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9"/>
  </p:notesMasterIdLst>
  <p:sldIdLst>
    <p:sldId id="333" r:id="rId2"/>
    <p:sldId id="351" r:id="rId3"/>
    <p:sldId id="365" r:id="rId4"/>
    <p:sldId id="306" r:id="rId5"/>
    <p:sldId id="370" r:id="rId6"/>
    <p:sldId id="364" r:id="rId7"/>
    <p:sldId id="371" r:id="rId8"/>
    <p:sldId id="373" r:id="rId9"/>
    <p:sldId id="334" r:id="rId10"/>
    <p:sldId id="353" r:id="rId11"/>
    <p:sldId id="367" r:id="rId12"/>
    <p:sldId id="363" r:id="rId13"/>
    <p:sldId id="337" r:id="rId14"/>
    <p:sldId id="368" r:id="rId15"/>
    <p:sldId id="362" r:id="rId16"/>
    <p:sldId id="339" r:id="rId17"/>
    <p:sldId id="340" r:id="rId18"/>
    <p:sldId id="369" r:id="rId19"/>
    <p:sldId id="341" r:id="rId20"/>
    <p:sldId id="361" r:id="rId21"/>
    <p:sldId id="282" r:id="rId22"/>
    <p:sldId id="342" r:id="rId23"/>
    <p:sldId id="360" r:id="rId24"/>
    <p:sldId id="357" r:id="rId25"/>
    <p:sldId id="280" r:id="rId26"/>
    <p:sldId id="350" r:id="rId27"/>
    <p:sldId id="289" r:id="rId2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82"/>
    <a:srgbClr val="000039"/>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45" autoAdjust="0"/>
    <p:restoredTop sz="74334" autoAdjust="0"/>
  </p:normalViewPr>
  <p:slideViewPr>
    <p:cSldViewPr>
      <p:cViewPr varScale="1">
        <p:scale>
          <a:sx n="74" d="100"/>
          <a:sy n="74" d="100"/>
        </p:scale>
        <p:origin x="-1480" y="-68"/>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A9FCA9-DE02-4232-BE8B-C7316979E2A3}" type="datetimeFigureOut">
              <a:rPr lang="zh-CN" altLang="en-US" smtClean="0"/>
              <a:t>2016/10/17</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1D79B-771C-4BBE-B52E-5000D841E9EE}" type="slidenum">
              <a:rPr lang="zh-CN" altLang="en-US" smtClean="0"/>
              <a:t>‹#›</a:t>
            </a:fld>
            <a:endParaRPr lang="zh-CN" altLang="en-US"/>
          </a:p>
        </p:txBody>
      </p:sp>
    </p:spTree>
    <p:extLst>
      <p:ext uri="{BB962C8B-B14F-4D97-AF65-F5344CB8AC3E}">
        <p14:creationId xmlns:p14="http://schemas.microsoft.com/office/powerpoint/2010/main" val="3103266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Good</a:t>
            </a:r>
            <a:r>
              <a:rPr lang="en-US" baseline="0" dirty="0" smtClean="0"/>
              <a:t> morning, everyone. My topic is Imaging ~.</a:t>
            </a:r>
            <a:endParaRPr 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1</a:t>
            </a:fld>
            <a:endParaRPr lang="zh-CN" altLang="en-US"/>
          </a:p>
        </p:txBody>
      </p:sp>
    </p:spTree>
    <p:extLst>
      <p:ext uri="{BB962C8B-B14F-4D97-AF65-F5344CB8AC3E}">
        <p14:creationId xmlns:p14="http://schemas.microsoft.com/office/powerpoint/2010/main" val="392776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Next</a:t>
            </a:r>
            <a:r>
              <a:rPr lang="en-US" altLang="zh-CN" baseline="0" dirty="0" smtClean="0"/>
              <a:t> is workflow.</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10</a:t>
            </a:fld>
            <a:endParaRPr lang="zh-CN" altLang="en-US"/>
          </a:p>
        </p:txBody>
      </p:sp>
    </p:spTree>
    <p:extLst>
      <p:ext uri="{BB962C8B-B14F-4D97-AF65-F5344CB8AC3E}">
        <p14:creationId xmlns:p14="http://schemas.microsoft.com/office/powerpoint/2010/main" val="2596996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We</a:t>
            </a:r>
            <a:r>
              <a:rPr lang="en-US" baseline="0" dirty="0" smtClean="0"/>
              <a:t> start from the collected data. And then do a for loop according the filter no. We can get the filter data and do natural migration to get the migration image. If we have more filters, we continue the for loop. If no, we do the pseudo-depth estimation and finally the end.</a:t>
            </a:r>
            <a:endParaRPr 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11</a:t>
            </a:fld>
            <a:endParaRPr lang="zh-CN" altLang="en-US"/>
          </a:p>
        </p:txBody>
      </p:sp>
    </p:spTree>
    <p:extLst>
      <p:ext uri="{BB962C8B-B14F-4D97-AF65-F5344CB8AC3E}">
        <p14:creationId xmlns:p14="http://schemas.microsoft.com/office/powerpoint/2010/main" val="41668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Next is 3D </a:t>
            </a:r>
            <a:r>
              <a:rPr lang="en-US" altLang="zh-CN" dirty="0" err="1" smtClean="0"/>
              <a:t>synthtic</a:t>
            </a:r>
            <a:r>
              <a:rPr lang="en-US" altLang="zh-CN" dirty="0" smtClean="0"/>
              <a:t> data test</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12</a:t>
            </a:fld>
            <a:endParaRPr lang="zh-CN" altLang="en-US"/>
          </a:p>
        </p:txBody>
      </p:sp>
    </p:spTree>
    <p:extLst>
      <p:ext uri="{BB962C8B-B14F-4D97-AF65-F5344CB8AC3E}">
        <p14:creationId xmlns:p14="http://schemas.microsoft.com/office/powerpoint/2010/main" val="2596996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baseline="0" dirty="0" smtClean="0"/>
              <a:t>This is s-wave velocity. The fault is at the depth of 6 meter. This is one of Common shot gather.</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13</a:t>
            </a:fld>
            <a:endParaRPr lang="zh-CN" altLang="en-US"/>
          </a:p>
        </p:txBody>
      </p:sp>
    </p:spTree>
    <p:extLst>
      <p:ext uri="{BB962C8B-B14F-4D97-AF65-F5344CB8AC3E}">
        <p14:creationId xmlns:p14="http://schemas.microsoft.com/office/powerpoint/2010/main" val="3169193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By</a:t>
            </a:r>
            <a:r>
              <a:rPr lang="en-US" altLang="zh-CN" baseline="0" dirty="0" smtClean="0"/>
              <a:t> applying seven filter we can get these seven migration images. The center frequencies are changing from 45Hz to 15Hz. This is the pseudo-depth. This is part of the velocity model. We can see that the red dashed lines delineate the position of the fault.</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14</a:t>
            </a:fld>
            <a:endParaRPr lang="zh-CN" altLang="en-US"/>
          </a:p>
        </p:txBody>
      </p:sp>
    </p:spTree>
    <p:extLst>
      <p:ext uri="{BB962C8B-B14F-4D97-AF65-F5344CB8AC3E}">
        <p14:creationId xmlns:p14="http://schemas.microsoft.com/office/powerpoint/2010/main" val="3169193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Next</a:t>
            </a:r>
            <a:r>
              <a:rPr lang="en-US" altLang="zh-CN" baseline="0" dirty="0" smtClean="0"/>
              <a:t> is 2D </a:t>
            </a:r>
            <a:r>
              <a:rPr lang="en-US" altLang="zh-CN" baseline="0" dirty="0" err="1" smtClean="0"/>
              <a:t>aqaba</a:t>
            </a:r>
            <a:r>
              <a:rPr lang="en-US" altLang="zh-CN" baseline="0" dirty="0" smtClean="0"/>
              <a:t> data test</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15</a:t>
            </a:fld>
            <a:endParaRPr lang="zh-CN" altLang="en-US"/>
          </a:p>
        </p:txBody>
      </p:sp>
    </p:spTree>
    <p:extLst>
      <p:ext uri="{BB962C8B-B14F-4D97-AF65-F5344CB8AC3E}">
        <p14:creationId xmlns:p14="http://schemas.microsoft.com/office/powerpoint/2010/main" val="2596996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baseline="0" dirty="0" smtClean="0"/>
              <a:t>A 2D land survey was carried out along Gulf of Aqaba.  </a:t>
            </a:r>
          </a:p>
          <a:p>
            <a:r>
              <a:rPr lang="en-US" altLang="zh-CN" baseline="0" dirty="0" smtClean="0"/>
              <a:t>This is the google map of the study area. This is t</a:t>
            </a:r>
            <a:r>
              <a:rPr lang="en-US" altLang="zh-CN" baseline="0" dirty="0" smtClean="0">
                <a:solidFill>
                  <a:srgbClr val="FF0000"/>
                </a:solidFill>
              </a:rPr>
              <a:t>he picture with people on the field </a:t>
            </a:r>
            <a:endParaRPr lang="en-US" altLang="zh-CN" baseline="0" dirty="0" smtClean="0"/>
          </a:p>
          <a:p>
            <a:r>
              <a:rPr lang="en-US" altLang="zh-CN" baseline="0" dirty="0" smtClean="0"/>
              <a:t>There are 120 receivers and 120 sources. The source is located at each receiver. 2.5m spacing.</a:t>
            </a:r>
          </a:p>
          <a:p>
            <a:endParaRPr lang="en-US" altLang="zh-CN" baseline="0" dirty="0" smtClean="0"/>
          </a:p>
        </p:txBody>
      </p:sp>
      <p:sp>
        <p:nvSpPr>
          <p:cNvPr id="4" name="灯片编号占位符 3"/>
          <p:cNvSpPr>
            <a:spLocks noGrp="1"/>
          </p:cNvSpPr>
          <p:nvPr>
            <p:ph type="sldNum" sz="quarter" idx="10"/>
          </p:nvPr>
        </p:nvSpPr>
        <p:spPr/>
        <p:txBody>
          <a:bodyPr/>
          <a:lstStyle/>
          <a:p>
            <a:fld id="{46D1D79B-771C-4BBE-B52E-5000D841E9EE}" type="slidenum">
              <a:rPr lang="zh-CN" altLang="en-US" smtClean="0"/>
              <a:t>16</a:t>
            </a:fld>
            <a:endParaRPr lang="zh-CN" altLang="en-US"/>
          </a:p>
        </p:txBody>
      </p:sp>
    </p:spTree>
    <p:extLst>
      <p:ext uri="{BB962C8B-B14F-4D97-AF65-F5344CB8AC3E}">
        <p14:creationId xmlns:p14="http://schemas.microsoft.com/office/powerpoint/2010/main" val="1431291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baseline="0" dirty="0" smtClean="0"/>
              <a:t>This is a typical common shot gather. By applying several narrow-band filters and do natural migration, we can get the migration images for different filters. The center frequencies are changing from 55Hz to 15Hz. This is pseudo depths we estimate.</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17</a:t>
            </a:fld>
            <a:endParaRPr lang="zh-CN" altLang="en-US"/>
          </a:p>
        </p:txBody>
      </p:sp>
    </p:spTree>
    <p:extLst>
      <p:ext uri="{BB962C8B-B14F-4D97-AF65-F5344CB8AC3E}">
        <p14:creationId xmlns:p14="http://schemas.microsoft.com/office/powerpoint/2010/main" val="1431291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Then,</a:t>
            </a:r>
            <a:r>
              <a:rPr lang="en-US" altLang="zh-CN" baseline="0" dirty="0" smtClean="0"/>
              <a:t> we try to interpret the migration images by comparison with </a:t>
            </a:r>
            <a:r>
              <a:rPr lang="en-US" altLang="zh-CN" baseline="0" dirty="0" err="1" smtClean="0"/>
              <a:t>traveltime</a:t>
            </a:r>
            <a:r>
              <a:rPr lang="en-US" altLang="zh-CN" baseline="0" dirty="0" smtClean="0"/>
              <a:t> tomogram. Location 2 is the surface expressed fault, which is a ground true. There is strong lateral velocity anomaly at Location 1. There are low velocity zones at location 3 and 4.</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18</a:t>
            </a:fld>
            <a:endParaRPr lang="zh-CN" altLang="en-US"/>
          </a:p>
        </p:txBody>
      </p:sp>
    </p:spTree>
    <p:extLst>
      <p:ext uri="{BB962C8B-B14F-4D97-AF65-F5344CB8AC3E}">
        <p14:creationId xmlns:p14="http://schemas.microsoft.com/office/powerpoint/2010/main" val="1431291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Then, compare the migration images with the common offset gather. From common offset</a:t>
            </a:r>
            <a:r>
              <a:rPr lang="en-US" altLang="zh-CN" baseline="0" dirty="0" smtClean="0"/>
              <a:t> gather, we can see clearly that location 2 exists a break of seismic event and there are low velocity zones at location 3 and 4.</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19</a:t>
            </a:fld>
            <a:endParaRPr lang="zh-CN" altLang="en-US"/>
          </a:p>
        </p:txBody>
      </p:sp>
    </p:spTree>
    <p:extLst>
      <p:ext uri="{BB962C8B-B14F-4D97-AF65-F5344CB8AC3E}">
        <p14:creationId xmlns:p14="http://schemas.microsoft.com/office/powerpoint/2010/main" val="1431291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This is my outline. First</a:t>
            </a:r>
            <a:r>
              <a:rPr lang="en-US" altLang="zh-CN" baseline="0" dirty="0" smtClean="0"/>
              <a:t> is the introduction. Then is the theory part, workflow, next is numerical tests and finally is the conclusion.</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2</a:t>
            </a:fld>
            <a:endParaRPr lang="zh-CN" altLang="en-US"/>
          </a:p>
        </p:txBody>
      </p:sp>
    </p:spTree>
    <p:extLst>
      <p:ext uri="{BB962C8B-B14F-4D97-AF65-F5344CB8AC3E}">
        <p14:creationId xmlns:p14="http://schemas.microsoft.com/office/powerpoint/2010/main" val="2596996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smtClean="0"/>
              <a:t>Next</a:t>
            </a:r>
            <a:r>
              <a:rPr lang="en-US" altLang="zh-CN" baseline="0" smtClean="0"/>
              <a:t> is 3D Qademah Data test.</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20</a:t>
            </a:fld>
            <a:endParaRPr lang="zh-CN" altLang="en-US"/>
          </a:p>
        </p:txBody>
      </p:sp>
    </p:spTree>
    <p:extLst>
      <p:ext uri="{BB962C8B-B14F-4D97-AF65-F5344CB8AC3E}">
        <p14:creationId xmlns:p14="http://schemas.microsoft.com/office/powerpoint/2010/main" val="2596996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A 3D land survey was carried out along the Red Sea coast over the </a:t>
            </a:r>
            <a:r>
              <a:rPr lang="en-US" altLang="zh-CN" dirty="0" err="1" smtClean="0"/>
              <a:t>Qademah</a:t>
            </a:r>
            <a:r>
              <a:rPr lang="en-US" altLang="zh-CN" dirty="0" smtClean="0"/>
              <a:t> fault system.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This is the google map of the study area. We zoom the location and can see the  receiver geometry. There were 288 receivers arranged in 12 parallel lines, and each line has 24 receivers. The inline receiver interval is 5 m and the crossline interval is 10 m.</a:t>
            </a:r>
          </a:p>
          <a:p>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21</a:t>
            </a:fld>
            <a:endParaRPr lang="zh-CN" altLang="en-US"/>
          </a:p>
        </p:txBody>
      </p:sp>
    </p:spTree>
    <p:extLst>
      <p:ext uri="{BB962C8B-B14F-4D97-AF65-F5344CB8AC3E}">
        <p14:creationId xmlns:p14="http://schemas.microsoft.com/office/powerpoint/2010/main" val="3416089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This</a:t>
            </a:r>
            <a:r>
              <a:rPr lang="en-US" altLang="zh-CN" baseline="0" dirty="0" smtClean="0"/>
              <a:t> is a typical common shot gather. By applying several narrow-band filters and natural migration, we can get the migration images. The center frequencies are changing from 41Hz to 15Hz. This is pseudo depth. </a:t>
            </a:r>
          </a:p>
          <a:p>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22</a:t>
            </a:fld>
            <a:endParaRPr lang="zh-CN" altLang="en-US"/>
          </a:p>
        </p:txBody>
      </p:sp>
    </p:spTree>
    <p:extLst>
      <p:ext uri="{BB962C8B-B14F-4D97-AF65-F5344CB8AC3E}">
        <p14:creationId xmlns:p14="http://schemas.microsoft.com/office/powerpoint/2010/main" val="3416089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This is</a:t>
            </a:r>
            <a:r>
              <a:rPr lang="en-US" altLang="zh-CN" baseline="0" dirty="0" smtClean="0"/>
              <a:t> Rayleigh phase velocity tomogram. The blue area show the position of the </a:t>
            </a:r>
            <a:r>
              <a:rPr lang="en-US" altLang="zh-CN" baseline="0" dirty="0" err="1" smtClean="0"/>
              <a:t>Qademah</a:t>
            </a:r>
            <a:r>
              <a:rPr lang="en-US" altLang="zh-CN" baseline="0" dirty="0" smtClean="0"/>
              <a:t> fault.</a:t>
            </a:r>
          </a:p>
          <a:p>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23</a:t>
            </a:fld>
            <a:endParaRPr lang="zh-CN" altLang="en-US"/>
          </a:p>
        </p:txBody>
      </p:sp>
    </p:spTree>
    <p:extLst>
      <p:ext uri="{BB962C8B-B14F-4D97-AF65-F5344CB8AC3E}">
        <p14:creationId xmlns:p14="http://schemas.microsoft.com/office/powerpoint/2010/main" val="3416089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baseline="0" dirty="0" smtClean="0"/>
              <a:t>Finally is the conclusion.</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24</a:t>
            </a:fld>
            <a:endParaRPr lang="zh-CN" altLang="en-US"/>
          </a:p>
        </p:txBody>
      </p:sp>
    </p:spTree>
    <p:extLst>
      <p:ext uri="{BB962C8B-B14F-4D97-AF65-F5344CB8AC3E}">
        <p14:creationId xmlns:p14="http://schemas.microsoft.com/office/powerpoint/2010/main" val="2596996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en-US" altLang="zh-CN" dirty="0" smtClean="0"/>
              <a:t>The natural migration (NM) method is effective for controlled source data. Our results imply that more accurate hazard maps can be obtained  in a cost-effective manner.</a:t>
            </a:r>
          </a:p>
          <a:p>
            <a:pPr algn="just">
              <a:lnSpc>
                <a:spcPct val="120000"/>
              </a:lnSpc>
            </a:pP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25</a:t>
            </a:fld>
            <a:endParaRPr lang="zh-CN" altLang="en-US"/>
          </a:p>
        </p:txBody>
      </p:sp>
    </p:spTree>
    <p:extLst>
      <p:ext uri="{BB962C8B-B14F-4D97-AF65-F5344CB8AC3E}">
        <p14:creationId xmlns:p14="http://schemas.microsoft.com/office/powerpoint/2010/main" val="3329581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 limitation of surface-wave migration is that  </a:t>
            </a:r>
            <a:r>
              <a:rPr lang="en-US" altLang="zh-CN" sz="1200" dirty="0" smtClean="0"/>
              <a:t>a dense receiver coverage is needed. In the future, we may try to use least</a:t>
            </a:r>
            <a:r>
              <a:rPr lang="en-US" altLang="zh-CN" sz="1200" baseline="0" dirty="0" smtClean="0"/>
              <a:t> squares migration to mitigate some artifacts in the migration image.</a:t>
            </a:r>
            <a:endParaRPr lang="en-US" altLang="zh-CN" sz="1200"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26</a:t>
            </a:fld>
            <a:endParaRPr lang="zh-CN" altLang="en-US"/>
          </a:p>
        </p:txBody>
      </p:sp>
    </p:spTree>
    <p:extLst>
      <p:ext uri="{BB962C8B-B14F-4D97-AF65-F5344CB8AC3E}">
        <p14:creationId xmlns:p14="http://schemas.microsoft.com/office/powerpoint/2010/main" val="3329581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kənˈsɔrtiəm</a:t>
            </a:r>
            <a:r>
              <a:rPr lang="en-US" sz="1200" b="0" i="0" kern="1200" smtClean="0">
                <a:solidFill>
                  <a:schemeClr val="tx1"/>
                </a:solidFill>
                <a:effectLst/>
                <a:latin typeface="+mn-lt"/>
                <a:ea typeface="+mn-ea"/>
                <a:cs typeface="+mn-cs"/>
              </a:rPr>
              <a:t>]</a:t>
            </a:r>
            <a:endParaRPr 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27</a:t>
            </a:fld>
            <a:endParaRPr lang="zh-CN" altLang="en-US"/>
          </a:p>
        </p:txBody>
      </p:sp>
    </p:spTree>
    <p:extLst>
      <p:ext uri="{BB962C8B-B14F-4D97-AF65-F5344CB8AC3E}">
        <p14:creationId xmlns:p14="http://schemas.microsoft.com/office/powerpoint/2010/main" val="1404372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First</a:t>
            </a:r>
            <a:r>
              <a:rPr lang="en-US" altLang="zh-CN" baseline="0" dirty="0" smtClean="0"/>
              <a:t> is the introduction. </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3</a:t>
            </a:fld>
            <a:endParaRPr lang="zh-CN" altLang="en-US"/>
          </a:p>
        </p:txBody>
      </p:sp>
    </p:spTree>
    <p:extLst>
      <p:ext uri="{BB962C8B-B14F-4D97-AF65-F5344CB8AC3E}">
        <p14:creationId xmlns:p14="http://schemas.microsoft.com/office/powerpoint/2010/main" val="259699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chemeClr val="bg1"/>
                </a:solidFill>
                <a:latin typeface="Times New Roman" panose="02020603050405020304" pitchFamily="18" charset="0"/>
                <a:cs typeface="Times New Roman" panose="02020603050405020304" pitchFamily="18" charset="0"/>
              </a:rPr>
              <a:t>Abdullah</a:t>
            </a:r>
            <a:r>
              <a:rPr lang="en-US" altLang="zh-CN" sz="1200" baseline="0" dirty="0" smtClean="0">
                <a:solidFill>
                  <a:schemeClr val="bg1"/>
                </a:solidFill>
                <a:latin typeface="Times New Roman" panose="02020603050405020304" pitchFamily="18" charset="0"/>
                <a:cs typeface="Times New Roman" panose="02020603050405020304" pitchFamily="18" charset="0"/>
              </a:rPr>
              <a:t> demonstrated the effectiveness of natural surface-wave migration with ambient noise data. This is a velocity model. Through ambient noise cross-correlation, we can get the empirical Green’s function. And then do the natural migration, we can get the natural migration image. We can see the projected fault line at surface.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smtClean="0">
                <a:solidFill>
                  <a:schemeClr val="bg1"/>
                </a:solidFill>
                <a:latin typeface="Times New Roman" panose="02020603050405020304" pitchFamily="18" charset="0"/>
                <a:cs typeface="Times New Roman" panose="02020603050405020304" pitchFamily="18" charset="0"/>
              </a:rPr>
              <a:t>The benefit is that no velocity model is needed  but ambient noise data weak signal-to-noise ratio.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smtClean="0">
                <a:solidFill>
                  <a:schemeClr val="bg1"/>
                </a:solidFill>
                <a:latin typeface="Times New Roman" panose="02020603050405020304" pitchFamily="18" charset="0"/>
                <a:cs typeface="Times New Roman" panose="02020603050405020304" pitchFamily="18" charset="0"/>
              </a:rPr>
              <a:t>The Question is that, can controlled source surface-wave migration do better?</a:t>
            </a:r>
          </a:p>
        </p:txBody>
      </p:sp>
      <p:sp>
        <p:nvSpPr>
          <p:cNvPr id="4" name="灯片编号占位符 3"/>
          <p:cNvSpPr>
            <a:spLocks noGrp="1"/>
          </p:cNvSpPr>
          <p:nvPr>
            <p:ph type="sldNum" sz="quarter" idx="10"/>
          </p:nvPr>
        </p:nvSpPr>
        <p:spPr/>
        <p:txBody>
          <a:bodyPr/>
          <a:lstStyle/>
          <a:p>
            <a:fld id="{46D1D79B-771C-4BBE-B52E-5000D841E9E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279837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dirty="0" smtClean="0"/>
              <a:t>Our</a:t>
            </a:r>
            <a:r>
              <a:rPr lang="en-US" altLang="zh-CN" baseline="0" dirty="0" smtClean="0"/>
              <a:t> goal is to test </a:t>
            </a:r>
            <a:r>
              <a:rPr lang="it-IT" altLang="zh-CN" sz="1200" dirty="0" smtClean="0">
                <a:solidFill>
                  <a:schemeClr val="bg1"/>
                </a:solidFill>
                <a:latin typeface="Times New Roman" panose="02020603050405020304" pitchFamily="18" charset="0"/>
                <a:cs typeface="Times New Roman" panose="02020603050405020304" pitchFamily="18" charset="0"/>
              </a:rPr>
              <a:t>effectiveness of using controlled source data and natural migration of surface waves in delineating shallow faults</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4279837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baseline="0" dirty="0" smtClean="0"/>
              <a:t>Then is the theory part.</a:t>
            </a:r>
            <a:endParaRPr lang="zh-CN" alt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6</a:t>
            </a:fld>
            <a:endParaRPr lang="zh-CN" altLang="en-US"/>
          </a:p>
        </p:txBody>
      </p:sp>
    </p:spTree>
    <p:extLst>
      <p:ext uri="{BB962C8B-B14F-4D97-AF65-F5344CB8AC3E}">
        <p14:creationId xmlns:p14="http://schemas.microsoft.com/office/powerpoint/2010/main" val="2596996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This is the natural Migration</a:t>
            </a:r>
            <a:r>
              <a:rPr lang="en-US" baseline="0" dirty="0" smtClean="0"/>
              <a:t> equation in </a:t>
            </a:r>
            <a:r>
              <a:rPr lang="en-US" baseline="0" dirty="0" err="1" smtClean="0"/>
              <a:t>fre</a:t>
            </a:r>
            <a:r>
              <a:rPr lang="en-US" baseline="0" dirty="0" smtClean="0"/>
              <a:t> domain. To introduce this equation, we use this simple model. There is a scatter within half the domain wavelength of surface wave.  This is </a:t>
            </a:r>
            <a:r>
              <a:rPr lang="en-US" baseline="0" smtClean="0"/>
              <a:t>the position projected </a:t>
            </a:r>
            <a:r>
              <a:rPr lang="en-US" baseline="0" dirty="0" smtClean="0"/>
              <a:t>on the surface. There is a dense source and receiver array on the surface. B is referred as the source and receiver array. X is limited in B. s is the source position. We can get the surface-wave Green’s function from s to x. When the surface wave propagate at the scatter’s position, there will be backscattered wave. We can also get the Green’s fun. From g to x. By apply this migration equation, we can get the migration image at surface.</a:t>
            </a:r>
          </a:p>
          <a:p>
            <a:endParaRPr lang="en-US" baseline="0" dirty="0" smtClean="0"/>
          </a:p>
          <a:p>
            <a:r>
              <a:rPr lang="en-US" baseline="0" dirty="0" smtClean="0"/>
              <a:t>Note that 3D data can only get 2D image. 2D data can only get 1D image.</a:t>
            </a:r>
            <a:endParaRPr 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7</a:t>
            </a:fld>
            <a:endParaRPr lang="zh-CN" altLang="en-US"/>
          </a:p>
        </p:txBody>
      </p:sp>
    </p:spTree>
    <p:extLst>
      <p:ext uri="{BB962C8B-B14F-4D97-AF65-F5344CB8AC3E}">
        <p14:creationId xmlns:p14="http://schemas.microsoft.com/office/powerpoint/2010/main" val="3983599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This is a 2D example;</a:t>
            </a:r>
            <a:r>
              <a:rPr lang="en-US" baseline="0" dirty="0" smtClean="0"/>
              <a:t> This is CSG; this is 1D migration image. The question is how to get images at different depths?</a:t>
            </a:r>
            <a:endParaRPr lang="en-US" dirty="0"/>
          </a:p>
        </p:txBody>
      </p:sp>
      <p:sp>
        <p:nvSpPr>
          <p:cNvPr id="4" name="灯片编号占位符 3"/>
          <p:cNvSpPr>
            <a:spLocks noGrp="1"/>
          </p:cNvSpPr>
          <p:nvPr>
            <p:ph type="sldNum" sz="quarter" idx="10"/>
          </p:nvPr>
        </p:nvSpPr>
        <p:spPr/>
        <p:txBody>
          <a:bodyPr/>
          <a:lstStyle/>
          <a:p>
            <a:fld id="{46D1D79B-771C-4BBE-B52E-5000D841E9EE}" type="slidenum">
              <a:rPr lang="zh-CN" altLang="en-US" smtClean="0"/>
              <a:t>8</a:t>
            </a:fld>
            <a:endParaRPr lang="zh-CN" altLang="en-US"/>
          </a:p>
        </p:txBody>
      </p:sp>
    </p:spTree>
    <p:extLst>
      <p:ext uri="{BB962C8B-B14F-4D97-AF65-F5344CB8AC3E}">
        <p14:creationId xmlns:p14="http://schemas.microsoft.com/office/powerpoint/2010/main" val="2086010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baseline="0" dirty="0" smtClean="0"/>
              <a:t>The answer is narrow-band filters. Firstly, we use a filter with a higher center </a:t>
            </a:r>
            <a:r>
              <a:rPr lang="en-US" altLang="zh-CN" baseline="0" dirty="0" err="1" smtClean="0"/>
              <a:t>fre</a:t>
            </a:r>
            <a:r>
              <a:rPr lang="en-US" altLang="zh-CN" baseline="0" dirty="0" smtClean="0"/>
              <a:t> to detect the lateral velocity anomaly at shallow part . Then, we decrease the center frequency of the filter to detect the deeper part velocity anomaly. Here we use four filters to get four migration images. Then, we can estimate the pseudo depth according to this rule of thumb lambda/3, where lambda is estimated from the dispersion curve. Then, we can map the migration images to different depth.</a:t>
            </a:r>
          </a:p>
        </p:txBody>
      </p:sp>
      <p:sp>
        <p:nvSpPr>
          <p:cNvPr id="4" name="灯片编号占位符 3"/>
          <p:cNvSpPr>
            <a:spLocks noGrp="1"/>
          </p:cNvSpPr>
          <p:nvPr>
            <p:ph type="sldNum" sz="quarter" idx="10"/>
          </p:nvPr>
        </p:nvSpPr>
        <p:spPr/>
        <p:txBody>
          <a:bodyPr/>
          <a:lstStyle/>
          <a:p>
            <a:fld id="{46D1D79B-771C-4BBE-B52E-5000D841E9EE}" type="slidenum">
              <a:rPr lang="zh-CN" altLang="en-US" smtClean="0"/>
              <a:t>9</a:t>
            </a:fld>
            <a:endParaRPr lang="zh-CN" altLang="en-US"/>
          </a:p>
        </p:txBody>
      </p:sp>
    </p:spTree>
    <p:extLst>
      <p:ext uri="{BB962C8B-B14F-4D97-AF65-F5344CB8AC3E}">
        <p14:creationId xmlns:p14="http://schemas.microsoft.com/office/powerpoint/2010/main" val="316919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solidFill>
                  <a:srgbClr val="FFFF00"/>
                </a:solidFill>
                <a:latin typeface="Times New Roman" panose="02020603050405020304" pitchFamily="18" charset="0"/>
                <a:cs typeface="Times New Roman" panose="02020603050405020304" pitchFamily="18" charset="0"/>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143000" y="3602037"/>
            <a:ext cx="6858000" cy="1655763"/>
          </a:xfrm>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68CF7A13-D33B-4789-A774-93E2C8BB1C23}" type="datetimeFigureOut">
              <a:rPr lang="zh-CN" altLang="en-US" smtClean="0"/>
              <a:t>2016/10/17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37910030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8CF7A13-D33B-4789-A774-93E2C8BB1C23}" type="datetimeFigureOut">
              <a:rPr lang="zh-CN" altLang="en-US" smtClean="0"/>
              <a:t>2016/10/17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3038702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4"/>
            <a:ext cx="1971675" cy="581183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2" y="365124"/>
            <a:ext cx="5800725" cy="581183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8CF7A13-D33B-4789-A774-93E2C8BB1C23}" type="datetimeFigureOut">
              <a:rPr lang="zh-CN" altLang="en-US" smtClean="0"/>
              <a:t>2016/10/17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2287583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solidFill>
                  <a:srgbClr val="FFFF00"/>
                </a:solidFill>
                <a:latin typeface="Times New Roman" panose="02020603050405020304" pitchFamily="18" charset="0"/>
                <a:cs typeface="Times New Roman" panose="02020603050405020304" pitchFamily="18" charset="0"/>
              </a:defRPr>
            </a:lvl1pPr>
          </a:lstStyle>
          <a:p>
            <a:endParaRPr lang="zh-CN" altLang="en-US" dirty="0"/>
          </a:p>
        </p:txBody>
      </p:sp>
      <p:sp>
        <p:nvSpPr>
          <p:cNvPr id="3" name="内容占位符 2"/>
          <p:cNvSpPr>
            <a:spLocks noGrp="1"/>
          </p:cNvSpPr>
          <p:nvPr>
            <p:ph idx="1"/>
          </p:nvPr>
        </p:nvSpPr>
        <p:spPr/>
        <p:txBody>
          <a:bodyPr/>
          <a:lstStyle>
            <a:lvl1pPr>
              <a:defRPr>
                <a:solidFill>
                  <a:schemeClr val="bg1"/>
                </a:solidFill>
                <a:latin typeface="Times New Roman" panose="02020603050405020304" pitchFamily="18" charset="0"/>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68CF7A13-D33B-4789-A774-93E2C8BB1C23}" type="datetimeFigureOut">
              <a:rPr lang="zh-CN" altLang="en-US" smtClean="0"/>
              <a:t>2016/10/17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18802824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1709740"/>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7"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8CF7A13-D33B-4789-A774-93E2C8BB1C23}" type="datetimeFigureOut">
              <a:rPr lang="zh-CN" altLang="en-US" smtClean="0"/>
              <a:t>2016/10/17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28673826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solidFill>
                  <a:srgbClr val="FFFF00"/>
                </a:solidFill>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628650" y="1825624"/>
            <a:ext cx="3886200" cy="43513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29152" y="1825624"/>
            <a:ext cx="3886200" cy="43513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68CF7A13-D33B-4789-A774-93E2C8BB1C23}" type="datetimeFigureOut">
              <a:rPr lang="zh-CN" altLang="en-US" smtClean="0"/>
              <a:t>2016/10/17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36445622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4"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4"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8CF7A13-D33B-4789-A774-93E2C8BB1C23}" type="datetimeFigureOut">
              <a:rPr lang="zh-CN" altLang="en-US" smtClean="0"/>
              <a:t>2016/10/17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2561148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8CF7A13-D33B-4789-A774-93E2C8BB1C23}" type="datetimeFigureOut">
              <a:rPr lang="zh-CN" altLang="en-US" smtClean="0"/>
              <a:t>2016/10/17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3556843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CF7A13-D33B-4789-A774-93E2C8BB1C23}" type="datetimeFigureOut">
              <a:rPr lang="zh-CN" altLang="en-US" smtClean="0"/>
              <a:t>2016/10/17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3809839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3"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3"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8CF7A13-D33B-4789-A774-93E2C8BB1C23}" type="datetimeFigureOut">
              <a:rPr lang="zh-CN" altLang="en-US" smtClean="0"/>
              <a:t>2016/10/17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1563314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3"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3"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8CF7A13-D33B-4789-A774-93E2C8BB1C23}" type="datetimeFigureOut">
              <a:rPr lang="zh-CN" altLang="en-US" smtClean="0"/>
              <a:t>2016/10/17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2977170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8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1"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1" y="1825624"/>
            <a:ext cx="7886700" cy="4351339"/>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F7A13-D33B-4789-A774-93E2C8BB1C23}" type="datetimeFigureOut">
              <a:rPr lang="zh-CN" altLang="en-US" smtClean="0"/>
              <a:t>2016/10/17</a:t>
            </a:fld>
            <a:endParaRPr lang="zh-CN" altLang="en-US"/>
          </a:p>
        </p:txBody>
      </p:sp>
      <p:sp>
        <p:nvSpPr>
          <p:cNvPr id="5" name="页脚占位符 4"/>
          <p:cNvSpPr>
            <a:spLocks noGrp="1"/>
          </p:cNvSpPr>
          <p:nvPr>
            <p:ph type="ftr" sz="quarter" idx="3"/>
          </p:nvPr>
        </p:nvSpPr>
        <p:spPr>
          <a:xfrm>
            <a:off x="3028952"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2"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05BC5-7E75-4875-A2B6-9270916BBBCE}" type="slidenum">
              <a:rPr lang="zh-CN" altLang="en-US" smtClean="0"/>
              <a:t>‹#›</a:t>
            </a:fld>
            <a:endParaRPr lang="zh-CN" altLang="en-US"/>
          </a:p>
        </p:txBody>
      </p:sp>
    </p:spTree>
    <p:extLst>
      <p:ext uri="{BB962C8B-B14F-4D97-AF65-F5344CB8AC3E}">
        <p14:creationId xmlns:p14="http://schemas.microsoft.com/office/powerpoint/2010/main" val="3747550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6.wmf"/><Relationship Id="rId4" Type="http://schemas.openxmlformats.org/officeDocument/2006/relationships/image" Target="../media/image25.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wmf"/><Relationship Id="rId4" Type="http://schemas.openxmlformats.org/officeDocument/2006/relationships/image" Target="../media/image26.w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cid:ii_152a3072ade873b7" TargetMode="External"/><Relationship Id="rId3" Type="http://schemas.openxmlformats.org/officeDocument/2006/relationships/notesSlide" Target="../notesSlides/notesSlide16.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2.wmf"/><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4.png"/><Relationship Id="rId5" Type="http://schemas.openxmlformats.org/officeDocument/2006/relationships/image" Target="../media/image32.wm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2.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wmf"/><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1.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40.wmf"/><Relationship Id="rId4" Type="http://schemas.openxmlformats.org/officeDocument/2006/relationships/image" Target="../media/image3.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2.wmf"/><Relationship Id="rId4" Type="http://schemas.openxmlformats.org/officeDocument/2006/relationships/image" Target="../media/image3.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wmf"/><Relationship Id="rId4" Type="http://schemas.openxmlformats.org/officeDocument/2006/relationships/image" Target="../media/image3.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1.wmf"/><Relationship Id="rId4" Type="http://schemas.openxmlformats.org/officeDocument/2006/relationships/notesSlide" Target="../notesSlides/notesSlide8.xml"/><Relationship Id="rId9"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3" Type="http://schemas.openxmlformats.org/officeDocument/2006/relationships/notesSlide" Target="../notesSlides/notesSlide9.xml"/><Relationship Id="rId7" Type="http://schemas.openxmlformats.org/officeDocument/2006/relationships/image" Target="../media/image16.png"/><Relationship Id="rId12"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14.png"/><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40.png"/><Relationship Id="rId10"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52536" y="620688"/>
            <a:ext cx="9396536" cy="2387600"/>
          </a:xfrm>
        </p:spPr>
        <p:txBody>
          <a:bodyPr>
            <a:noAutofit/>
          </a:bodyPr>
          <a:lstStyle/>
          <a:p>
            <a:r>
              <a:rPr lang="en-US" sz="5400" dirty="0"/>
              <a:t>Imaging Near-surface Heterogeneities by Natural Migration of Surface Waves</a:t>
            </a:r>
          </a:p>
        </p:txBody>
      </p:sp>
      <p:sp>
        <p:nvSpPr>
          <p:cNvPr id="3" name="副标题 2"/>
          <p:cNvSpPr>
            <a:spLocks noGrp="1"/>
          </p:cNvSpPr>
          <p:nvPr>
            <p:ph type="subTitle" idx="1"/>
          </p:nvPr>
        </p:nvSpPr>
        <p:spPr>
          <a:xfrm>
            <a:off x="503548" y="3861048"/>
            <a:ext cx="8532948" cy="1800200"/>
          </a:xfrm>
        </p:spPr>
        <p:txBody>
          <a:bodyPr>
            <a:noAutofit/>
          </a:bodyPr>
          <a:lstStyle/>
          <a:p>
            <a:r>
              <a:rPr lang="en-US" sz="2800" i="1" dirty="0" err="1" smtClean="0">
                <a:latin typeface="Times New Roman" panose="02020603050405020304" pitchFamily="18" charset="0"/>
                <a:ea typeface="Tahoma" panose="020B0604030504040204" pitchFamily="34" charset="0"/>
                <a:cs typeface="Times New Roman" panose="02020603050405020304" pitchFamily="18" charset="0"/>
              </a:rPr>
              <a:t>Zhaolun</a:t>
            </a:r>
            <a:r>
              <a:rPr lang="en-US" sz="2800" i="1" dirty="0" smtClean="0">
                <a:latin typeface="Times New Roman" panose="02020603050405020304" pitchFamily="18" charset="0"/>
                <a:ea typeface="Tahoma" panose="020B0604030504040204" pitchFamily="34" charset="0"/>
                <a:cs typeface="Times New Roman" panose="02020603050405020304" pitchFamily="18" charset="0"/>
              </a:rPr>
              <a:t> Liu</a:t>
            </a:r>
            <a:r>
              <a:rPr lang="en-US" sz="2800" i="1" baseline="30000" dirty="0" smtClean="0">
                <a:latin typeface="Times New Roman" panose="02020603050405020304" pitchFamily="18" charset="0"/>
                <a:ea typeface="Tahoma" panose="020B0604030504040204" pitchFamily="34" charset="0"/>
                <a:cs typeface="Times New Roman" panose="02020603050405020304" pitchFamily="18" charset="0"/>
              </a:rPr>
              <a:t>1</a:t>
            </a:r>
            <a:r>
              <a:rPr lang="en-US" sz="2800" i="1" dirty="0" smtClean="0">
                <a:latin typeface="Times New Roman" panose="02020603050405020304" pitchFamily="18" charset="0"/>
                <a:ea typeface="Tahoma" panose="020B0604030504040204" pitchFamily="34" charset="0"/>
                <a:cs typeface="Times New Roman" panose="02020603050405020304" pitchFamily="18" charset="0"/>
              </a:rPr>
              <a:t>, Abdullah AlTheyab</a:t>
            </a:r>
            <a:r>
              <a:rPr lang="en-US" sz="2800" i="1" baseline="30000" dirty="0" smtClean="0">
                <a:latin typeface="Times New Roman" panose="02020603050405020304" pitchFamily="18" charset="0"/>
                <a:ea typeface="Tahoma" panose="020B0604030504040204" pitchFamily="34" charset="0"/>
                <a:cs typeface="Times New Roman" panose="02020603050405020304" pitchFamily="18" charset="0"/>
              </a:rPr>
              <a:t>1, 2</a:t>
            </a:r>
            <a:r>
              <a:rPr lang="en-US" sz="28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i="1" dirty="0" err="1" smtClean="0">
                <a:latin typeface="Times New Roman" panose="02020603050405020304" pitchFamily="18" charset="0"/>
                <a:ea typeface="Tahoma" panose="020B0604030504040204" pitchFamily="34" charset="0"/>
                <a:cs typeface="Times New Roman" panose="02020603050405020304" pitchFamily="18" charset="0"/>
              </a:rPr>
              <a:t>Sherif</a:t>
            </a:r>
            <a:r>
              <a:rPr lang="en-US" sz="2800" i="1" dirty="0" smtClean="0">
                <a:latin typeface="Times New Roman" panose="02020603050405020304" pitchFamily="18" charset="0"/>
                <a:ea typeface="Tahoma" panose="020B0604030504040204" pitchFamily="34" charset="0"/>
                <a:cs typeface="Times New Roman" panose="02020603050405020304" pitchFamily="18" charset="0"/>
              </a:rPr>
              <a:t> M. Hanafy</a:t>
            </a:r>
            <a:r>
              <a:rPr lang="en-US" sz="2800" i="1" baseline="30000" dirty="0" smtClean="0">
                <a:latin typeface="Times New Roman" panose="02020603050405020304" pitchFamily="18" charset="0"/>
                <a:ea typeface="Tahoma" panose="020B0604030504040204" pitchFamily="34" charset="0"/>
                <a:cs typeface="Times New Roman" panose="02020603050405020304" pitchFamily="18" charset="0"/>
              </a:rPr>
              <a:t>1</a:t>
            </a:r>
            <a:r>
              <a:rPr lang="en-US" sz="2800" i="1" dirty="0" smtClean="0">
                <a:latin typeface="Times New Roman" panose="02020603050405020304" pitchFamily="18" charset="0"/>
                <a:ea typeface="Tahoma" panose="020B0604030504040204" pitchFamily="34" charset="0"/>
                <a:cs typeface="Times New Roman" panose="02020603050405020304" pitchFamily="18" charset="0"/>
              </a:rPr>
              <a:t>  and Gerard Schuster</a:t>
            </a:r>
            <a:r>
              <a:rPr lang="en-US" sz="2800" i="1" baseline="30000" dirty="0" smtClean="0">
                <a:latin typeface="Times New Roman" panose="02020603050405020304" pitchFamily="18" charset="0"/>
                <a:ea typeface="Tahoma" panose="020B0604030504040204" pitchFamily="34" charset="0"/>
                <a:cs typeface="Times New Roman" panose="02020603050405020304" pitchFamily="18" charset="0"/>
              </a:rPr>
              <a:t>1</a:t>
            </a:r>
          </a:p>
          <a:p>
            <a:endParaRPr lang="en-US" sz="2800" dirty="0"/>
          </a:p>
          <a:p>
            <a:r>
              <a:rPr lang="en-US" sz="2400" dirty="0" smtClean="0">
                <a:latin typeface="Times New Roman" panose="02020603050405020304" pitchFamily="18" charset="0"/>
                <a:cs typeface="Times New Roman" panose="02020603050405020304" pitchFamily="18" charset="0"/>
              </a:rPr>
              <a:t>1. King </a:t>
            </a:r>
            <a:r>
              <a:rPr lang="en-US" sz="2400" dirty="0">
                <a:latin typeface="Times New Roman" panose="02020603050405020304" pitchFamily="18" charset="0"/>
                <a:cs typeface="Times New Roman" panose="02020603050405020304" pitchFamily="18" charset="0"/>
              </a:rPr>
              <a:t>Abdullah University of Science and </a:t>
            </a:r>
            <a:r>
              <a:rPr lang="en-US" sz="2400" dirty="0" smtClean="0">
                <a:latin typeface="Times New Roman" panose="02020603050405020304" pitchFamily="18" charset="0"/>
                <a:cs typeface="Times New Roman" panose="02020603050405020304" pitchFamily="18" charset="0"/>
              </a:rPr>
              <a:t>Technology</a:t>
            </a:r>
          </a:p>
          <a:p>
            <a:r>
              <a:rPr lang="en-US" sz="2400" dirty="0" smtClean="0">
                <a:latin typeface="Times New Roman" panose="02020603050405020304" pitchFamily="18" charset="0"/>
                <a:cs typeface="Times New Roman" panose="02020603050405020304" pitchFamily="18" charset="0"/>
              </a:rPr>
              <a:t>2. Presently Saudi </a:t>
            </a:r>
            <a:r>
              <a:rPr lang="en-US" sz="2400" dirty="0">
                <a:latin typeface="Times New Roman" panose="02020603050405020304" pitchFamily="18" charset="0"/>
                <a:cs typeface="Times New Roman" panose="02020603050405020304" pitchFamily="18" charset="0"/>
              </a:rPr>
              <a:t>Aramco, Saudi Arabia.</a:t>
            </a:r>
          </a:p>
          <a:p>
            <a:endParaRPr lang="en-US" sz="2400" dirty="0">
              <a:latin typeface="Times New Roman" panose="02020603050405020304" pitchFamily="18" charset="0"/>
              <a:cs typeface="Times New Roman" panose="02020603050405020304" pitchFamily="18" charset="0"/>
            </a:endParaRPr>
          </a:p>
          <a:p>
            <a:endParaRPr lang="en-US" sz="2800" dirty="0" smtClean="0"/>
          </a:p>
          <a:p>
            <a:endParaRPr lang="en-US" sz="2800" dirty="0"/>
          </a:p>
          <a:p>
            <a:endParaRPr lang="en-US" sz="2800" dirty="0"/>
          </a:p>
          <a:p>
            <a:endParaRPr lang="en-US" sz="3600" dirty="0"/>
          </a:p>
        </p:txBody>
      </p:sp>
    </p:spTree>
    <p:extLst>
      <p:ext uri="{BB962C8B-B14F-4D97-AF65-F5344CB8AC3E}">
        <p14:creationId xmlns:p14="http://schemas.microsoft.com/office/powerpoint/2010/main" val="1211889581"/>
      </p:ext>
    </p:extLst>
  </p:cSld>
  <p:clrMapOvr>
    <a:masterClrMapping/>
  </p:clrMapOvr>
  <mc:AlternateContent xmlns:mc="http://schemas.openxmlformats.org/markup-compatibility/2006">
    <mc:Choice xmlns:p14="http://schemas.microsoft.com/office/powerpoint/2010/main" Requires="p14">
      <p:transition spd="slow" p14:dur="2000" advTm="21277"/>
    </mc:Choice>
    <mc:Fallback>
      <p:transition spd="slow" advTm="2127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56803"/>
            <a:ext cx="7886700" cy="1325563"/>
          </a:xfrm>
        </p:spPr>
        <p:txBody>
          <a:bodyPr>
            <a:normAutofit/>
          </a:bodyPr>
          <a:lstStyle/>
          <a:p>
            <a:r>
              <a:rPr lang="en-US" altLang="zh-CN" sz="5400" dirty="0" smtClean="0"/>
              <a:t>Outline</a:t>
            </a:r>
            <a:endParaRPr lang="zh-CN" altLang="en-US" sz="6600" dirty="0"/>
          </a:p>
        </p:txBody>
      </p:sp>
      <p:sp>
        <p:nvSpPr>
          <p:cNvPr id="3" name="内容占位符 2"/>
          <p:cNvSpPr>
            <a:spLocks noGrp="1"/>
          </p:cNvSpPr>
          <p:nvPr>
            <p:ph idx="1"/>
          </p:nvPr>
        </p:nvSpPr>
        <p:spPr>
          <a:xfrm>
            <a:off x="557318" y="1196752"/>
            <a:ext cx="6174922" cy="5472608"/>
          </a:xfrm>
        </p:spPr>
        <p:txBody>
          <a:bodyPr>
            <a:noAutofit/>
          </a:bodyPr>
          <a:lstStyle/>
          <a:p>
            <a:pPr>
              <a:lnSpc>
                <a:spcPct val="100000"/>
              </a:lnSpc>
            </a:pPr>
            <a:r>
              <a:rPr lang="en-US" altLang="zh-CN" sz="4000" dirty="0" smtClean="0"/>
              <a:t>Introduction</a:t>
            </a:r>
          </a:p>
          <a:p>
            <a:pPr>
              <a:lnSpc>
                <a:spcPct val="100000"/>
              </a:lnSpc>
            </a:pPr>
            <a:r>
              <a:rPr lang="en-US" altLang="zh-CN" sz="4000" dirty="0" smtClean="0"/>
              <a:t>Theory</a:t>
            </a:r>
          </a:p>
          <a:p>
            <a:pPr>
              <a:lnSpc>
                <a:spcPct val="100000"/>
              </a:lnSpc>
            </a:pPr>
            <a:r>
              <a:rPr lang="en-US" altLang="zh-CN" sz="4000" dirty="0" smtClean="0"/>
              <a:t>Workflow</a:t>
            </a:r>
          </a:p>
          <a:p>
            <a:pPr>
              <a:lnSpc>
                <a:spcPct val="100000"/>
              </a:lnSpc>
            </a:pPr>
            <a:r>
              <a:rPr lang="en-US" altLang="zh-CN" sz="4000" dirty="0" smtClean="0"/>
              <a:t>Numerical Tests</a:t>
            </a:r>
          </a:p>
          <a:p>
            <a:pPr lvl="1">
              <a:lnSpc>
                <a:spcPct val="100000"/>
              </a:lnSpc>
            </a:pPr>
            <a:r>
              <a:rPr lang="en-US" altLang="zh-CN" sz="3200" dirty="0"/>
              <a:t>3D synthetic </a:t>
            </a:r>
            <a:r>
              <a:rPr lang="en-US" altLang="zh-CN" sz="3200" dirty="0" smtClean="0"/>
              <a:t>data</a:t>
            </a:r>
          </a:p>
          <a:p>
            <a:pPr lvl="1">
              <a:lnSpc>
                <a:spcPct val="100000"/>
              </a:lnSpc>
            </a:pPr>
            <a:r>
              <a:rPr lang="en-US" altLang="zh-CN" sz="3200" dirty="0" smtClean="0"/>
              <a:t>2D Aqaba data</a:t>
            </a:r>
          </a:p>
          <a:p>
            <a:pPr lvl="1">
              <a:lnSpc>
                <a:spcPct val="100000"/>
              </a:lnSpc>
            </a:pPr>
            <a:r>
              <a:rPr lang="en-US" altLang="zh-CN" sz="3200" dirty="0" smtClean="0"/>
              <a:t>3D </a:t>
            </a:r>
            <a:r>
              <a:rPr lang="en-US" altLang="zh-CN" sz="3200" dirty="0" err="1" smtClean="0"/>
              <a:t>Qademah</a:t>
            </a:r>
            <a:r>
              <a:rPr lang="en-US" altLang="zh-CN" sz="3200" dirty="0" smtClean="0"/>
              <a:t> data</a:t>
            </a:r>
          </a:p>
          <a:p>
            <a:pPr>
              <a:lnSpc>
                <a:spcPct val="100000"/>
              </a:lnSpc>
            </a:pPr>
            <a:r>
              <a:rPr lang="en-US" altLang="zh-CN" sz="4000" dirty="0" smtClean="0"/>
              <a:t>Conclusion</a:t>
            </a:r>
          </a:p>
          <a:p>
            <a:pPr>
              <a:lnSpc>
                <a:spcPct val="100000"/>
              </a:lnSpc>
            </a:pPr>
            <a:endParaRPr lang="zh-CN" altLang="en-US" sz="3600" dirty="0"/>
          </a:p>
        </p:txBody>
      </p:sp>
      <p:sp>
        <p:nvSpPr>
          <p:cNvPr id="40" name="Rectangle 5"/>
          <p:cNvSpPr>
            <a:spLocks noChangeArrowheads="1"/>
          </p:cNvSpPr>
          <p:nvPr/>
        </p:nvSpPr>
        <p:spPr bwMode="auto">
          <a:xfrm>
            <a:off x="611560" y="3429002"/>
            <a:ext cx="4509845" cy="3100663"/>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sp>
        <p:nvSpPr>
          <p:cNvPr id="37" name="Rectangle 5"/>
          <p:cNvSpPr>
            <a:spLocks noChangeArrowheads="1"/>
          </p:cNvSpPr>
          <p:nvPr/>
        </p:nvSpPr>
        <p:spPr bwMode="auto">
          <a:xfrm>
            <a:off x="467544" y="1287017"/>
            <a:ext cx="4509845" cy="1421905"/>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1742001591"/>
      </p:ext>
    </p:extLst>
  </p:cSld>
  <p:clrMapOvr>
    <a:masterClrMapping/>
  </p:clrMapOvr>
  <mc:AlternateContent xmlns:mc="http://schemas.openxmlformats.org/markup-compatibility/2006">
    <mc:Choice xmlns:p14="http://schemas.microsoft.com/office/powerpoint/2010/main" Requires="p14">
      <p:transition spd="slow" p14:dur="2000" advTm="2056"/>
    </mc:Choice>
    <mc:Fallback>
      <p:transition spd="slow" advTm="205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28651" y="-99392"/>
            <a:ext cx="7886700" cy="1325563"/>
          </a:xfrm>
        </p:spPr>
        <p:txBody>
          <a:bodyPr>
            <a:normAutofit/>
          </a:bodyPr>
          <a:lstStyle/>
          <a:p>
            <a:r>
              <a:rPr lang="en-US" altLang="zh-CN" sz="5400" dirty="0" smtClean="0"/>
              <a:t>Workflow</a:t>
            </a:r>
            <a:endParaRPr lang="zh-CN" altLang="en-US" sz="6600" dirty="0"/>
          </a:p>
        </p:txBody>
      </p:sp>
      <p:grpSp>
        <p:nvGrpSpPr>
          <p:cNvPr id="29" name="组合 28"/>
          <p:cNvGrpSpPr/>
          <p:nvPr/>
        </p:nvGrpSpPr>
        <p:grpSpPr>
          <a:xfrm>
            <a:off x="1115618" y="1052738"/>
            <a:ext cx="1886493" cy="781635"/>
            <a:chOff x="1043608" y="1052736"/>
            <a:chExt cx="1224136" cy="781636"/>
          </a:xfrm>
        </p:grpSpPr>
        <p:sp>
          <p:nvSpPr>
            <p:cNvPr id="24" name="流程图: 联系 23"/>
            <p:cNvSpPr/>
            <p:nvPr/>
          </p:nvSpPr>
          <p:spPr>
            <a:xfrm>
              <a:off x="1043608" y="1052736"/>
              <a:ext cx="1224136" cy="750500"/>
            </a:xfrm>
            <a:prstGeom prst="flowChartConnector">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2" name="矩形 11"/>
            <p:cNvSpPr/>
            <p:nvPr/>
          </p:nvSpPr>
          <p:spPr>
            <a:xfrm>
              <a:off x="1115616" y="1126485"/>
              <a:ext cx="1152128" cy="707887"/>
            </a:xfrm>
            <a:prstGeom prst="rect">
              <a:avLst/>
            </a:prstGeom>
          </p:spPr>
          <p:txBody>
            <a:bodyPr wrap="square">
              <a:spAutoFit/>
            </a:bodyPr>
            <a:lstStyle/>
            <a:p>
              <a:pPr algn="ctr"/>
              <a:r>
                <a:rPr lang="en-US" sz="2000" dirty="0" smtClean="0">
                  <a:solidFill>
                    <a:schemeClr val="bg1"/>
                  </a:solidFill>
                  <a:latin typeface="Times New Roman" panose="02020603050405020304" pitchFamily="18" charset="0"/>
                  <a:cs typeface="Times New Roman" panose="02020603050405020304" pitchFamily="18" charset="0"/>
                </a:rPr>
                <a:t>Collected data G(</a:t>
              </a:r>
              <a:r>
                <a:rPr lang="en-US" sz="2000" b="1" dirty="0" err="1" smtClean="0">
                  <a:solidFill>
                    <a:schemeClr val="bg1"/>
                  </a:solidFill>
                  <a:latin typeface="Times New Roman" panose="02020603050405020304" pitchFamily="18" charset="0"/>
                  <a:cs typeface="Times New Roman" panose="02020603050405020304" pitchFamily="18" charset="0"/>
                </a:rPr>
                <a:t>s</a:t>
              </a:r>
              <a:r>
                <a:rPr lang="en-US" sz="2000" dirty="0" err="1" smtClean="0">
                  <a:solidFill>
                    <a:schemeClr val="bg1"/>
                  </a:solidFill>
                  <a:latin typeface="Times New Roman" panose="02020603050405020304" pitchFamily="18" charset="0"/>
                  <a:cs typeface="Times New Roman" panose="02020603050405020304" pitchFamily="18" charset="0"/>
                </a:rPr>
                <a:t>|</a:t>
              </a:r>
              <a:r>
                <a:rPr lang="en-US" sz="2000" b="1" dirty="0" err="1" smtClean="0">
                  <a:solidFill>
                    <a:schemeClr val="bg1"/>
                  </a:solidFill>
                  <a:latin typeface="Times New Roman" panose="02020603050405020304" pitchFamily="18" charset="0"/>
                  <a:cs typeface="Times New Roman" panose="02020603050405020304" pitchFamily="18" charset="0"/>
                </a:rPr>
                <a:t>x</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p:txBody>
        </p:sp>
      </p:grpSp>
      <p:sp>
        <p:nvSpPr>
          <p:cNvPr id="22" name="流程图: 过程 21"/>
          <p:cNvSpPr/>
          <p:nvPr/>
        </p:nvSpPr>
        <p:spPr>
          <a:xfrm>
            <a:off x="752678" y="2132856"/>
            <a:ext cx="2742837" cy="432048"/>
          </a:xfrm>
          <a:prstGeom prst="flowChartProcess">
            <a:avLst/>
          </a:prstGeom>
          <a:ln/>
        </p:spPr>
        <p:style>
          <a:lnRef idx="3">
            <a:schemeClr val="lt1"/>
          </a:lnRef>
          <a:fillRef idx="1">
            <a:schemeClr val="accent1"/>
          </a:fillRef>
          <a:effectRef idx="1">
            <a:schemeClr val="accent1"/>
          </a:effectRef>
          <a:fontRef idx="minor">
            <a:schemeClr val="lt1"/>
          </a:fontRef>
        </p:style>
        <p:txBody>
          <a:bodyPr rtlCol="0" anchor="ctr"/>
          <a:lstStyle/>
          <a:p>
            <a:pPr lvl="0" algn="ctr"/>
            <a:r>
              <a:rPr lang="en-US" sz="2000" dirty="0">
                <a:solidFill>
                  <a:prstClr val="white"/>
                </a:solidFill>
                <a:latin typeface="Times New Roman" panose="02020603050405020304" pitchFamily="18" charset="0"/>
                <a:cs typeface="Times New Roman" panose="02020603050405020304" pitchFamily="18" charset="0"/>
              </a:rPr>
              <a:t>For filter no. k= 1,…,</a:t>
            </a:r>
            <a:r>
              <a:rPr lang="en-US" sz="2000" dirty="0" smtClean="0">
                <a:solidFill>
                  <a:prstClr val="white"/>
                </a:solidFill>
                <a:latin typeface="Times New Roman" panose="02020603050405020304" pitchFamily="18" charset="0"/>
                <a:cs typeface="Times New Roman" panose="02020603050405020304" pitchFamily="18" charset="0"/>
              </a:rPr>
              <a:t>n</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14" name="矩形 13"/>
          <p:cNvSpPr/>
          <p:nvPr/>
        </p:nvSpPr>
        <p:spPr>
          <a:xfrm>
            <a:off x="752676" y="2164213"/>
            <a:ext cx="2811834" cy="4001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0" name="矩形 19"/>
          <p:cNvSpPr/>
          <p:nvPr/>
        </p:nvSpPr>
        <p:spPr>
          <a:xfrm>
            <a:off x="1709928" y="3789040"/>
            <a:ext cx="815516" cy="504056"/>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i="1" dirty="0" err="1" smtClean="0">
                <a:latin typeface="Times New Roman" panose="02020603050405020304" pitchFamily="18" charset="0"/>
                <a:cs typeface="Times New Roman" panose="02020603050405020304" pitchFamily="18" charset="0"/>
              </a:rPr>
              <a:t>m</a:t>
            </a:r>
            <a:r>
              <a:rPr lang="en-US" sz="2000" i="1" baseline="-25000" dirty="0" err="1" smtClean="0">
                <a:latin typeface="Times New Roman" panose="02020603050405020304" pitchFamily="18" charset="0"/>
                <a:cs typeface="Times New Roman" panose="02020603050405020304" pitchFamily="18" charset="0"/>
              </a:rPr>
              <a:t>k</a:t>
            </a:r>
            <a:r>
              <a:rPr lang="en-US" sz="2000" dirty="0" smtClean="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x</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21" name="流程图: 决策 20"/>
          <p:cNvSpPr/>
          <p:nvPr/>
        </p:nvSpPr>
        <p:spPr>
          <a:xfrm>
            <a:off x="1207010" y="4725144"/>
            <a:ext cx="1825353" cy="720080"/>
          </a:xfrm>
          <a:prstGeom prst="flowChartDecision">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More filters?</a:t>
            </a:r>
            <a:endParaRPr lang="en-US" sz="2000" dirty="0">
              <a:latin typeface="Times New Roman" panose="02020603050405020304" pitchFamily="18" charset="0"/>
              <a:cs typeface="Times New Roman" panose="02020603050405020304" pitchFamily="18" charset="0"/>
            </a:endParaRPr>
          </a:p>
        </p:txBody>
      </p:sp>
      <p:cxnSp>
        <p:nvCxnSpPr>
          <p:cNvPr id="26" name="肘形连接符 25"/>
          <p:cNvCxnSpPr>
            <a:stCxn id="21" idx="1"/>
            <a:endCxn id="22" idx="1"/>
          </p:cNvCxnSpPr>
          <p:nvPr/>
        </p:nvCxnSpPr>
        <p:spPr>
          <a:xfrm rot="10800000">
            <a:off x="752676" y="2348880"/>
            <a:ext cx="454332" cy="2736304"/>
          </a:xfrm>
          <a:prstGeom prst="bentConnector3">
            <a:avLst>
              <a:gd name="adj1" fmla="val 150316"/>
            </a:avLst>
          </a:prstGeom>
          <a:ln>
            <a:headEnd type="none" w="med" len="med"/>
            <a:tailEnd type="arrow"/>
          </a:ln>
        </p:spPr>
        <p:style>
          <a:lnRef idx="3">
            <a:schemeClr val="lt1"/>
          </a:lnRef>
          <a:fillRef idx="1">
            <a:schemeClr val="accent1"/>
          </a:fillRef>
          <a:effectRef idx="1">
            <a:schemeClr val="accent1"/>
          </a:effectRef>
          <a:fontRef idx="minor">
            <a:schemeClr val="lt1"/>
          </a:fontRef>
        </p:style>
      </p:cxnSp>
      <p:sp>
        <p:nvSpPr>
          <p:cNvPr id="13" name="流程图: 过程 12"/>
          <p:cNvSpPr/>
          <p:nvPr/>
        </p:nvSpPr>
        <p:spPr>
          <a:xfrm>
            <a:off x="967292" y="2924944"/>
            <a:ext cx="2308565" cy="432048"/>
          </a:xfrm>
          <a:prstGeom prst="flowChartProcess">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solidFill>
                  <a:prstClr val="white"/>
                </a:solidFill>
                <a:latin typeface="Times New Roman" panose="02020603050405020304" pitchFamily="18" charset="0"/>
                <a:cs typeface="Times New Roman" panose="02020603050405020304" pitchFamily="18" charset="0"/>
              </a:rPr>
              <a:t>Filtered </a:t>
            </a:r>
            <a:r>
              <a:rPr lang="en-US" sz="2000" dirty="0" smtClean="0">
                <a:solidFill>
                  <a:prstClr val="white"/>
                </a:solidFill>
                <a:latin typeface="Times New Roman" panose="02020603050405020304" pitchFamily="18" charset="0"/>
                <a:cs typeface="Times New Roman" panose="02020603050405020304" pitchFamily="18" charset="0"/>
              </a:rPr>
              <a:t>data </a:t>
            </a:r>
            <a:r>
              <a:rPr lang="en-US" sz="2000" i="1" dirty="0" err="1" smtClean="0">
                <a:solidFill>
                  <a:schemeClr val="bg1"/>
                </a:solidFill>
                <a:latin typeface="Times New Roman" panose="02020603050405020304" pitchFamily="18" charset="0"/>
                <a:cs typeface="Times New Roman" panose="02020603050405020304" pitchFamily="18" charset="0"/>
              </a:rPr>
              <a:t>G</a:t>
            </a:r>
            <a:r>
              <a:rPr lang="en-US" sz="2000" i="1" baseline="-25000" dirty="0" err="1" smtClean="0">
                <a:solidFill>
                  <a:schemeClr val="bg1"/>
                </a:solidFill>
                <a:latin typeface="Times New Roman" panose="02020603050405020304" pitchFamily="18" charset="0"/>
                <a:cs typeface="Times New Roman" panose="02020603050405020304" pitchFamily="18" charset="0"/>
              </a:rPr>
              <a:t>k</a:t>
            </a:r>
            <a:r>
              <a:rPr lang="en-US" sz="2000" dirty="0" smtClean="0">
                <a:solidFill>
                  <a:schemeClr val="bg1"/>
                </a:solidFill>
                <a:latin typeface="Times New Roman" panose="02020603050405020304" pitchFamily="18" charset="0"/>
                <a:cs typeface="Times New Roman" panose="02020603050405020304" pitchFamily="18" charset="0"/>
              </a:rPr>
              <a:t>(</a:t>
            </a:r>
            <a:r>
              <a:rPr lang="en-US" sz="2000" b="1" dirty="0" err="1" smtClean="0">
                <a:solidFill>
                  <a:schemeClr val="bg1"/>
                </a:solidFill>
                <a:latin typeface="Times New Roman" panose="02020603050405020304" pitchFamily="18" charset="0"/>
                <a:cs typeface="Times New Roman" panose="02020603050405020304" pitchFamily="18" charset="0"/>
              </a:rPr>
              <a:t>s</a:t>
            </a:r>
            <a:r>
              <a:rPr lang="en-US" sz="2000" dirty="0" err="1" smtClean="0">
                <a:solidFill>
                  <a:schemeClr val="bg1"/>
                </a:solidFill>
                <a:latin typeface="Times New Roman" panose="02020603050405020304" pitchFamily="18" charset="0"/>
                <a:cs typeface="Times New Roman" panose="02020603050405020304" pitchFamily="18" charset="0"/>
              </a:rPr>
              <a:t>|</a:t>
            </a:r>
            <a:r>
              <a:rPr lang="en-US" sz="2000" b="1" dirty="0" err="1" smtClean="0">
                <a:solidFill>
                  <a:schemeClr val="bg1"/>
                </a:solidFill>
                <a:latin typeface="Times New Roman" panose="02020603050405020304" pitchFamily="18" charset="0"/>
                <a:cs typeface="Times New Roman" panose="02020603050405020304" pitchFamily="18" charset="0"/>
              </a:rPr>
              <a:t>x</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baseline="-25000" dirty="0">
              <a:solidFill>
                <a:prstClr val="white"/>
              </a:solidFill>
              <a:latin typeface="Times New Roman" panose="02020603050405020304" pitchFamily="18" charset="0"/>
              <a:cs typeface="Times New Roman" panose="02020603050405020304" pitchFamily="18" charset="0"/>
            </a:endParaRPr>
          </a:p>
        </p:txBody>
      </p:sp>
      <p:sp>
        <p:nvSpPr>
          <p:cNvPr id="33" name="矩形 32"/>
          <p:cNvSpPr/>
          <p:nvPr/>
        </p:nvSpPr>
        <p:spPr>
          <a:xfrm>
            <a:off x="640620" y="3685053"/>
            <a:ext cx="1115763" cy="5578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000" kern="1200" dirty="0">
              <a:latin typeface="Times New Roman" panose="02020603050405020304" pitchFamily="18" charset="0"/>
              <a:cs typeface="Times New Roman" panose="02020603050405020304" pitchFamily="18" charset="0"/>
            </a:endParaRPr>
          </a:p>
        </p:txBody>
      </p:sp>
      <p:cxnSp>
        <p:nvCxnSpPr>
          <p:cNvPr id="42" name="直接箭头连接符 41"/>
          <p:cNvCxnSpPr>
            <a:stCxn id="12" idx="2"/>
            <a:endCxn id="22" idx="0"/>
          </p:cNvCxnSpPr>
          <p:nvPr/>
        </p:nvCxnSpPr>
        <p:spPr>
          <a:xfrm>
            <a:off x="2114350" y="1834373"/>
            <a:ext cx="9747" cy="298483"/>
          </a:xfrm>
          <a:prstGeom prst="straightConnector1">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a:stCxn id="22" idx="2"/>
            <a:endCxn id="13" idx="0"/>
          </p:cNvCxnSpPr>
          <p:nvPr/>
        </p:nvCxnSpPr>
        <p:spPr>
          <a:xfrm flipH="1">
            <a:off x="2121576" y="2564904"/>
            <a:ext cx="2521" cy="360040"/>
          </a:xfrm>
          <a:prstGeom prst="straightConnector1">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63" name="肘形连接符 62"/>
          <p:cNvCxnSpPr>
            <a:stCxn id="13" idx="2"/>
            <a:endCxn id="20" idx="0"/>
          </p:cNvCxnSpPr>
          <p:nvPr/>
        </p:nvCxnSpPr>
        <p:spPr>
          <a:xfrm rot="5400000">
            <a:off x="1903606" y="3571072"/>
            <a:ext cx="432048" cy="3888"/>
          </a:xfrm>
          <a:prstGeom prst="bentConnector3">
            <a:avLst>
              <a:gd name="adj1" fmla="val 50000"/>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6" name="肘形连接符 85"/>
          <p:cNvCxnSpPr>
            <a:stCxn id="20" idx="2"/>
            <a:endCxn id="21" idx="0"/>
          </p:cNvCxnSpPr>
          <p:nvPr/>
        </p:nvCxnSpPr>
        <p:spPr>
          <a:xfrm rot="16200000" flipH="1">
            <a:off x="1902661" y="4508122"/>
            <a:ext cx="432048" cy="1999"/>
          </a:xfrm>
          <a:prstGeom prst="bentConnector3">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a:stCxn id="21" idx="2"/>
            <a:endCxn id="113" idx="0"/>
          </p:cNvCxnSpPr>
          <p:nvPr/>
        </p:nvCxnSpPr>
        <p:spPr>
          <a:xfrm>
            <a:off x="2119687" y="5445224"/>
            <a:ext cx="4043" cy="432048"/>
          </a:xfrm>
          <a:prstGeom prst="straightConnector1">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3" name="矩形 112"/>
          <p:cNvSpPr/>
          <p:nvPr/>
        </p:nvSpPr>
        <p:spPr>
          <a:xfrm>
            <a:off x="1331640" y="5877272"/>
            <a:ext cx="1584176" cy="576064"/>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Pseudo-depth estimation</a:t>
            </a:r>
            <a:endParaRPr lang="en-US" sz="2000" dirty="0">
              <a:latin typeface="Times New Roman" panose="02020603050405020304" pitchFamily="18" charset="0"/>
              <a:cs typeface="Times New Roman" panose="02020603050405020304" pitchFamily="18" charset="0"/>
            </a:endParaRPr>
          </a:p>
        </p:txBody>
      </p:sp>
      <p:cxnSp>
        <p:nvCxnSpPr>
          <p:cNvPr id="118" name="直接箭头连接符 117"/>
          <p:cNvCxnSpPr>
            <a:stCxn id="113" idx="3"/>
            <a:endCxn id="23" idx="2"/>
          </p:cNvCxnSpPr>
          <p:nvPr/>
        </p:nvCxnSpPr>
        <p:spPr>
          <a:xfrm flipV="1">
            <a:off x="2915816" y="6152728"/>
            <a:ext cx="432048" cy="12576"/>
          </a:xfrm>
          <a:prstGeom prst="straightConnector1">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51" name="图片 150"/>
          <p:cNvPicPr>
            <a:picLocks noChangeAspect="1"/>
          </p:cNvPicPr>
          <p:nvPr/>
        </p:nvPicPr>
        <p:blipFill rotWithShape="1">
          <a:blip r:embed="rId4" cstate="print">
            <a:extLst>
              <a:ext uri="{28A0092B-C50C-407E-A947-70E740481C1C}">
                <a14:useLocalDpi xmlns:a14="http://schemas.microsoft.com/office/drawing/2010/main" val="0"/>
              </a:ext>
            </a:extLst>
          </a:blip>
          <a:srcRect l="11905" t="50005" r="7143" b="14042"/>
          <a:stretch/>
        </p:blipFill>
        <p:spPr>
          <a:xfrm>
            <a:off x="6218573" y="4536554"/>
            <a:ext cx="1883499" cy="1052687"/>
          </a:xfrm>
          <a:prstGeom prst="rect">
            <a:avLst/>
          </a:prstGeom>
        </p:spPr>
      </p:pic>
      <p:grpSp>
        <p:nvGrpSpPr>
          <p:cNvPr id="152" name="组合 151"/>
          <p:cNvGrpSpPr/>
          <p:nvPr/>
        </p:nvGrpSpPr>
        <p:grpSpPr>
          <a:xfrm>
            <a:off x="5764613" y="4499954"/>
            <a:ext cx="521055" cy="1025019"/>
            <a:chOff x="6648883" y="3419832"/>
            <a:chExt cx="521055" cy="1025018"/>
          </a:xfrm>
        </p:grpSpPr>
        <p:sp>
          <p:nvSpPr>
            <p:cNvPr id="153" name="TextBox 152"/>
            <p:cNvSpPr txBox="1"/>
            <p:nvPr/>
          </p:nvSpPr>
          <p:spPr>
            <a:xfrm rot="16200000">
              <a:off x="6348320" y="3805733"/>
              <a:ext cx="939680" cy="338554"/>
            </a:xfrm>
            <a:prstGeom prst="rect">
              <a:avLst/>
            </a:prstGeom>
            <a:noFill/>
            <a:ln>
              <a:noFill/>
            </a:ln>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Filter no.</a:t>
              </a:r>
            </a:p>
          </p:txBody>
        </p:sp>
        <p:sp>
          <p:nvSpPr>
            <p:cNvPr id="154" name="TextBox 153"/>
            <p:cNvSpPr txBox="1"/>
            <p:nvPr/>
          </p:nvSpPr>
          <p:spPr>
            <a:xfrm>
              <a:off x="6869856" y="3419832"/>
              <a:ext cx="300082" cy="369332"/>
            </a:xfrm>
            <a:prstGeom prst="rect">
              <a:avLst/>
            </a:prstGeom>
            <a:noFill/>
          </p:spPr>
          <p:txBody>
            <a:bodyPr wrap="non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1</a:t>
              </a:r>
            </a:p>
          </p:txBody>
        </p:sp>
      </p:grpSp>
      <p:grpSp>
        <p:nvGrpSpPr>
          <p:cNvPr id="155" name="组合 154"/>
          <p:cNvGrpSpPr/>
          <p:nvPr/>
        </p:nvGrpSpPr>
        <p:grpSpPr>
          <a:xfrm>
            <a:off x="5932807" y="4515616"/>
            <a:ext cx="2429045" cy="1115336"/>
            <a:chOff x="6895483" y="3435496"/>
            <a:chExt cx="2429045" cy="1115336"/>
          </a:xfrm>
        </p:grpSpPr>
        <p:grpSp>
          <p:nvGrpSpPr>
            <p:cNvPr id="156" name="组合 155"/>
            <p:cNvGrpSpPr/>
            <p:nvPr/>
          </p:nvGrpSpPr>
          <p:grpSpPr>
            <a:xfrm>
              <a:off x="7065484" y="3435496"/>
              <a:ext cx="2115028" cy="1115336"/>
              <a:chOff x="7007820" y="3435496"/>
              <a:chExt cx="2115028" cy="1115336"/>
            </a:xfrm>
          </p:grpSpPr>
          <p:sp>
            <p:nvSpPr>
              <p:cNvPr id="161" name="矩形 160"/>
              <p:cNvSpPr/>
              <p:nvPr/>
            </p:nvSpPr>
            <p:spPr>
              <a:xfrm>
                <a:off x="7143011" y="3435496"/>
                <a:ext cx="1893485" cy="273142"/>
              </a:xfrm>
              <a:prstGeom prst="rect">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62" name="矩形 161"/>
              <p:cNvSpPr/>
              <p:nvPr/>
            </p:nvSpPr>
            <p:spPr>
              <a:xfrm>
                <a:off x="7007820" y="3726316"/>
                <a:ext cx="2115028" cy="82451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nvGrpSpPr>
            <p:cNvPr id="157" name="组合 156"/>
            <p:cNvGrpSpPr/>
            <p:nvPr/>
          </p:nvGrpSpPr>
          <p:grpSpPr>
            <a:xfrm>
              <a:off x="6895483" y="3717032"/>
              <a:ext cx="2429045" cy="378624"/>
              <a:chOff x="6895483" y="3717032"/>
              <a:chExt cx="2429045" cy="378624"/>
            </a:xfrm>
          </p:grpSpPr>
          <p:sp>
            <p:nvSpPr>
              <p:cNvPr id="158" name="TextBox 8"/>
              <p:cNvSpPr txBox="1"/>
              <p:nvPr/>
            </p:nvSpPr>
            <p:spPr>
              <a:xfrm>
                <a:off x="8623674" y="3726324"/>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59" name="TextBox 8"/>
              <p:cNvSpPr txBox="1"/>
              <p:nvPr/>
            </p:nvSpPr>
            <p:spPr>
              <a:xfrm>
                <a:off x="7740352" y="3717032"/>
                <a:ext cx="700854" cy="369332"/>
              </a:xfrm>
              <a:prstGeom prst="rect">
                <a:avLst/>
              </a:prstGeom>
              <a:noFill/>
            </p:spPr>
            <p:txBody>
              <a:bodyPr wrap="square" rtlCol="0">
                <a:spAutoFit/>
              </a:bodyPr>
              <a:lstStyle/>
              <a:p>
                <a:pPr algn="ctr"/>
                <a:r>
                  <a:rPr lang="en-US" altLang="zh-CN" dirty="0" smtClean="0">
                    <a:solidFill>
                      <a:srgbClr val="FFFF00"/>
                    </a:solidFill>
                    <a:latin typeface="Times New Roman" panose="02020603050405020304" pitchFamily="18" charset="0"/>
                    <a:cs typeface="Times New Roman" panose="02020603050405020304" pitchFamily="18" charset="0"/>
                  </a:rPr>
                  <a:t>x</a:t>
                </a:r>
                <a:r>
                  <a:rPr lang="en-US" dirty="0" smtClean="0">
                    <a:solidFill>
                      <a:srgbClr val="FFFF00"/>
                    </a:solidFill>
                    <a:latin typeface="Times New Roman" panose="02020603050405020304" pitchFamily="18" charset="0"/>
                    <a:cs typeface="Times New Roman" panose="02020603050405020304" pitchFamily="18" charset="0"/>
                  </a:rPr>
                  <a:t> (m)</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60" name="TextBox 8"/>
              <p:cNvSpPr txBox="1"/>
              <p:nvPr/>
            </p:nvSpPr>
            <p:spPr>
              <a:xfrm>
                <a:off x="6895483" y="3726324"/>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sp>
        <p:nvSpPr>
          <p:cNvPr id="163" name="TextBox 162"/>
          <p:cNvSpPr txBox="1"/>
          <p:nvPr/>
        </p:nvSpPr>
        <p:spPr>
          <a:xfrm>
            <a:off x="5985586" y="4757081"/>
            <a:ext cx="312906"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2</a:t>
            </a:r>
          </a:p>
        </p:txBody>
      </p:sp>
      <p:sp>
        <p:nvSpPr>
          <p:cNvPr id="164" name="TextBox 163"/>
          <p:cNvSpPr txBox="1"/>
          <p:nvPr/>
        </p:nvSpPr>
        <p:spPr>
          <a:xfrm>
            <a:off x="5985586" y="5013176"/>
            <a:ext cx="312906"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3</a:t>
            </a:r>
          </a:p>
        </p:txBody>
      </p:sp>
      <p:sp>
        <p:nvSpPr>
          <p:cNvPr id="165" name="TextBox 164"/>
          <p:cNvSpPr txBox="1"/>
          <p:nvPr/>
        </p:nvSpPr>
        <p:spPr>
          <a:xfrm>
            <a:off x="5985586" y="5282624"/>
            <a:ext cx="312906"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4</a:t>
            </a:r>
          </a:p>
        </p:txBody>
      </p:sp>
      <p:grpSp>
        <p:nvGrpSpPr>
          <p:cNvPr id="166" name="组合 165"/>
          <p:cNvGrpSpPr/>
          <p:nvPr/>
        </p:nvGrpSpPr>
        <p:grpSpPr>
          <a:xfrm>
            <a:off x="8073818" y="4375319"/>
            <a:ext cx="576064" cy="1285929"/>
            <a:chOff x="8604448" y="3295198"/>
            <a:chExt cx="576064" cy="1285929"/>
          </a:xfrm>
        </p:grpSpPr>
        <p:sp>
          <p:nvSpPr>
            <p:cNvPr id="167" name="TextBox 166"/>
            <p:cNvSpPr txBox="1"/>
            <p:nvPr/>
          </p:nvSpPr>
          <p:spPr>
            <a:xfrm rot="16200000">
              <a:off x="8368270" y="3768886"/>
              <a:ext cx="1285929" cy="338554"/>
            </a:xfrm>
            <a:prstGeom prst="rect">
              <a:avLst/>
            </a:prstGeom>
            <a:noFill/>
            <a:ln>
              <a:noFill/>
            </a:ln>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Pseudo depth</a:t>
              </a:r>
            </a:p>
          </p:txBody>
        </p:sp>
        <p:grpSp>
          <p:nvGrpSpPr>
            <p:cNvPr id="168" name="组合 167"/>
            <p:cNvGrpSpPr/>
            <p:nvPr/>
          </p:nvGrpSpPr>
          <p:grpSpPr>
            <a:xfrm>
              <a:off x="8604448" y="3655476"/>
              <a:ext cx="389850" cy="864097"/>
              <a:chOff x="6621482" y="3829362"/>
              <a:chExt cx="389850" cy="864097"/>
            </a:xfrm>
          </p:grpSpPr>
          <p:sp>
            <p:nvSpPr>
              <p:cNvPr id="170" name="TextBox 169"/>
              <p:cNvSpPr txBox="1"/>
              <p:nvPr/>
            </p:nvSpPr>
            <p:spPr>
              <a:xfrm>
                <a:off x="6668616" y="3829362"/>
                <a:ext cx="300082" cy="369332"/>
              </a:xfrm>
              <a:prstGeom prst="rect">
                <a:avLst/>
              </a:prstGeom>
              <a:noFill/>
            </p:spPr>
            <p:txBody>
              <a:bodyPr wrap="non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9</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171" name="TextBox 170"/>
              <p:cNvSpPr txBox="1"/>
              <p:nvPr/>
            </p:nvSpPr>
            <p:spPr>
              <a:xfrm>
                <a:off x="6621482" y="4085457"/>
                <a:ext cx="389850" cy="338554"/>
              </a:xfrm>
              <a:prstGeom prst="rect">
                <a:avLst/>
              </a:prstGeom>
              <a:no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12</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172" name="TextBox 171"/>
              <p:cNvSpPr txBox="1"/>
              <p:nvPr/>
            </p:nvSpPr>
            <p:spPr>
              <a:xfrm>
                <a:off x="6621482" y="4354905"/>
                <a:ext cx="389850" cy="338554"/>
              </a:xfrm>
              <a:prstGeom prst="rect">
                <a:avLst/>
              </a:prstGeom>
              <a:no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18</a:t>
                </a:r>
              </a:p>
            </p:txBody>
          </p:sp>
        </p:grpSp>
        <p:sp>
          <p:nvSpPr>
            <p:cNvPr id="169" name="TextBox 168"/>
            <p:cNvSpPr txBox="1"/>
            <p:nvPr/>
          </p:nvSpPr>
          <p:spPr>
            <a:xfrm>
              <a:off x="8676456" y="3366304"/>
              <a:ext cx="300082" cy="369332"/>
            </a:xfrm>
            <a:prstGeom prst="rect">
              <a:avLst/>
            </a:prstGeom>
            <a:noFill/>
          </p:spPr>
          <p:txBody>
            <a:bodyPr wrap="non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7</a:t>
              </a:r>
              <a:endParaRPr lang="en-US" sz="2000" dirty="0" smtClean="0">
                <a:solidFill>
                  <a:schemeClr val="bg1"/>
                </a:solidFill>
                <a:latin typeface="Times New Roman" panose="02020603050405020304" pitchFamily="18" charset="0"/>
                <a:cs typeface="Times New Roman" panose="02020603050405020304" pitchFamily="18" charset="0"/>
              </a:endParaRPr>
            </a:p>
          </p:txBody>
        </p:sp>
      </p:grpSp>
      <p:sp>
        <p:nvSpPr>
          <p:cNvPr id="174" name="TextBox 173"/>
          <p:cNvSpPr txBox="1"/>
          <p:nvPr/>
        </p:nvSpPr>
        <p:spPr>
          <a:xfrm>
            <a:off x="6241267" y="4149080"/>
            <a:ext cx="1832553" cy="369332"/>
          </a:xfrm>
          <a:prstGeom prst="rect">
            <a:avLst/>
          </a:prstGeom>
          <a:noFill/>
        </p:spPr>
        <p:txBody>
          <a:bodyPr wrap="non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Migration Images</a:t>
            </a:r>
          </a:p>
        </p:txBody>
      </p:sp>
      <p:sp>
        <p:nvSpPr>
          <p:cNvPr id="23" name="流程图: 联系 22"/>
          <p:cNvSpPr/>
          <p:nvPr/>
        </p:nvSpPr>
        <p:spPr>
          <a:xfrm>
            <a:off x="3347864" y="5805264"/>
            <a:ext cx="1090474" cy="694928"/>
          </a:xfrm>
          <a:prstGeom prst="flowChartConnector">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latin typeface="Times New Roman" panose="02020603050405020304" pitchFamily="18" charset="0"/>
                <a:cs typeface="Times New Roman" panose="02020603050405020304" pitchFamily="18" charset="0"/>
              </a:rPr>
              <a:t>End</a:t>
            </a:r>
            <a:endParaRPr lang="en-US" dirty="0">
              <a:latin typeface="Times New Roman" panose="02020603050405020304" pitchFamily="18" charset="0"/>
              <a:cs typeface="Times New Roman" panose="02020603050405020304" pitchFamily="18" charset="0"/>
            </a:endParaRPr>
          </a:p>
        </p:txBody>
      </p:sp>
      <p:sp>
        <p:nvSpPr>
          <p:cNvPr id="185" name="TextBox 184"/>
          <p:cNvSpPr txBox="1"/>
          <p:nvPr/>
        </p:nvSpPr>
        <p:spPr>
          <a:xfrm>
            <a:off x="3196045" y="5045113"/>
            <a:ext cx="184731" cy="400110"/>
          </a:xfrm>
          <a:prstGeom prst="rect">
            <a:avLst/>
          </a:prstGeom>
          <a:noFill/>
        </p:spPr>
        <p:txBody>
          <a:bodyPr wrap="none" rtlCol="0">
            <a:spAutoFit/>
          </a:bodyPr>
          <a:lstStyle/>
          <a:p>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193" name="TextBox 192"/>
          <p:cNvSpPr txBox="1"/>
          <p:nvPr/>
        </p:nvSpPr>
        <p:spPr>
          <a:xfrm>
            <a:off x="645211" y="4725144"/>
            <a:ext cx="558166" cy="400110"/>
          </a:xfrm>
          <a:prstGeom prst="rect">
            <a:avLst/>
          </a:prstGeom>
          <a:noFill/>
        </p:spPr>
        <p:txBody>
          <a:bodyPr wrap="none" rtlCol="0">
            <a:spAutoFit/>
          </a:bodyPr>
          <a:lstStyle/>
          <a:p>
            <a:r>
              <a:rPr lang="en-US" altLang="zh-CN" sz="2000" dirty="0" smtClean="0">
                <a:solidFill>
                  <a:schemeClr val="bg1"/>
                </a:solidFill>
                <a:latin typeface="Times New Roman" panose="02020603050405020304" pitchFamily="18" charset="0"/>
                <a:cs typeface="Times New Roman" panose="02020603050405020304" pitchFamily="18" charset="0"/>
              </a:rPr>
              <a:t>Yes</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194" name="TextBox 193"/>
          <p:cNvSpPr txBox="1"/>
          <p:nvPr/>
        </p:nvSpPr>
        <p:spPr>
          <a:xfrm>
            <a:off x="2283823" y="5389184"/>
            <a:ext cx="498855" cy="400110"/>
          </a:xfrm>
          <a:prstGeom prst="rect">
            <a:avLst/>
          </a:prstGeom>
          <a:noFill/>
        </p:spPr>
        <p:txBody>
          <a:bodyPr wrap="none" rtlCol="0">
            <a:spAutoFit/>
          </a:bodyPr>
          <a:lstStyle/>
          <a:p>
            <a:r>
              <a:rPr lang="en-US" altLang="zh-CN" sz="2000" dirty="0" smtClean="0">
                <a:solidFill>
                  <a:schemeClr val="bg1"/>
                </a:solidFill>
                <a:latin typeface="Times New Roman" panose="02020603050405020304" pitchFamily="18" charset="0"/>
                <a:cs typeface="Times New Roman" panose="02020603050405020304" pitchFamily="18" charset="0"/>
              </a:rPr>
              <a:t>No</a:t>
            </a:r>
            <a:endParaRPr lang="en-US" sz="2000" dirty="0" smtClean="0">
              <a:solidFill>
                <a:schemeClr val="bg1"/>
              </a:solidFill>
              <a:latin typeface="Times New Roman" panose="02020603050405020304" pitchFamily="18" charset="0"/>
              <a:cs typeface="Times New Roman" panose="02020603050405020304" pitchFamily="18" charset="0"/>
            </a:endParaRPr>
          </a:p>
        </p:txBody>
      </p:sp>
      <p:grpSp>
        <p:nvGrpSpPr>
          <p:cNvPr id="87" name="组合 86"/>
          <p:cNvGrpSpPr/>
          <p:nvPr/>
        </p:nvGrpSpPr>
        <p:grpSpPr>
          <a:xfrm>
            <a:off x="4200685" y="1044919"/>
            <a:ext cx="2037312" cy="2153744"/>
            <a:chOff x="-4818" y="1779312"/>
            <a:chExt cx="2037312" cy="2153744"/>
          </a:xfrm>
        </p:grpSpPr>
        <p:pic>
          <p:nvPicPr>
            <p:cNvPr id="88" name="图片 87"/>
            <p:cNvPicPr>
              <a:picLocks noChangeAspect="1"/>
            </p:cNvPicPr>
            <p:nvPr/>
          </p:nvPicPr>
          <p:blipFill rotWithShape="1">
            <a:blip r:embed="rId5">
              <a:extLst>
                <a:ext uri="{28A0092B-C50C-407E-A947-70E740481C1C}">
                  <a14:useLocalDpi xmlns:a14="http://schemas.microsoft.com/office/drawing/2010/main" val="0"/>
                </a:ext>
              </a:extLst>
            </a:blip>
            <a:srcRect l="24928" t="9116" r="3358" b="26600"/>
            <a:stretch/>
          </p:blipFill>
          <p:spPr>
            <a:xfrm>
              <a:off x="467544" y="2411596"/>
              <a:ext cx="1296657" cy="1488292"/>
            </a:xfrm>
            <a:prstGeom prst="rect">
              <a:avLst/>
            </a:prstGeom>
          </p:spPr>
        </p:pic>
        <p:grpSp>
          <p:nvGrpSpPr>
            <p:cNvPr id="90" name="组合 89"/>
            <p:cNvGrpSpPr/>
            <p:nvPr/>
          </p:nvGrpSpPr>
          <p:grpSpPr>
            <a:xfrm>
              <a:off x="-4818" y="2042264"/>
              <a:ext cx="2037312" cy="1890792"/>
              <a:chOff x="2767490" y="4678042"/>
              <a:chExt cx="2037312" cy="1890792"/>
            </a:xfrm>
          </p:grpSpPr>
          <p:sp>
            <p:nvSpPr>
              <p:cNvPr id="92" name="TextBox 8"/>
              <p:cNvSpPr txBox="1"/>
              <p:nvPr/>
            </p:nvSpPr>
            <p:spPr>
              <a:xfrm>
                <a:off x="2787446" y="4865429"/>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93"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94" name="TextBox 8"/>
              <p:cNvSpPr txBox="1"/>
              <p:nvPr/>
            </p:nvSpPr>
            <p:spPr>
              <a:xfrm>
                <a:off x="4103948" y="4750050"/>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95" name="TextBox 8"/>
              <p:cNvSpPr txBox="1"/>
              <p:nvPr/>
            </p:nvSpPr>
            <p:spPr>
              <a:xfrm>
                <a:off x="3527884" y="4678042"/>
                <a:ext cx="700854" cy="369332"/>
              </a:xfrm>
              <a:prstGeom prst="rect">
                <a:avLst/>
              </a:prstGeom>
              <a:noFill/>
            </p:spPr>
            <p:txBody>
              <a:bodyPr wrap="square" rtlCol="0">
                <a:spAutoFit/>
              </a:bodyPr>
              <a:lstStyle/>
              <a:p>
                <a:pPr algn="ctr"/>
                <a:r>
                  <a:rPr lang="en-US" altLang="zh-CN" dirty="0" smtClean="0">
                    <a:solidFill>
                      <a:srgbClr val="FFFF00"/>
                    </a:solidFill>
                    <a:latin typeface="Times New Roman" panose="02020603050405020304" pitchFamily="18" charset="0"/>
                    <a:cs typeface="Times New Roman" panose="02020603050405020304" pitchFamily="18" charset="0"/>
                  </a:rPr>
                  <a:t>x</a:t>
                </a:r>
                <a:r>
                  <a:rPr lang="en-US" dirty="0" smtClean="0">
                    <a:solidFill>
                      <a:srgbClr val="FFFF00"/>
                    </a:solidFill>
                    <a:latin typeface="Times New Roman" panose="02020603050405020304" pitchFamily="18" charset="0"/>
                    <a:cs typeface="Times New Roman" panose="02020603050405020304" pitchFamily="18" charset="0"/>
                  </a:rPr>
                  <a:t> (m)</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96"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97" name="TextBox 8"/>
              <p:cNvSpPr txBox="1"/>
              <p:nvPr/>
            </p:nvSpPr>
            <p:spPr>
              <a:xfrm>
                <a:off x="2934352" y="4750050"/>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sp>
          <p:nvSpPr>
            <p:cNvPr id="91" name="矩形 90"/>
            <p:cNvSpPr/>
            <p:nvPr/>
          </p:nvSpPr>
          <p:spPr>
            <a:xfrm>
              <a:off x="656201" y="1779312"/>
              <a:ext cx="819455" cy="400110"/>
            </a:xfrm>
            <a:prstGeom prst="rect">
              <a:avLst/>
            </a:prstGeom>
          </p:spPr>
          <p:txBody>
            <a:bodyPr wrap="none">
              <a:spAutoFit/>
            </a:bodyPr>
            <a:lstStyle/>
            <a:p>
              <a:r>
                <a:rPr lang="en-US" sz="2000" i="1" dirty="0">
                  <a:solidFill>
                    <a:schemeClr val="bg1"/>
                  </a:solidFill>
                  <a:latin typeface="Times New Roman" panose="02020603050405020304" pitchFamily="18" charset="0"/>
                  <a:cs typeface="Times New Roman" panose="02020603050405020304" pitchFamily="18" charset="0"/>
                </a:rPr>
                <a:t>G</a:t>
              </a:r>
              <a:r>
                <a:rPr lang="en-US" sz="2000"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s</a:t>
              </a:r>
              <a:r>
                <a:rPr lang="en-US" sz="2000" dirty="0" err="1">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x</a:t>
              </a:r>
              <a:r>
                <a:rPr lang="en-US" sz="2000" dirty="0">
                  <a:solidFill>
                    <a:schemeClr val="bg1"/>
                  </a:solidFill>
                  <a:latin typeface="Times New Roman" panose="02020603050405020304" pitchFamily="18" charset="0"/>
                  <a:cs typeface="Times New Roman" panose="02020603050405020304" pitchFamily="18" charset="0"/>
                </a:rPr>
                <a:t>)</a:t>
              </a:r>
              <a:endParaRPr lang="en-US" sz="2000" dirty="0"/>
            </a:p>
          </p:txBody>
        </p:sp>
      </p:grpSp>
      <p:grpSp>
        <p:nvGrpSpPr>
          <p:cNvPr id="98" name="组合 97"/>
          <p:cNvGrpSpPr/>
          <p:nvPr/>
        </p:nvGrpSpPr>
        <p:grpSpPr>
          <a:xfrm>
            <a:off x="6804872" y="1038423"/>
            <a:ext cx="2037312" cy="2160240"/>
            <a:chOff x="6135088" y="-2331640"/>
            <a:chExt cx="2037312" cy="2160240"/>
          </a:xfrm>
        </p:grpSpPr>
        <p:pic>
          <p:nvPicPr>
            <p:cNvPr id="99" name="图片 98"/>
            <p:cNvPicPr>
              <a:picLocks noChangeAspect="1"/>
            </p:cNvPicPr>
            <p:nvPr/>
          </p:nvPicPr>
          <p:blipFill rotWithShape="1">
            <a:blip r:embed="rId6" cstate="print">
              <a:extLst>
                <a:ext uri="{28A0092B-C50C-407E-A947-70E740481C1C}">
                  <a14:useLocalDpi xmlns:a14="http://schemas.microsoft.com/office/drawing/2010/main" val="0"/>
                </a:ext>
              </a:extLst>
            </a:blip>
            <a:srcRect l="21104" t="8884" r="3480" b="25595"/>
            <a:stretch/>
          </p:blipFill>
          <p:spPr>
            <a:xfrm>
              <a:off x="6552898" y="-1712571"/>
              <a:ext cx="1267231" cy="1484401"/>
            </a:xfrm>
            <a:prstGeom prst="rect">
              <a:avLst/>
            </a:prstGeom>
          </p:spPr>
        </p:pic>
        <p:grpSp>
          <p:nvGrpSpPr>
            <p:cNvPr id="100" name="组合 99"/>
            <p:cNvGrpSpPr/>
            <p:nvPr/>
          </p:nvGrpSpPr>
          <p:grpSpPr>
            <a:xfrm>
              <a:off x="6135088" y="-2331640"/>
              <a:ext cx="2037312" cy="2160240"/>
              <a:chOff x="2767490" y="4408594"/>
              <a:chExt cx="2037312" cy="2160240"/>
            </a:xfrm>
          </p:grpSpPr>
          <p:sp>
            <p:nvSpPr>
              <p:cNvPr id="101" name="TextBox 8"/>
              <p:cNvSpPr txBox="1"/>
              <p:nvPr/>
            </p:nvSpPr>
            <p:spPr>
              <a:xfrm>
                <a:off x="2787446" y="4865429"/>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02"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03" name="TextBox 8"/>
              <p:cNvSpPr txBox="1"/>
              <p:nvPr/>
            </p:nvSpPr>
            <p:spPr>
              <a:xfrm>
                <a:off x="4103948" y="4750050"/>
                <a:ext cx="700854"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04" name="TextBox 8"/>
              <p:cNvSpPr txBox="1"/>
              <p:nvPr/>
            </p:nvSpPr>
            <p:spPr>
              <a:xfrm>
                <a:off x="2880211" y="4408594"/>
                <a:ext cx="1924591" cy="646331"/>
              </a:xfrm>
              <a:prstGeom prst="rect">
                <a:avLst/>
              </a:prstGeom>
              <a:noFill/>
            </p:spPr>
            <p:txBody>
              <a:bodyPr wrap="square" rtlCol="0">
                <a:spAutoFit/>
              </a:bodyPr>
              <a:lstStyle/>
              <a:p>
                <a:pPr algn="ctr"/>
                <a:r>
                  <a:rPr lang="en-US" i="1" dirty="0" smtClean="0">
                    <a:solidFill>
                      <a:schemeClr val="bg1"/>
                    </a:solidFill>
                    <a:latin typeface="Times New Roman" panose="02020603050405020304" pitchFamily="18" charset="0"/>
                    <a:cs typeface="Times New Roman" panose="02020603050405020304" pitchFamily="18" charset="0"/>
                  </a:rPr>
                  <a:t>G</a:t>
                </a:r>
                <a:r>
                  <a:rPr lang="en-US" i="1" baseline="-25000" dirty="0" smtClean="0">
                    <a:solidFill>
                      <a:schemeClr val="bg1"/>
                    </a:solidFill>
                    <a:latin typeface="Times New Roman" panose="02020603050405020304" pitchFamily="18" charset="0"/>
                    <a:cs typeface="Times New Roman" panose="02020603050405020304" pitchFamily="18" charset="0"/>
                  </a:rPr>
                  <a:t>1</a:t>
                </a:r>
                <a:r>
                  <a:rPr lang="en-US" dirty="0" smtClean="0">
                    <a:solidFill>
                      <a:schemeClr val="bg1"/>
                    </a:solidFill>
                    <a:latin typeface="Times New Roman" panose="02020603050405020304" pitchFamily="18" charset="0"/>
                    <a:cs typeface="Times New Roman" panose="02020603050405020304" pitchFamily="18" charset="0"/>
                  </a:rPr>
                  <a:t>(</a:t>
                </a:r>
                <a:r>
                  <a:rPr lang="en-US" b="1" dirty="0" err="1" smtClean="0">
                    <a:solidFill>
                      <a:schemeClr val="bg1"/>
                    </a:solidFill>
                    <a:latin typeface="Times New Roman" panose="02020603050405020304" pitchFamily="18" charset="0"/>
                    <a:cs typeface="Times New Roman" panose="02020603050405020304" pitchFamily="18" charset="0"/>
                  </a:rPr>
                  <a:t>s</a:t>
                </a:r>
                <a:r>
                  <a:rPr lang="en-US" dirty="0" err="1" smtClean="0">
                    <a:solidFill>
                      <a:schemeClr val="bg1"/>
                    </a:solidFill>
                    <a:latin typeface="Times New Roman" panose="02020603050405020304" pitchFamily="18" charset="0"/>
                    <a:cs typeface="Times New Roman" panose="02020603050405020304" pitchFamily="18" charset="0"/>
                  </a:rPr>
                  <a:t>|</a:t>
                </a:r>
                <a:r>
                  <a:rPr lang="en-US" b="1" dirty="0" err="1" smtClean="0">
                    <a:solidFill>
                      <a:schemeClr val="bg1"/>
                    </a:solidFill>
                    <a:latin typeface="Times New Roman" panose="02020603050405020304" pitchFamily="18" charset="0"/>
                    <a:cs typeface="Times New Roman" panose="02020603050405020304" pitchFamily="18" charset="0"/>
                  </a:rPr>
                  <a:t>x</a:t>
                </a:r>
                <a:r>
                  <a:rPr lang="en-US" dirty="0" smtClean="0">
                    <a:solidFill>
                      <a:schemeClr val="bg1"/>
                    </a:solidFill>
                    <a:latin typeface="Times New Roman" panose="02020603050405020304" pitchFamily="18" charset="0"/>
                    <a:cs typeface="Times New Roman" panose="02020603050405020304" pitchFamily="18" charset="0"/>
                  </a:rPr>
                  <a:t>)</a:t>
                </a:r>
              </a:p>
              <a:p>
                <a:pPr algn="ctr"/>
                <a:r>
                  <a:rPr lang="en-US" altLang="zh-CN" dirty="0">
                    <a:solidFill>
                      <a:srgbClr val="FFFF00"/>
                    </a:solidFill>
                    <a:latin typeface="Times New Roman" panose="02020603050405020304" pitchFamily="18" charset="0"/>
                    <a:cs typeface="Times New Roman" panose="02020603050405020304" pitchFamily="18" charset="0"/>
                  </a:rPr>
                  <a:t>x</a:t>
                </a:r>
                <a:r>
                  <a:rPr lang="en-US" dirty="0">
                    <a:solidFill>
                      <a:srgbClr val="FFFF00"/>
                    </a:solidFill>
                    <a:latin typeface="Times New Roman" panose="02020603050405020304" pitchFamily="18" charset="0"/>
                    <a:cs typeface="Times New Roman" panose="02020603050405020304" pitchFamily="18" charset="0"/>
                  </a:rPr>
                  <a:t> (m)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05"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06" name="TextBox 8"/>
              <p:cNvSpPr txBox="1"/>
              <p:nvPr/>
            </p:nvSpPr>
            <p:spPr>
              <a:xfrm>
                <a:off x="2934352" y="4750050"/>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sp>
        <p:nvSpPr>
          <p:cNvPr id="49" name="下箭头 48"/>
          <p:cNvSpPr/>
          <p:nvPr/>
        </p:nvSpPr>
        <p:spPr>
          <a:xfrm>
            <a:off x="7505727" y="3356992"/>
            <a:ext cx="306635" cy="360040"/>
          </a:xfrm>
          <a:prstGeom prst="downArrow">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108" name="组合 107"/>
          <p:cNvGrpSpPr/>
          <p:nvPr/>
        </p:nvGrpSpPr>
        <p:grpSpPr>
          <a:xfrm>
            <a:off x="11484768" y="1344820"/>
            <a:ext cx="2037312" cy="2124798"/>
            <a:chOff x="4550912" y="-2277614"/>
            <a:chExt cx="2037312" cy="2124798"/>
          </a:xfrm>
        </p:grpSpPr>
        <p:pic>
          <p:nvPicPr>
            <p:cNvPr id="109" name="图片 108"/>
            <p:cNvPicPr>
              <a:picLocks noChangeAspect="1"/>
            </p:cNvPicPr>
            <p:nvPr/>
          </p:nvPicPr>
          <p:blipFill rotWithShape="1">
            <a:blip r:embed="rId7" cstate="print">
              <a:extLst>
                <a:ext uri="{28A0092B-C50C-407E-A947-70E740481C1C}">
                  <a14:useLocalDpi xmlns:a14="http://schemas.microsoft.com/office/drawing/2010/main" val="0"/>
                </a:ext>
              </a:extLst>
            </a:blip>
            <a:srcRect l="20977" t="8883" r="3479" b="25691"/>
            <a:stretch/>
          </p:blipFill>
          <p:spPr>
            <a:xfrm>
              <a:off x="4986580" y="-1671556"/>
              <a:ext cx="1281035" cy="1470773"/>
            </a:xfrm>
            <a:prstGeom prst="rect">
              <a:avLst/>
            </a:prstGeom>
          </p:spPr>
        </p:pic>
        <p:grpSp>
          <p:nvGrpSpPr>
            <p:cNvPr id="110" name="组合 109"/>
            <p:cNvGrpSpPr/>
            <p:nvPr/>
          </p:nvGrpSpPr>
          <p:grpSpPr>
            <a:xfrm>
              <a:off x="4550912" y="-2277614"/>
              <a:ext cx="2037312" cy="2124798"/>
              <a:chOff x="2767490" y="4444036"/>
              <a:chExt cx="2037312" cy="2124798"/>
            </a:xfrm>
          </p:grpSpPr>
          <p:sp>
            <p:nvSpPr>
              <p:cNvPr id="111" name="TextBox 8"/>
              <p:cNvSpPr txBox="1"/>
              <p:nvPr/>
            </p:nvSpPr>
            <p:spPr>
              <a:xfrm>
                <a:off x="2787446" y="4865428"/>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12"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14" name="TextBox 8"/>
              <p:cNvSpPr txBox="1"/>
              <p:nvPr/>
            </p:nvSpPr>
            <p:spPr>
              <a:xfrm>
                <a:off x="4103948" y="4750051"/>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15" name="TextBox 8"/>
              <p:cNvSpPr txBox="1"/>
              <p:nvPr/>
            </p:nvSpPr>
            <p:spPr>
              <a:xfrm>
                <a:off x="2981829" y="4444036"/>
                <a:ext cx="1606949" cy="646331"/>
              </a:xfrm>
              <a:prstGeom prst="rect">
                <a:avLst/>
              </a:prstGeom>
              <a:noFill/>
              <a:ln>
                <a:noFill/>
              </a:ln>
            </p:spPr>
            <p:txBody>
              <a:bodyPr wrap="square" rtlCol="0">
                <a:spAutoFit/>
              </a:bodyPr>
              <a:lstStyle/>
              <a:p>
                <a:pPr algn="ctr"/>
                <a:r>
                  <a:rPr lang="en-US" i="1" dirty="0" smtClean="0">
                    <a:solidFill>
                      <a:schemeClr val="bg1"/>
                    </a:solidFill>
                    <a:latin typeface="Times New Roman" panose="02020603050405020304" pitchFamily="18" charset="0"/>
                    <a:cs typeface="Times New Roman" panose="02020603050405020304" pitchFamily="18" charset="0"/>
                  </a:rPr>
                  <a:t>G</a:t>
                </a:r>
                <a:r>
                  <a:rPr lang="en-US" i="1" baseline="-25000" dirty="0" smtClean="0">
                    <a:solidFill>
                      <a:schemeClr val="bg1"/>
                    </a:solidFill>
                    <a:latin typeface="Times New Roman" panose="02020603050405020304" pitchFamily="18" charset="0"/>
                    <a:cs typeface="Times New Roman" panose="02020603050405020304" pitchFamily="18" charset="0"/>
                  </a:rPr>
                  <a:t>3</a:t>
                </a:r>
                <a:r>
                  <a:rPr lang="en-US" dirty="0" smtClean="0">
                    <a:solidFill>
                      <a:schemeClr val="bg1"/>
                    </a:solidFill>
                    <a:latin typeface="Times New Roman" panose="02020603050405020304" pitchFamily="18" charset="0"/>
                    <a:cs typeface="Times New Roman" panose="02020603050405020304" pitchFamily="18" charset="0"/>
                  </a:rPr>
                  <a:t>(</a:t>
                </a:r>
                <a:r>
                  <a:rPr lang="en-US" b="1" dirty="0" err="1" smtClean="0">
                    <a:solidFill>
                      <a:schemeClr val="bg1"/>
                    </a:solidFill>
                    <a:latin typeface="Times New Roman" panose="02020603050405020304" pitchFamily="18" charset="0"/>
                    <a:cs typeface="Times New Roman" panose="02020603050405020304" pitchFamily="18" charset="0"/>
                  </a:rPr>
                  <a:t>s</a:t>
                </a:r>
                <a:r>
                  <a:rPr lang="en-US" dirty="0" err="1" smtClean="0">
                    <a:solidFill>
                      <a:schemeClr val="bg1"/>
                    </a:solidFill>
                    <a:latin typeface="Times New Roman" panose="02020603050405020304" pitchFamily="18" charset="0"/>
                    <a:cs typeface="Times New Roman" panose="02020603050405020304" pitchFamily="18" charset="0"/>
                  </a:rPr>
                  <a:t>|</a:t>
                </a:r>
                <a:r>
                  <a:rPr lang="en-US" b="1" dirty="0" err="1" smtClean="0">
                    <a:solidFill>
                      <a:schemeClr val="bg1"/>
                    </a:solidFill>
                    <a:latin typeface="Times New Roman" panose="02020603050405020304" pitchFamily="18" charset="0"/>
                    <a:cs typeface="Times New Roman" panose="02020603050405020304" pitchFamily="18" charset="0"/>
                  </a:rPr>
                  <a:t>x</a:t>
                </a:r>
                <a:r>
                  <a:rPr lang="en-US" dirty="0">
                    <a:solidFill>
                      <a:schemeClr val="bg1"/>
                    </a:solidFill>
                    <a:latin typeface="Times New Roman" panose="02020603050405020304" pitchFamily="18" charset="0"/>
                    <a:cs typeface="Times New Roman" panose="02020603050405020304" pitchFamily="18" charset="0"/>
                  </a:rPr>
                  <a:t>)</a:t>
                </a:r>
              </a:p>
              <a:p>
                <a:pPr algn="ctr"/>
                <a:r>
                  <a:rPr lang="en-US" altLang="zh-CN" dirty="0" smtClean="0">
                    <a:solidFill>
                      <a:srgbClr val="FFFF00"/>
                    </a:solidFill>
                    <a:latin typeface="Times New Roman" panose="02020603050405020304" pitchFamily="18" charset="0"/>
                    <a:cs typeface="Times New Roman" panose="02020603050405020304" pitchFamily="18" charset="0"/>
                  </a:rPr>
                  <a:t>x</a:t>
                </a:r>
                <a:r>
                  <a:rPr lang="en-US" dirty="0" smtClean="0">
                    <a:solidFill>
                      <a:srgbClr val="FFFF00"/>
                    </a:solidFill>
                    <a:latin typeface="Times New Roman" panose="02020603050405020304" pitchFamily="18" charset="0"/>
                    <a:cs typeface="Times New Roman" panose="02020603050405020304" pitchFamily="18" charset="0"/>
                  </a:rPr>
                  <a:t> </a:t>
                </a:r>
                <a:r>
                  <a:rPr lang="en-US" dirty="0">
                    <a:solidFill>
                      <a:srgbClr val="FFFF00"/>
                    </a:solidFill>
                    <a:latin typeface="Times New Roman" panose="02020603050405020304" pitchFamily="18" charset="0"/>
                    <a:cs typeface="Times New Roman" panose="02020603050405020304" pitchFamily="18" charset="0"/>
                  </a:rPr>
                  <a:t>(m)</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116"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17" name="TextBox 8"/>
              <p:cNvSpPr txBox="1"/>
              <p:nvPr/>
            </p:nvSpPr>
            <p:spPr>
              <a:xfrm>
                <a:off x="2934352" y="4750051"/>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grpSp>
        <p:nvGrpSpPr>
          <p:cNvPr id="119" name="组合 118"/>
          <p:cNvGrpSpPr/>
          <p:nvPr/>
        </p:nvGrpSpPr>
        <p:grpSpPr>
          <a:xfrm>
            <a:off x="11605747" y="3648505"/>
            <a:ext cx="2037312" cy="2124798"/>
            <a:chOff x="3018250" y="-2277614"/>
            <a:chExt cx="2037312" cy="2124798"/>
          </a:xfrm>
        </p:grpSpPr>
        <p:pic>
          <p:nvPicPr>
            <p:cNvPr id="120" name="图片 119"/>
            <p:cNvPicPr>
              <a:picLocks noChangeAspect="1"/>
            </p:cNvPicPr>
            <p:nvPr/>
          </p:nvPicPr>
          <p:blipFill rotWithShape="1">
            <a:blip r:embed="rId8" cstate="print">
              <a:extLst>
                <a:ext uri="{28A0092B-C50C-407E-A947-70E740481C1C}">
                  <a14:useLocalDpi xmlns:a14="http://schemas.microsoft.com/office/drawing/2010/main" val="0"/>
                </a:ext>
              </a:extLst>
            </a:blip>
            <a:srcRect l="21019" t="8661" r="2705" b="26145"/>
            <a:stretch/>
          </p:blipFill>
          <p:spPr>
            <a:xfrm>
              <a:off x="3440731" y="-1694030"/>
              <a:ext cx="1292881" cy="1488292"/>
            </a:xfrm>
            <a:prstGeom prst="rect">
              <a:avLst/>
            </a:prstGeom>
          </p:spPr>
        </p:pic>
        <p:grpSp>
          <p:nvGrpSpPr>
            <p:cNvPr id="121" name="组合 120"/>
            <p:cNvGrpSpPr/>
            <p:nvPr/>
          </p:nvGrpSpPr>
          <p:grpSpPr>
            <a:xfrm>
              <a:off x="3018250" y="-2277614"/>
              <a:ext cx="2037312" cy="2124798"/>
              <a:chOff x="2767490" y="4444036"/>
              <a:chExt cx="2037312" cy="2124798"/>
            </a:xfrm>
          </p:grpSpPr>
          <p:sp>
            <p:nvSpPr>
              <p:cNvPr id="122" name="TextBox 8"/>
              <p:cNvSpPr txBox="1"/>
              <p:nvPr/>
            </p:nvSpPr>
            <p:spPr>
              <a:xfrm>
                <a:off x="2787446" y="4865428"/>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23"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24" name="TextBox 8"/>
              <p:cNvSpPr txBox="1"/>
              <p:nvPr/>
            </p:nvSpPr>
            <p:spPr>
              <a:xfrm>
                <a:off x="4103948" y="4750051"/>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25" name="TextBox 8"/>
              <p:cNvSpPr txBox="1"/>
              <p:nvPr/>
            </p:nvSpPr>
            <p:spPr>
              <a:xfrm>
                <a:off x="3025095" y="4444036"/>
                <a:ext cx="1485777" cy="646331"/>
              </a:xfrm>
              <a:prstGeom prst="rect">
                <a:avLst/>
              </a:prstGeom>
              <a:noFill/>
            </p:spPr>
            <p:txBody>
              <a:bodyPr wrap="square" rtlCol="0">
                <a:spAutoFit/>
              </a:bodyPr>
              <a:lstStyle/>
              <a:p>
                <a:pPr algn="ctr"/>
                <a:r>
                  <a:rPr lang="en-US" i="1" dirty="0" smtClean="0">
                    <a:solidFill>
                      <a:schemeClr val="bg1"/>
                    </a:solidFill>
                    <a:latin typeface="Times New Roman" panose="02020603050405020304" pitchFamily="18" charset="0"/>
                    <a:cs typeface="Times New Roman" panose="02020603050405020304" pitchFamily="18" charset="0"/>
                  </a:rPr>
                  <a:t>G</a:t>
                </a:r>
                <a:r>
                  <a:rPr lang="en-US" i="1" baseline="-25000" dirty="0" smtClean="0">
                    <a:solidFill>
                      <a:schemeClr val="bg1"/>
                    </a:solidFill>
                    <a:latin typeface="Times New Roman" panose="02020603050405020304" pitchFamily="18" charset="0"/>
                    <a:cs typeface="Times New Roman" panose="02020603050405020304" pitchFamily="18" charset="0"/>
                  </a:rPr>
                  <a:t>4</a:t>
                </a:r>
                <a:r>
                  <a:rPr lang="en-US" dirty="0" smtClean="0">
                    <a:solidFill>
                      <a:schemeClr val="bg1"/>
                    </a:solidFill>
                    <a:latin typeface="Times New Roman" panose="02020603050405020304" pitchFamily="18" charset="0"/>
                    <a:cs typeface="Times New Roman" panose="02020603050405020304" pitchFamily="18" charset="0"/>
                  </a:rPr>
                  <a:t>(</a:t>
                </a:r>
                <a:r>
                  <a:rPr lang="en-US" b="1" dirty="0" err="1" smtClean="0">
                    <a:solidFill>
                      <a:schemeClr val="bg1"/>
                    </a:solidFill>
                    <a:latin typeface="Times New Roman" panose="02020603050405020304" pitchFamily="18" charset="0"/>
                    <a:cs typeface="Times New Roman" panose="02020603050405020304" pitchFamily="18" charset="0"/>
                  </a:rPr>
                  <a:t>s</a:t>
                </a:r>
                <a:r>
                  <a:rPr lang="en-US" dirty="0" err="1" smtClean="0">
                    <a:solidFill>
                      <a:schemeClr val="bg1"/>
                    </a:solidFill>
                    <a:latin typeface="Times New Roman" panose="02020603050405020304" pitchFamily="18" charset="0"/>
                    <a:cs typeface="Times New Roman" panose="02020603050405020304" pitchFamily="18" charset="0"/>
                  </a:rPr>
                  <a:t>|</a:t>
                </a:r>
                <a:r>
                  <a:rPr lang="en-US" b="1" dirty="0" err="1" smtClean="0">
                    <a:solidFill>
                      <a:schemeClr val="bg1"/>
                    </a:solidFill>
                    <a:latin typeface="Times New Roman" panose="02020603050405020304" pitchFamily="18" charset="0"/>
                    <a:cs typeface="Times New Roman" panose="02020603050405020304" pitchFamily="18" charset="0"/>
                  </a:rPr>
                  <a:t>x</a:t>
                </a:r>
                <a:r>
                  <a:rPr lang="en-US" dirty="0">
                    <a:solidFill>
                      <a:schemeClr val="bg1"/>
                    </a:solidFill>
                    <a:latin typeface="Times New Roman" panose="02020603050405020304" pitchFamily="18" charset="0"/>
                    <a:cs typeface="Times New Roman" panose="02020603050405020304" pitchFamily="18" charset="0"/>
                  </a:rPr>
                  <a:t>)</a:t>
                </a:r>
              </a:p>
              <a:p>
                <a:pPr algn="ctr"/>
                <a:r>
                  <a:rPr lang="en-US" altLang="zh-CN" dirty="0" smtClean="0">
                    <a:solidFill>
                      <a:srgbClr val="FFFF00"/>
                    </a:solidFill>
                    <a:latin typeface="Times New Roman" panose="02020603050405020304" pitchFamily="18" charset="0"/>
                    <a:cs typeface="Times New Roman" panose="02020603050405020304" pitchFamily="18" charset="0"/>
                  </a:rPr>
                  <a:t>x</a:t>
                </a:r>
                <a:r>
                  <a:rPr lang="en-US" dirty="0" smtClean="0">
                    <a:solidFill>
                      <a:srgbClr val="FFFF00"/>
                    </a:solidFill>
                    <a:latin typeface="Times New Roman" panose="02020603050405020304" pitchFamily="18" charset="0"/>
                    <a:cs typeface="Times New Roman" panose="02020603050405020304" pitchFamily="18" charset="0"/>
                  </a:rPr>
                  <a:t> </a:t>
                </a:r>
                <a:r>
                  <a:rPr lang="en-US" dirty="0">
                    <a:solidFill>
                      <a:srgbClr val="FFFF00"/>
                    </a:solidFill>
                    <a:latin typeface="Times New Roman" panose="02020603050405020304" pitchFamily="18" charset="0"/>
                    <a:cs typeface="Times New Roman" panose="02020603050405020304" pitchFamily="18" charset="0"/>
                  </a:rPr>
                  <a:t>(m)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26"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27" name="TextBox 8"/>
              <p:cNvSpPr txBox="1"/>
              <p:nvPr/>
            </p:nvSpPr>
            <p:spPr>
              <a:xfrm>
                <a:off x="2934352" y="4750051"/>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grpSp>
        <p:nvGrpSpPr>
          <p:cNvPr id="128" name="组合 127"/>
          <p:cNvGrpSpPr/>
          <p:nvPr/>
        </p:nvGrpSpPr>
        <p:grpSpPr>
          <a:xfrm>
            <a:off x="12091786" y="-989642"/>
            <a:ext cx="2037312" cy="2116128"/>
            <a:chOff x="1331640" y="-2268944"/>
            <a:chExt cx="2037312" cy="2116128"/>
          </a:xfrm>
        </p:grpSpPr>
        <p:pic>
          <p:nvPicPr>
            <p:cNvPr id="129" name="图片 128"/>
            <p:cNvPicPr>
              <a:picLocks noChangeAspect="1"/>
            </p:cNvPicPr>
            <p:nvPr/>
          </p:nvPicPr>
          <p:blipFill rotWithShape="1">
            <a:blip r:embed="rId9" cstate="print">
              <a:extLst>
                <a:ext uri="{28A0092B-C50C-407E-A947-70E740481C1C}">
                  <a14:useLocalDpi xmlns:a14="http://schemas.microsoft.com/office/drawing/2010/main" val="0"/>
                </a:ext>
              </a:extLst>
            </a:blip>
            <a:srcRect l="21041" t="8704" r="2769" b="26255"/>
            <a:stretch/>
          </p:blipFill>
          <p:spPr>
            <a:xfrm>
              <a:off x="1770596" y="-1690140"/>
              <a:ext cx="1296655" cy="1480513"/>
            </a:xfrm>
            <a:prstGeom prst="rect">
              <a:avLst/>
            </a:prstGeom>
          </p:spPr>
        </p:pic>
        <p:grpSp>
          <p:nvGrpSpPr>
            <p:cNvPr id="130" name="组合 129"/>
            <p:cNvGrpSpPr/>
            <p:nvPr/>
          </p:nvGrpSpPr>
          <p:grpSpPr>
            <a:xfrm>
              <a:off x="1331640" y="-2268944"/>
              <a:ext cx="2037312" cy="2116128"/>
              <a:chOff x="2767490" y="4452706"/>
              <a:chExt cx="2037312" cy="2116128"/>
            </a:xfrm>
          </p:grpSpPr>
          <p:sp>
            <p:nvSpPr>
              <p:cNvPr id="131" name="TextBox 8"/>
              <p:cNvSpPr txBox="1"/>
              <p:nvPr/>
            </p:nvSpPr>
            <p:spPr>
              <a:xfrm>
                <a:off x="2787446" y="4865427"/>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32"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33" name="TextBox 8"/>
              <p:cNvSpPr txBox="1"/>
              <p:nvPr/>
            </p:nvSpPr>
            <p:spPr>
              <a:xfrm>
                <a:off x="4103948" y="4750050"/>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34" name="TextBox 8"/>
              <p:cNvSpPr txBox="1"/>
              <p:nvPr/>
            </p:nvSpPr>
            <p:spPr>
              <a:xfrm>
                <a:off x="3127530" y="4452706"/>
                <a:ext cx="1584176" cy="646331"/>
              </a:xfrm>
              <a:prstGeom prst="rect">
                <a:avLst/>
              </a:prstGeom>
              <a:noFill/>
            </p:spPr>
            <p:txBody>
              <a:bodyPr wrap="square" rtlCol="0">
                <a:spAutoFit/>
              </a:bodyPr>
              <a:lstStyle/>
              <a:p>
                <a:pPr algn="ctr"/>
                <a:r>
                  <a:rPr lang="en-US" i="1" dirty="0" smtClean="0">
                    <a:solidFill>
                      <a:schemeClr val="bg1"/>
                    </a:solidFill>
                    <a:latin typeface="Times New Roman" panose="02020603050405020304" pitchFamily="18" charset="0"/>
                    <a:cs typeface="Times New Roman" panose="02020603050405020304" pitchFamily="18" charset="0"/>
                  </a:rPr>
                  <a:t>G</a:t>
                </a:r>
                <a:r>
                  <a:rPr lang="en-US" i="1" baseline="-25000" dirty="0" smtClean="0">
                    <a:solidFill>
                      <a:schemeClr val="bg1"/>
                    </a:solidFill>
                    <a:latin typeface="Times New Roman" panose="02020603050405020304" pitchFamily="18" charset="0"/>
                    <a:cs typeface="Times New Roman" panose="02020603050405020304" pitchFamily="18" charset="0"/>
                  </a:rPr>
                  <a:t>2</a:t>
                </a:r>
                <a:r>
                  <a:rPr lang="en-US" dirty="0" smtClean="0">
                    <a:solidFill>
                      <a:schemeClr val="bg1"/>
                    </a:solidFill>
                    <a:latin typeface="Times New Roman" panose="02020603050405020304" pitchFamily="18" charset="0"/>
                    <a:cs typeface="Times New Roman" panose="02020603050405020304" pitchFamily="18" charset="0"/>
                  </a:rPr>
                  <a:t>(</a:t>
                </a:r>
                <a:r>
                  <a:rPr lang="en-US" b="1" dirty="0" err="1" smtClean="0">
                    <a:solidFill>
                      <a:schemeClr val="bg1"/>
                    </a:solidFill>
                    <a:latin typeface="Times New Roman" panose="02020603050405020304" pitchFamily="18" charset="0"/>
                    <a:cs typeface="Times New Roman" panose="02020603050405020304" pitchFamily="18" charset="0"/>
                  </a:rPr>
                  <a:t>s</a:t>
                </a:r>
                <a:r>
                  <a:rPr lang="en-US" dirty="0" err="1" smtClean="0">
                    <a:solidFill>
                      <a:schemeClr val="bg1"/>
                    </a:solidFill>
                    <a:latin typeface="Times New Roman" panose="02020603050405020304" pitchFamily="18" charset="0"/>
                    <a:cs typeface="Times New Roman" panose="02020603050405020304" pitchFamily="18" charset="0"/>
                  </a:rPr>
                  <a:t>|</a:t>
                </a:r>
                <a:r>
                  <a:rPr lang="en-US" b="1" dirty="0" err="1" smtClean="0">
                    <a:solidFill>
                      <a:schemeClr val="bg1"/>
                    </a:solidFill>
                    <a:latin typeface="Times New Roman" panose="02020603050405020304" pitchFamily="18" charset="0"/>
                    <a:cs typeface="Times New Roman" panose="02020603050405020304" pitchFamily="18" charset="0"/>
                  </a:rPr>
                  <a:t>x</a:t>
                </a:r>
                <a:r>
                  <a:rPr lang="en-US" dirty="0">
                    <a:solidFill>
                      <a:schemeClr val="bg1"/>
                    </a:solidFill>
                    <a:latin typeface="Times New Roman" panose="02020603050405020304" pitchFamily="18" charset="0"/>
                    <a:cs typeface="Times New Roman" panose="02020603050405020304" pitchFamily="18" charset="0"/>
                  </a:rPr>
                  <a:t>)</a:t>
                </a:r>
              </a:p>
              <a:p>
                <a:pPr algn="ctr"/>
                <a:r>
                  <a:rPr lang="en-US" altLang="zh-CN" dirty="0" smtClean="0">
                    <a:solidFill>
                      <a:srgbClr val="FFFF00"/>
                    </a:solidFill>
                    <a:latin typeface="Times New Roman" panose="02020603050405020304" pitchFamily="18" charset="0"/>
                    <a:cs typeface="Times New Roman" panose="02020603050405020304" pitchFamily="18" charset="0"/>
                  </a:rPr>
                  <a:t>x</a:t>
                </a:r>
                <a:r>
                  <a:rPr lang="en-US" dirty="0" smtClean="0">
                    <a:solidFill>
                      <a:srgbClr val="FFFF00"/>
                    </a:solidFill>
                    <a:latin typeface="Times New Roman" panose="02020603050405020304" pitchFamily="18" charset="0"/>
                    <a:cs typeface="Times New Roman" panose="02020603050405020304" pitchFamily="18" charset="0"/>
                  </a:rPr>
                  <a:t> </a:t>
                </a:r>
                <a:r>
                  <a:rPr lang="en-US" dirty="0">
                    <a:solidFill>
                      <a:srgbClr val="FFFF00"/>
                    </a:solidFill>
                    <a:latin typeface="Times New Roman" panose="02020603050405020304" pitchFamily="18" charset="0"/>
                    <a:cs typeface="Times New Roman" panose="02020603050405020304" pitchFamily="18" charset="0"/>
                  </a:rPr>
                  <a:t>(m)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35"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36" name="TextBox 8"/>
              <p:cNvSpPr txBox="1"/>
              <p:nvPr/>
            </p:nvSpPr>
            <p:spPr>
              <a:xfrm>
                <a:off x="2934352" y="4750050"/>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grpSp>
        <p:nvGrpSpPr>
          <p:cNvPr id="72" name="组合 71"/>
          <p:cNvGrpSpPr/>
          <p:nvPr/>
        </p:nvGrpSpPr>
        <p:grpSpPr>
          <a:xfrm>
            <a:off x="6112675" y="1890494"/>
            <a:ext cx="737702" cy="673831"/>
            <a:chOff x="6112675" y="1890494"/>
            <a:chExt cx="737702" cy="673830"/>
          </a:xfrm>
        </p:grpSpPr>
        <p:sp>
          <p:nvSpPr>
            <p:cNvPr id="48" name="右箭头 47"/>
            <p:cNvSpPr/>
            <p:nvPr/>
          </p:nvSpPr>
          <p:spPr>
            <a:xfrm>
              <a:off x="6142039" y="2276872"/>
              <a:ext cx="682789" cy="287452"/>
            </a:xfrm>
            <a:prstGeom prst="rightArrow">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71" name="TextBox 70"/>
            <p:cNvSpPr txBox="1"/>
            <p:nvPr/>
          </p:nvSpPr>
          <p:spPr>
            <a:xfrm>
              <a:off x="6112675" y="1890494"/>
              <a:ext cx="737702" cy="400109"/>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Filter</a:t>
              </a:r>
            </a:p>
          </p:txBody>
        </p:sp>
      </p:grpSp>
    </p:spTree>
    <p:custDataLst>
      <p:tags r:id="rId1"/>
    </p:custDataLst>
    <p:extLst>
      <p:ext uri="{BB962C8B-B14F-4D97-AF65-F5344CB8AC3E}">
        <p14:creationId xmlns:p14="http://schemas.microsoft.com/office/powerpoint/2010/main" val="787899910"/>
      </p:ext>
    </p:extLst>
  </p:cSld>
  <p:clrMapOvr>
    <a:masterClrMapping/>
  </p:clrMapOvr>
  <mc:AlternateContent xmlns:mc="http://schemas.openxmlformats.org/markup-compatibility/2006">
    <mc:Choice xmlns:p14="http://schemas.microsoft.com/office/powerpoint/2010/main" Requires="p14">
      <p:transition spd="slow" p14:dur="2000" advTm="42359"/>
    </mc:Choice>
    <mc:Fallback>
      <p:transition spd="slow" advTm="423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5"/>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7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8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9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par>
                          <p:cTn id="54" fill="hold">
                            <p:stCondLst>
                              <p:cond delay="0"/>
                            </p:stCondLst>
                            <p:childTnLst>
                              <p:par>
                                <p:cTn id="55" presetID="42" presetClass="path" presetSubtype="0" accel="50000" decel="50000" fill="hold" nodeType="afterEffect">
                                  <p:stCondLst>
                                    <p:cond delay="0"/>
                                  </p:stCondLst>
                                  <p:childTnLst>
                                    <p:animMotion origin="layout" path="M -5.55556E-7 -3.7037E-6 L -0.58715 0.32199 " pathEditMode="relative" rAng="0" ptsTypes="AA">
                                      <p:cBhvr>
                                        <p:cTn id="56" dur="2000" fill="hold"/>
                                        <p:tgtEl>
                                          <p:spTgt spid="128"/>
                                        </p:tgtEl>
                                        <p:attrNameLst>
                                          <p:attrName>ppt_x</p:attrName>
                                          <p:attrName>ppt_y</p:attrName>
                                        </p:attrNameLst>
                                      </p:cBhvr>
                                      <p:rCtr x="-29358" y="16088"/>
                                    </p:animMotion>
                                  </p:childTnLst>
                                </p:cTn>
                              </p:par>
                            </p:childTnLst>
                          </p:cTn>
                        </p:par>
                        <p:par>
                          <p:cTn id="57" fill="hold">
                            <p:stCondLst>
                              <p:cond delay="2000"/>
                            </p:stCondLst>
                            <p:childTnLst>
                              <p:par>
                                <p:cTn id="58" presetID="1" presetClass="exit" presetSubtype="0" fill="hold" nodeType="afterEffect">
                                  <p:stCondLst>
                                    <p:cond delay="0"/>
                                  </p:stCondLst>
                                  <p:childTnLst>
                                    <p:set>
                                      <p:cBhvr>
                                        <p:cTn id="59" dur="1" fill="hold">
                                          <p:stCondLst>
                                            <p:cond delay="0"/>
                                          </p:stCondLst>
                                        </p:cTn>
                                        <p:tgtEl>
                                          <p:spTgt spid="98"/>
                                        </p:tgtEl>
                                        <p:attrNameLst>
                                          <p:attrName>style.visibility</p:attrName>
                                        </p:attrNameLst>
                                      </p:cBhvr>
                                      <p:to>
                                        <p:strVal val="hidden"/>
                                      </p:to>
                                    </p:set>
                                  </p:childTnLst>
                                </p:cTn>
                              </p:par>
                              <p:par>
                                <p:cTn id="60" presetID="42" presetClass="path" presetSubtype="0" accel="50000" decel="50000" fill="hold" nodeType="withEffect">
                                  <p:stCondLst>
                                    <p:cond delay="0"/>
                                  </p:stCondLst>
                                  <p:childTnLst>
                                    <p:animMotion origin="layout" path="M -8.33333E-7 4.07407E-6 L -0.00208 0.04375 " pathEditMode="relative" rAng="0" ptsTypes="AA">
                                      <p:cBhvr>
                                        <p:cTn id="61" dur="1000" fill="hold"/>
                                        <p:tgtEl>
                                          <p:spTgt spid="155"/>
                                        </p:tgtEl>
                                        <p:attrNameLst>
                                          <p:attrName>ppt_x</p:attrName>
                                          <p:attrName>ppt_y</p:attrName>
                                        </p:attrNameLst>
                                      </p:cBhvr>
                                      <p:rCtr x="-104" y="2176"/>
                                    </p:animMotion>
                                  </p:childTnLst>
                                </p:cTn>
                              </p:par>
                              <p:par>
                                <p:cTn id="62" presetID="1" presetClass="entr" presetSubtype="0" fill="hold" grpId="0" nodeType="withEffect">
                                  <p:stCondLst>
                                    <p:cond delay="0"/>
                                  </p:stCondLst>
                                  <p:childTnLst>
                                    <p:set>
                                      <p:cBhvr>
                                        <p:cTn id="63" dur="1" fill="hold">
                                          <p:stCondLst>
                                            <p:cond delay="0"/>
                                          </p:stCondLst>
                                        </p:cTn>
                                        <p:tgtEl>
                                          <p:spTgt spid="163"/>
                                        </p:tgtEl>
                                        <p:attrNameLst>
                                          <p:attrName>style.visibility</p:attrName>
                                        </p:attrNameLst>
                                      </p:cBhvr>
                                      <p:to>
                                        <p:strVal val="visible"/>
                                      </p:to>
                                    </p:set>
                                  </p:childTnLst>
                                </p:cTn>
                              </p:par>
                            </p:childTnLst>
                          </p:cTn>
                        </p:par>
                        <p:par>
                          <p:cTn id="64" fill="hold">
                            <p:stCondLst>
                              <p:cond delay="3000"/>
                            </p:stCondLst>
                            <p:childTnLst>
                              <p:par>
                                <p:cTn id="65" presetID="42" presetClass="path" presetSubtype="0" accel="50000" decel="50000" fill="hold" nodeType="afterEffect">
                                  <p:stCondLst>
                                    <p:cond delay="0"/>
                                  </p:stCondLst>
                                  <p:childTnLst>
                                    <p:animMotion origin="layout" path="M -1.11111E-6 4.07407E-6 L -0.52083 -0.01899 " pathEditMode="relative" rAng="0" ptsTypes="AA">
                                      <p:cBhvr>
                                        <p:cTn id="66" dur="2000" fill="hold"/>
                                        <p:tgtEl>
                                          <p:spTgt spid="108"/>
                                        </p:tgtEl>
                                        <p:attrNameLst>
                                          <p:attrName>ppt_x</p:attrName>
                                          <p:attrName>ppt_y</p:attrName>
                                        </p:attrNameLst>
                                      </p:cBhvr>
                                      <p:rCtr x="-26042" y="-949"/>
                                    </p:animMotion>
                                  </p:childTnLst>
                                </p:cTn>
                              </p:par>
                              <p:par>
                                <p:cTn id="67" presetID="1" presetClass="exit" presetSubtype="0" fill="hold" nodeType="withEffect">
                                  <p:stCondLst>
                                    <p:cond delay="0"/>
                                  </p:stCondLst>
                                  <p:childTnLst>
                                    <p:set>
                                      <p:cBhvr>
                                        <p:cTn id="68" dur="1" fill="hold">
                                          <p:stCondLst>
                                            <p:cond delay="0"/>
                                          </p:stCondLst>
                                        </p:cTn>
                                        <p:tgtEl>
                                          <p:spTgt spid="128"/>
                                        </p:tgtEl>
                                        <p:attrNameLst>
                                          <p:attrName>style.visibility</p:attrName>
                                        </p:attrNameLst>
                                      </p:cBhvr>
                                      <p:to>
                                        <p:strVal val="hidden"/>
                                      </p:to>
                                    </p:set>
                                  </p:childTnLst>
                                </p:cTn>
                              </p:par>
                            </p:childTnLst>
                          </p:cTn>
                        </p:par>
                        <p:par>
                          <p:cTn id="69" fill="hold">
                            <p:stCondLst>
                              <p:cond delay="5000"/>
                            </p:stCondLst>
                            <p:childTnLst>
                              <p:par>
                                <p:cTn id="70" presetID="1" presetClass="entr" presetSubtype="0" fill="hold" grpId="0" nodeType="afterEffect">
                                  <p:stCondLst>
                                    <p:cond delay="0"/>
                                  </p:stCondLst>
                                  <p:childTnLst>
                                    <p:set>
                                      <p:cBhvr>
                                        <p:cTn id="71" dur="1" fill="hold">
                                          <p:stCondLst>
                                            <p:cond delay="0"/>
                                          </p:stCondLst>
                                        </p:cTn>
                                        <p:tgtEl>
                                          <p:spTgt spid="164"/>
                                        </p:tgtEl>
                                        <p:attrNameLst>
                                          <p:attrName>style.visibility</p:attrName>
                                        </p:attrNameLst>
                                      </p:cBhvr>
                                      <p:to>
                                        <p:strVal val="visible"/>
                                      </p:to>
                                    </p:set>
                                  </p:childTnLst>
                                </p:cTn>
                              </p:par>
                              <p:par>
                                <p:cTn id="72" presetID="42" presetClass="path" presetSubtype="0" accel="50000" decel="50000" fill="hold" nodeType="withEffect">
                                  <p:stCondLst>
                                    <p:cond delay="0"/>
                                  </p:stCondLst>
                                  <p:childTnLst>
                                    <p:animMotion origin="layout" path="M -0.00208 0.04375 L -0.00104 0.07685 " pathEditMode="relative" rAng="0" ptsTypes="AA">
                                      <p:cBhvr>
                                        <p:cTn id="73" dur="1000" fill="hold"/>
                                        <p:tgtEl>
                                          <p:spTgt spid="155"/>
                                        </p:tgtEl>
                                        <p:attrNameLst>
                                          <p:attrName>ppt_x</p:attrName>
                                          <p:attrName>ppt_y</p:attrName>
                                        </p:attrNameLst>
                                      </p:cBhvr>
                                      <p:rCtr x="52" y="1644"/>
                                    </p:animMotion>
                                  </p:childTnLst>
                                </p:cTn>
                              </p:par>
                            </p:childTnLst>
                          </p:cTn>
                        </p:par>
                        <p:par>
                          <p:cTn id="74" fill="hold">
                            <p:stCondLst>
                              <p:cond delay="6000"/>
                            </p:stCondLst>
                            <p:childTnLst>
                              <p:par>
                                <p:cTn id="75" presetID="42" presetClass="path" presetSubtype="0" accel="50000" decel="50000" fill="hold" nodeType="afterEffect">
                                  <p:stCondLst>
                                    <p:cond delay="0"/>
                                  </p:stCondLst>
                                  <p:childTnLst>
                                    <p:animMotion origin="layout" path="M 4.44444E-6 4.44444E-6 L -0.53403 -0.35487 " pathEditMode="relative" rAng="0" ptsTypes="AA">
                                      <p:cBhvr>
                                        <p:cTn id="76" dur="2000" fill="hold"/>
                                        <p:tgtEl>
                                          <p:spTgt spid="119"/>
                                        </p:tgtEl>
                                        <p:attrNameLst>
                                          <p:attrName>ppt_x</p:attrName>
                                          <p:attrName>ppt_y</p:attrName>
                                        </p:attrNameLst>
                                      </p:cBhvr>
                                      <p:rCtr x="-26701" y="-17755"/>
                                    </p:animMotion>
                                  </p:childTnLst>
                                </p:cTn>
                              </p:par>
                              <p:par>
                                <p:cTn id="77" presetID="1" presetClass="exit" presetSubtype="0" fill="hold" nodeType="withEffect">
                                  <p:stCondLst>
                                    <p:cond delay="0"/>
                                  </p:stCondLst>
                                  <p:childTnLst>
                                    <p:set>
                                      <p:cBhvr>
                                        <p:cTn id="78" dur="1" fill="hold">
                                          <p:stCondLst>
                                            <p:cond delay="0"/>
                                          </p:stCondLst>
                                        </p:cTn>
                                        <p:tgtEl>
                                          <p:spTgt spid="108"/>
                                        </p:tgtEl>
                                        <p:attrNameLst>
                                          <p:attrName>style.visibility</p:attrName>
                                        </p:attrNameLst>
                                      </p:cBhvr>
                                      <p:to>
                                        <p:strVal val="hidden"/>
                                      </p:to>
                                    </p:set>
                                  </p:childTnLst>
                                </p:cTn>
                              </p:par>
                            </p:childTnLst>
                          </p:cTn>
                        </p:par>
                        <p:par>
                          <p:cTn id="79" fill="hold">
                            <p:stCondLst>
                              <p:cond delay="8000"/>
                            </p:stCondLst>
                            <p:childTnLst>
                              <p:par>
                                <p:cTn id="80" presetID="42" presetClass="path" presetSubtype="0" accel="50000" decel="50000" fill="hold" nodeType="afterEffect">
                                  <p:stCondLst>
                                    <p:cond delay="0"/>
                                  </p:stCondLst>
                                  <p:childTnLst>
                                    <p:animMotion origin="layout" path="M -0.00208 0.07523 L -0.00313 0.11736 " pathEditMode="relative" rAng="0" ptsTypes="AA">
                                      <p:cBhvr>
                                        <p:cTn id="81" dur="1000" fill="hold"/>
                                        <p:tgtEl>
                                          <p:spTgt spid="155"/>
                                        </p:tgtEl>
                                        <p:attrNameLst>
                                          <p:attrName>ppt_x</p:attrName>
                                          <p:attrName>ppt_y</p:attrName>
                                        </p:attrNameLst>
                                      </p:cBhvr>
                                      <p:rCtr x="-52" y="2106"/>
                                    </p:animMotion>
                                  </p:childTnLst>
                                </p:cTn>
                              </p:par>
                              <p:par>
                                <p:cTn id="82" presetID="1" presetClass="entr" presetSubtype="0" fill="hold" grpId="0" nodeType="withEffect">
                                  <p:stCondLst>
                                    <p:cond delay="0"/>
                                  </p:stCondLst>
                                  <p:childTnLst>
                                    <p:set>
                                      <p:cBhvr>
                                        <p:cTn id="83" dur="1" fill="hold">
                                          <p:stCondLst>
                                            <p:cond delay="0"/>
                                          </p:stCondLst>
                                        </p:cTn>
                                        <p:tgtEl>
                                          <p:spTgt spid="16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94"/>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89"/>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1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166"/>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118"/>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21" grpId="0" animBg="1"/>
      <p:bldP spid="13" grpId="0" animBg="1"/>
      <p:bldP spid="113" grpId="0" animBg="1"/>
      <p:bldP spid="163" grpId="0"/>
      <p:bldP spid="164" grpId="0"/>
      <p:bldP spid="165" grpId="0"/>
      <p:bldP spid="174" grpId="0"/>
      <p:bldP spid="23" grpId="0" animBg="1"/>
      <p:bldP spid="193" grpId="0"/>
      <p:bldP spid="194"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56803"/>
            <a:ext cx="7886700" cy="1325563"/>
          </a:xfrm>
        </p:spPr>
        <p:txBody>
          <a:bodyPr>
            <a:normAutofit/>
          </a:bodyPr>
          <a:lstStyle/>
          <a:p>
            <a:r>
              <a:rPr lang="en-US" altLang="zh-CN" sz="5400" dirty="0" smtClean="0"/>
              <a:t>Outline</a:t>
            </a:r>
            <a:endParaRPr lang="zh-CN" altLang="en-US" sz="6600" dirty="0"/>
          </a:p>
        </p:txBody>
      </p:sp>
      <p:sp>
        <p:nvSpPr>
          <p:cNvPr id="3" name="内容占位符 2"/>
          <p:cNvSpPr>
            <a:spLocks noGrp="1"/>
          </p:cNvSpPr>
          <p:nvPr>
            <p:ph idx="1"/>
          </p:nvPr>
        </p:nvSpPr>
        <p:spPr>
          <a:xfrm>
            <a:off x="557318" y="1196752"/>
            <a:ext cx="6174922" cy="5472608"/>
          </a:xfrm>
        </p:spPr>
        <p:txBody>
          <a:bodyPr>
            <a:noAutofit/>
          </a:bodyPr>
          <a:lstStyle/>
          <a:p>
            <a:pPr>
              <a:lnSpc>
                <a:spcPct val="100000"/>
              </a:lnSpc>
            </a:pPr>
            <a:r>
              <a:rPr lang="en-US" altLang="zh-CN" sz="4000" dirty="0" smtClean="0"/>
              <a:t>Introduction</a:t>
            </a:r>
          </a:p>
          <a:p>
            <a:pPr>
              <a:lnSpc>
                <a:spcPct val="100000"/>
              </a:lnSpc>
            </a:pPr>
            <a:r>
              <a:rPr lang="en-US" altLang="zh-CN" sz="4000" dirty="0" smtClean="0"/>
              <a:t>Theory</a:t>
            </a:r>
          </a:p>
          <a:p>
            <a:pPr>
              <a:lnSpc>
                <a:spcPct val="100000"/>
              </a:lnSpc>
            </a:pPr>
            <a:r>
              <a:rPr lang="en-US" altLang="zh-CN" sz="4000" dirty="0" smtClean="0"/>
              <a:t>Workflow</a:t>
            </a:r>
          </a:p>
          <a:p>
            <a:pPr>
              <a:lnSpc>
                <a:spcPct val="100000"/>
              </a:lnSpc>
            </a:pPr>
            <a:r>
              <a:rPr lang="en-US" altLang="zh-CN" sz="4000" dirty="0" smtClean="0"/>
              <a:t>Numerical Tests</a:t>
            </a:r>
          </a:p>
          <a:p>
            <a:pPr lvl="1">
              <a:lnSpc>
                <a:spcPct val="100000"/>
              </a:lnSpc>
            </a:pPr>
            <a:r>
              <a:rPr lang="en-US" altLang="zh-CN" sz="3200" dirty="0"/>
              <a:t>3D </a:t>
            </a:r>
            <a:r>
              <a:rPr lang="en-US" altLang="zh-CN" sz="3200" dirty="0" smtClean="0"/>
              <a:t>Synthetic Data</a:t>
            </a:r>
          </a:p>
          <a:p>
            <a:pPr lvl="1">
              <a:lnSpc>
                <a:spcPct val="100000"/>
              </a:lnSpc>
            </a:pPr>
            <a:r>
              <a:rPr lang="en-US" altLang="zh-CN" sz="3200" dirty="0" smtClean="0"/>
              <a:t>2D Aqaba Data</a:t>
            </a:r>
          </a:p>
          <a:p>
            <a:pPr lvl="1">
              <a:lnSpc>
                <a:spcPct val="100000"/>
              </a:lnSpc>
            </a:pPr>
            <a:r>
              <a:rPr lang="en-US" altLang="zh-CN" sz="3200" dirty="0" smtClean="0"/>
              <a:t>3D </a:t>
            </a:r>
            <a:r>
              <a:rPr lang="en-US" altLang="zh-CN" sz="3200" dirty="0" err="1" smtClean="0"/>
              <a:t>Qademah</a:t>
            </a:r>
            <a:r>
              <a:rPr lang="en-US" altLang="zh-CN" sz="3200" dirty="0" smtClean="0"/>
              <a:t> Data</a:t>
            </a:r>
          </a:p>
          <a:p>
            <a:pPr>
              <a:lnSpc>
                <a:spcPct val="100000"/>
              </a:lnSpc>
            </a:pPr>
            <a:r>
              <a:rPr lang="en-US" altLang="zh-CN" sz="4000" dirty="0" smtClean="0"/>
              <a:t>Conclusions</a:t>
            </a:r>
          </a:p>
          <a:p>
            <a:pPr>
              <a:lnSpc>
                <a:spcPct val="100000"/>
              </a:lnSpc>
            </a:pPr>
            <a:endParaRPr lang="zh-CN" altLang="en-US" sz="3600" dirty="0"/>
          </a:p>
        </p:txBody>
      </p:sp>
      <p:sp>
        <p:nvSpPr>
          <p:cNvPr id="37" name="Rectangle 5"/>
          <p:cNvSpPr>
            <a:spLocks noChangeArrowheads="1"/>
          </p:cNvSpPr>
          <p:nvPr/>
        </p:nvSpPr>
        <p:spPr bwMode="auto">
          <a:xfrm>
            <a:off x="539553" y="1340768"/>
            <a:ext cx="4509845" cy="2808312"/>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sp>
        <p:nvSpPr>
          <p:cNvPr id="6" name="Rectangle 5"/>
          <p:cNvSpPr>
            <a:spLocks noChangeArrowheads="1"/>
          </p:cNvSpPr>
          <p:nvPr/>
        </p:nvSpPr>
        <p:spPr bwMode="auto">
          <a:xfrm>
            <a:off x="611560" y="4725146"/>
            <a:ext cx="4509845" cy="1804519"/>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a:ext>
            </a:extLst>
          </a:blip>
          <a:srcRect t="3547" b="41913"/>
          <a:stretch/>
        </p:blipFill>
        <p:spPr>
          <a:xfrm>
            <a:off x="6000835" y="3284984"/>
            <a:ext cx="1595503" cy="1616323"/>
          </a:xfrm>
          <a:prstGeom prst="rect">
            <a:avLst/>
          </a:prstGeom>
        </p:spPr>
      </p:pic>
    </p:spTree>
    <p:extLst>
      <p:ext uri="{BB962C8B-B14F-4D97-AF65-F5344CB8AC3E}">
        <p14:creationId xmlns:p14="http://schemas.microsoft.com/office/powerpoint/2010/main" val="2365368455"/>
      </p:ext>
    </p:extLst>
  </p:cSld>
  <p:clrMapOvr>
    <a:masterClrMapping/>
  </p:clrMapOvr>
  <mc:AlternateContent xmlns:mc="http://schemas.openxmlformats.org/markup-compatibility/2006">
    <mc:Choice xmlns:p14="http://schemas.microsoft.com/office/powerpoint/2010/main" Requires="p14">
      <p:transition spd="slow" p14:dur="2000" advTm="5228"/>
    </mc:Choice>
    <mc:Fallback>
      <p:transition spd="slow" advTm="522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99392"/>
            <a:ext cx="7886700" cy="1325563"/>
          </a:xfrm>
        </p:spPr>
        <p:txBody>
          <a:bodyPr>
            <a:normAutofit/>
          </a:bodyPr>
          <a:lstStyle/>
          <a:p>
            <a:r>
              <a:rPr lang="en-US" altLang="zh-CN" sz="5400" dirty="0" smtClean="0"/>
              <a:t>3D Synthetic Data</a:t>
            </a:r>
            <a:endParaRPr lang="en-US" altLang="zh-CN" sz="5400" dirty="0"/>
          </a:p>
        </p:txBody>
      </p:sp>
      <p:sp>
        <p:nvSpPr>
          <p:cNvPr id="89" name="矩形 88"/>
          <p:cNvSpPr/>
          <p:nvPr/>
        </p:nvSpPr>
        <p:spPr>
          <a:xfrm>
            <a:off x="5524428" y="1447067"/>
            <a:ext cx="2863996" cy="461665"/>
          </a:xfrm>
          <a:prstGeom prst="rect">
            <a:avLst/>
          </a:prstGeom>
        </p:spPr>
        <p:txBody>
          <a:bodyPr wrap="square">
            <a:spAutoFit/>
          </a:bodyPr>
          <a:lstStyle/>
          <a:p>
            <a:pPr lvl="0" algn="ctr"/>
            <a:r>
              <a:rPr lang="en-US" altLang="zh-CN" sz="2400" dirty="0" smtClean="0">
                <a:solidFill>
                  <a:schemeClr val="bg1"/>
                </a:solidFill>
                <a:latin typeface="Times New Roman" panose="02020603050405020304" pitchFamily="18" charset="0"/>
                <a:cs typeface="Times New Roman" panose="02020603050405020304" pitchFamily="18" charset="0"/>
              </a:rPr>
              <a:t>Common Shot Gather</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91" name="文本框 86"/>
          <p:cNvSpPr txBox="1"/>
          <p:nvPr/>
        </p:nvSpPr>
        <p:spPr>
          <a:xfrm>
            <a:off x="4211960" y="6012578"/>
            <a:ext cx="4032448" cy="646331"/>
          </a:xfrm>
          <a:prstGeom prst="rect">
            <a:avLst/>
          </a:prstGeom>
          <a:noFill/>
        </p:spPr>
        <p:txBody>
          <a:bodyPr wrap="square" rtlCol="0">
            <a:spAutoFit/>
          </a:bodyPr>
          <a:lstStyle/>
          <a:p>
            <a:pPr marL="342900" indent="-342900">
              <a:buFont typeface="Arial" panose="020B0604020202020204" pitchFamily="34" charset="0"/>
              <a:buChar char="•"/>
            </a:pPr>
            <a:r>
              <a:rPr lang="en-US" altLang="zh-CN" dirty="0" smtClean="0">
                <a:solidFill>
                  <a:schemeClr val="bg1"/>
                </a:solidFill>
                <a:latin typeface="Times New Roman" panose="02020603050405020304" pitchFamily="18" charset="0"/>
                <a:cs typeface="Times New Roman" panose="02020603050405020304" pitchFamily="18" charset="0"/>
              </a:rPr>
              <a:t>Receiver interval: </a:t>
            </a:r>
            <a:r>
              <a:rPr lang="en-US" altLang="zh-CN" i="1" dirty="0" smtClean="0">
                <a:solidFill>
                  <a:schemeClr val="bg1"/>
                </a:solidFill>
                <a:latin typeface="Times New Roman" panose="02020603050405020304" pitchFamily="18" charset="0"/>
                <a:cs typeface="Times New Roman" panose="02020603050405020304" pitchFamily="18" charset="0"/>
              </a:rPr>
              <a:t>dx</a:t>
            </a:r>
            <a:r>
              <a:rPr lang="en-US" altLang="zh-CN" dirty="0" smtClean="0">
                <a:solidFill>
                  <a:schemeClr val="bg1"/>
                </a:solidFill>
                <a:latin typeface="Times New Roman" panose="02020603050405020304" pitchFamily="18" charset="0"/>
                <a:cs typeface="Times New Roman" panose="02020603050405020304" pitchFamily="18" charset="0"/>
              </a:rPr>
              <a:t>=10 m; </a:t>
            </a:r>
            <a:r>
              <a:rPr lang="en-US" altLang="zh-CN" i="1" dirty="0" err="1" smtClean="0">
                <a:solidFill>
                  <a:schemeClr val="bg1"/>
                </a:solidFill>
                <a:latin typeface="Times New Roman" panose="02020603050405020304" pitchFamily="18" charset="0"/>
                <a:cs typeface="Times New Roman" panose="02020603050405020304" pitchFamily="18" charset="0"/>
              </a:rPr>
              <a:t>dy</a:t>
            </a:r>
            <a:r>
              <a:rPr lang="en-US" altLang="zh-CN" dirty="0" smtClean="0">
                <a:solidFill>
                  <a:schemeClr val="bg1"/>
                </a:solidFill>
                <a:latin typeface="Times New Roman" panose="02020603050405020304" pitchFamily="18" charset="0"/>
                <a:cs typeface="Times New Roman" panose="02020603050405020304" pitchFamily="18" charset="0"/>
              </a:rPr>
              <a:t>=20 m</a:t>
            </a:r>
          </a:p>
          <a:p>
            <a:pPr marL="342900" indent="-342900">
              <a:buFont typeface="Arial" panose="020B0604020202020204" pitchFamily="34" charset="0"/>
              <a:buChar char="•"/>
            </a:pPr>
            <a:r>
              <a:rPr lang="en-US" altLang="zh-CN" dirty="0" smtClean="0">
                <a:solidFill>
                  <a:schemeClr val="bg1"/>
                </a:solidFill>
                <a:latin typeface="Times New Roman" panose="02020603050405020304" pitchFamily="18" charset="0"/>
                <a:cs typeface="Times New Roman" panose="02020603050405020304" pitchFamily="18" charset="0"/>
              </a:rPr>
              <a:t>Buried Fault location: </a:t>
            </a:r>
            <a:r>
              <a:rPr lang="en-US" altLang="zh-CN" i="1" dirty="0" smtClean="0">
                <a:solidFill>
                  <a:schemeClr val="bg1"/>
                </a:solidFill>
                <a:latin typeface="Times New Roman" panose="02020603050405020304" pitchFamily="18" charset="0"/>
                <a:cs typeface="Times New Roman" panose="02020603050405020304" pitchFamily="18" charset="0"/>
              </a:rPr>
              <a:t>z=</a:t>
            </a:r>
            <a:r>
              <a:rPr lang="en-US" altLang="zh-CN" dirty="0" smtClean="0">
                <a:solidFill>
                  <a:schemeClr val="bg1"/>
                </a:solidFill>
                <a:latin typeface="Times New Roman" panose="02020603050405020304" pitchFamily="18" charset="0"/>
                <a:cs typeface="Times New Roman" panose="02020603050405020304" pitchFamily="18" charset="0"/>
              </a:rPr>
              <a:t>6</a:t>
            </a:r>
            <a:r>
              <a:rPr lang="en-US" altLang="zh-CN" i="1" dirty="0" smtClean="0">
                <a:solidFill>
                  <a:schemeClr val="bg1"/>
                </a:solidFill>
                <a:latin typeface="Times New Roman" panose="02020603050405020304" pitchFamily="18" charset="0"/>
                <a:cs typeface="Times New Roman" panose="02020603050405020304" pitchFamily="18" charset="0"/>
              </a:rPr>
              <a:t> m</a:t>
            </a:r>
            <a:r>
              <a:rPr lang="en-US" altLang="zh-CN" dirty="0" smtClean="0">
                <a:solidFill>
                  <a:schemeClr val="bg1"/>
                </a:solidFill>
                <a:latin typeface="Times New Roman" panose="02020603050405020304" pitchFamily="18" charset="0"/>
                <a:cs typeface="Times New Roman" panose="02020603050405020304" pitchFamily="18" charset="0"/>
              </a:rPr>
              <a:t> </a:t>
            </a:r>
          </a:p>
        </p:txBody>
      </p:sp>
      <p:grpSp>
        <p:nvGrpSpPr>
          <p:cNvPr id="19" name="组合 18"/>
          <p:cNvGrpSpPr/>
          <p:nvPr/>
        </p:nvGrpSpPr>
        <p:grpSpPr>
          <a:xfrm>
            <a:off x="-180525" y="1340769"/>
            <a:ext cx="4925663" cy="5000348"/>
            <a:chOff x="-57543" y="1340768"/>
            <a:chExt cx="5505907" cy="5000348"/>
          </a:xfrm>
        </p:grpSpPr>
        <p:pic>
          <p:nvPicPr>
            <p:cNvPr id="86" name="图片 85"/>
            <p:cNvPicPr>
              <a:picLocks noChangeAspect="1"/>
            </p:cNvPicPr>
            <p:nvPr/>
          </p:nvPicPr>
          <p:blipFill rotWithShape="1">
            <a:blip r:embed="rId4" cstate="print">
              <a:extLst>
                <a:ext uri="{28A0092B-C50C-407E-A947-70E740481C1C}">
                  <a14:useLocalDpi xmlns:a14="http://schemas.microsoft.com/office/drawing/2010/main"/>
                </a:ext>
              </a:extLst>
            </a:blip>
            <a:srcRect l="-1180" r="12077"/>
            <a:stretch/>
          </p:blipFill>
          <p:spPr>
            <a:xfrm>
              <a:off x="26401" y="1988840"/>
              <a:ext cx="4764002" cy="3734917"/>
            </a:xfrm>
            <a:prstGeom prst="rect">
              <a:avLst/>
            </a:prstGeom>
          </p:spPr>
        </p:pic>
        <p:sp>
          <p:nvSpPr>
            <p:cNvPr id="87" name="矩形 86"/>
            <p:cNvSpPr/>
            <p:nvPr/>
          </p:nvSpPr>
          <p:spPr>
            <a:xfrm>
              <a:off x="395536" y="1340768"/>
              <a:ext cx="3635428" cy="461665"/>
            </a:xfrm>
            <a:prstGeom prst="rect">
              <a:avLst/>
            </a:prstGeom>
          </p:spPr>
          <p:txBody>
            <a:bodyPr wrap="square">
              <a:spAutoFit/>
            </a:bodyPr>
            <a:lstStyle/>
            <a:p>
              <a:pPr lvl="0" algn="ctr"/>
              <a:r>
                <a:rPr lang="en-US" altLang="zh-CN" sz="2400" dirty="0" smtClean="0">
                  <a:solidFill>
                    <a:schemeClr val="bg1"/>
                  </a:solidFill>
                  <a:latin typeface="Times New Roman" panose="02020603050405020304" pitchFamily="18" charset="0"/>
                  <a:cs typeface="Times New Roman" panose="02020603050405020304" pitchFamily="18" charset="0"/>
                </a:rPr>
                <a:t>S-wave Velocity Model</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790401" y="2094033"/>
              <a:ext cx="657963" cy="369332"/>
            </a:xfrm>
            <a:prstGeom prst="rect">
              <a:avLst/>
            </a:prstGeom>
            <a:noFill/>
          </p:spPr>
          <p:txBody>
            <a:bodyPr wrap="non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1.15</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848111" y="5085184"/>
              <a:ext cx="528950" cy="369332"/>
            </a:xfrm>
            <a:prstGeom prst="rect">
              <a:avLst/>
            </a:prstGeom>
            <a:noFill/>
          </p:spPr>
          <p:txBody>
            <a:bodyPr wrap="non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0.7</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359870" y="1859632"/>
              <a:ext cx="829979" cy="369332"/>
            </a:xfrm>
            <a:prstGeom prst="rect">
              <a:avLst/>
            </a:prstGeom>
            <a:noFill/>
          </p:spPr>
          <p:txBody>
            <a:bodyPr wrap="non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Km /s</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790401" y="3607160"/>
              <a:ext cx="657963" cy="369332"/>
            </a:xfrm>
            <a:prstGeom prst="rect">
              <a:avLst/>
            </a:prstGeom>
            <a:noFill/>
          </p:spPr>
          <p:txBody>
            <a:bodyPr wrap="non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0.95</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nvGrpSpPr>
            <p:cNvPr id="5" name="组合 4"/>
            <p:cNvGrpSpPr/>
            <p:nvPr/>
          </p:nvGrpSpPr>
          <p:grpSpPr>
            <a:xfrm>
              <a:off x="-57543" y="1988839"/>
              <a:ext cx="4557535" cy="4352277"/>
              <a:chOff x="-108520" y="1988839"/>
              <a:chExt cx="4557535" cy="4352277"/>
            </a:xfrm>
            <a:effectLst/>
          </p:grpSpPr>
          <p:sp>
            <p:nvSpPr>
              <p:cNvPr id="14" name="矩形 13"/>
              <p:cNvSpPr/>
              <p:nvPr/>
            </p:nvSpPr>
            <p:spPr>
              <a:xfrm rot="2887880">
                <a:off x="-308982" y="4812123"/>
                <a:ext cx="2326800" cy="73118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矩形 3"/>
              <p:cNvSpPr/>
              <p:nvPr/>
            </p:nvSpPr>
            <p:spPr>
              <a:xfrm rot="21124388">
                <a:off x="1496687" y="5264114"/>
                <a:ext cx="2952328" cy="457241"/>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矩形 14"/>
              <p:cNvSpPr/>
              <p:nvPr/>
            </p:nvSpPr>
            <p:spPr>
              <a:xfrm rot="5400000">
                <a:off x="-906327" y="3241567"/>
                <a:ext cx="2326800" cy="73118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矩形 15"/>
              <p:cNvSpPr/>
              <p:nvPr/>
            </p:nvSpPr>
            <p:spPr>
              <a:xfrm rot="10800000" flipV="1">
                <a:off x="81602" y="1988839"/>
                <a:ext cx="3141544" cy="289858"/>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Source and receiver array</a:t>
                </a:r>
                <a:endParaRPr lang="en-US" dirty="0"/>
              </a:p>
            </p:txBody>
          </p:sp>
        </p:grpSp>
        <p:grpSp>
          <p:nvGrpSpPr>
            <p:cNvPr id="8" name="组合 7"/>
            <p:cNvGrpSpPr/>
            <p:nvPr/>
          </p:nvGrpSpPr>
          <p:grpSpPr>
            <a:xfrm>
              <a:off x="149354" y="2443760"/>
              <a:ext cx="4301008" cy="3335140"/>
              <a:chOff x="149354" y="2443760"/>
              <a:chExt cx="4301008" cy="3335140"/>
            </a:xfrm>
          </p:grpSpPr>
          <p:sp>
            <p:nvSpPr>
              <p:cNvPr id="6" name="TextBox 5"/>
              <p:cNvSpPr txBox="1"/>
              <p:nvPr/>
            </p:nvSpPr>
            <p:spPr>
              <a:xfrm>
                <a:off x="2835975" y="5292679"/>
                <a:ext cx="833563"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x (m)</a:t>
                </a:r>
              </a:p>
            </p:txBody>
          </p:sp>
          <p:sp>
            <p:nvSpPr>
              <p:cNvPr id="20" name="TextBox 19"/>
              <p:cNvSpPr txBox="1"/>
              <p:nvPr/>
            </p:nvSpPr>
            <p:spPr>
              <a:xfrm>
                <a:off x="1609417" y="5378790"/>
                <a:ext cx="34976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21" name="TextBox 20"/>
              <p:cNvSpPr txBox="1"/>
              <p:nvPr/>
            </p:nvSpPr>
            <p:spPr>
              <a:xfrm>
                <a:off x="3813901" y="5092698"/>
                <a:ext cx="63646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240</a:t>
                </a:r>
              </a:p>
            </p:txBody>
          </p:sp>
          <p:sp>
            <p:nvSpPr>
              <p:cNvPr id="22" name="TextBox 21"/>
              <p:cNvSpPr txBox="1"/>
              <p:nvPr/>
            </p:nvSpPr>
            <p:spPr>
              <a:xfrm>
                <a:off x="257619" y="4469050"/>
                <a:ext cx="63646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240</a:t>
                </a:r>
              </a:p>
            </p:txBody>
          </p:sp>
          <p:sp>
            <p:nvSpPr>
              <p:cNvPr id="23" name="TextBox 22"/>
              <p:cNvSpPr txBox="1"/>
              <p:nvPr/>
            </p:nvSpPr>
            <p:spPr>
              <a:xfrm>
                <a:off x="395536" y="4977661"/>
                <a:ext cx="833563"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y (m)</a:t>
                </a:r>
              </a:p>
            </p:txBody>
          </p:sp>
          <p:sp>
            <p:nvSpPr>
              <p:cNvPr id="24" name="TextBox 23"/>
              <p:cNvSpPr txBox="1"/>
              <p:nvPr/>
            </p:nvSpPr>
            <p:spPr>
              <a:xfrm rot="16200000">
                <a:off x="17072" y="3403056"/>
                <a:ext cx="731290" cy="447243"/>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z (m)</a:t>
                </a:r>
              </a:p>
            </p:txBody>
          </p:sp>
          <p:sp>
            <p:nvSpPr>
              <p:cNvPr id="25" name="TextBox 24"/>
              <p:cNvSpPr txBox="1"/>
              <p:nvPr/>
            </p:nvSpPr>
            <p:spPr>
              <a:xfrm>
                <a:off x="149354" y="4047032"/>
                <a:ext cx="493113"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63</a:t>
                </a:r>
              </a:p>
            </p:txBody>
          </p:sp>
          <p:sp>
            <p:nvSpPr>
              <p:cNvPr id="26" name="TextBox 25"/>
              <p:cNvSpPr txBox="1"/>
              <p:nvPr/>
            </p:nvSpPr>
            <p:spPr>
              <a:xfrm>
                <a:off x="239083" y="2443760"/>
                <a:ext cx="34976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grpSp>
        <p:sp>
          <p:nvSpPr>
            <p:cNvPr id="27" name="TextBox 26"/>
            <p:cNvSpPr txBox="1"/>
            <p:nvPr/>
          </p:nvSpPr>
          <p:spPr>
            <a:xfrm>
              <a:off x="2343532" y="5269851"/>
              <a:ext cx="550453" cy="338554"/>
            </a:xfrm>
            <a:prstGeom prst="rect">
              <a:avLst/>
            </a:prstGeom>
            <a:no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129</a:t>
              </a:r>
            </a:p>
          </p:txBody>
        </p:sp>
        <p:sp>
          <p:nvSpPr>
            <p:cNvPr id="28" name="TextBox 27"/>
            <p:cNvSpPr txBox="1"/>
            <p:nvPr/>
          </p:nvSpPr>
          <p:spPr>
            <a:xfrm>
              <a:off x="3274123" y="5151152"/>
              <a:ext cx="550453" cy="338554"/>
            </a:xfrm>
            <a:prstGeom prst="rect">
              <a:avLst/>
            </a:prstGeom>
            <a:no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174</a:t>
              </a:r>
            </a:p>
          </p:txBody>
        </p:sp>
        <p:sp>
          <p:nvSpPr>
            <p:cNvPr id="9" name="五角星 8"/>
            <p:cNvSpPr/>
            <p:nvPr/>
          </p:nvSpPr>
          <p:spPr>
            <a:xfrm>
              <a:off x="2534733" y="2843870"/>
              <a:ext cx="110039" cy="153082"/>
            </a:xfrm>
            <a:prstGeom prst="star5">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9" name="组合 28"/>
          <p:cNvGrpSpPr/>
          <p:nvPr/>
        </p:nvGrpSpPr>
        <p:grpSpPr>
          <a:xfrm>
            <a:off x="4860032" y="2204864"/>
            <a:ext cx="4283968" cy="3173925"/>
            <a:chOff x="5436096" y="2204864"/>
            <a:chExt cx="3707904" cy="3173925"/>
          </a:xfrm>
        </p:grpSpPr>
        <p:pic>
          <p:nvPicPr>
            <p:cNvPr id="88" name="图片 8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36096" y="2204864"/>
              <a:ext cx="3707904" cy="3173925"/>
            </a:xfrm>
            <a:prstGeom prst="rect">
              <a:avLst/>
            </a:prstGeom>
          </p:spPr>
        </p:pic>
        <p:sp>
          <p:nvSpPr>
            <p:cNvPr id="32" name="五角星 31"/>
            <p:cNvSpPr/>
            <p:nvPr/>
          </p:nvSpPr>
          <p:spPr>
            <a:xfrm>
              <a:off x="7389138" y="3149352"/>
              <a:ext cx="110039" cy="153082"/>
            </a:xfrm>
            <a:prstGeom prst="star5">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0" name="文本框 86"/>
          <p:cNvSpPr txBox="1"/>
          <p:nvPr/>
        </p:nvSpPr>
        <p:spPr>
          <a:xfrm>
            <a:off x="179512" y="6012578"/>
            <a:ext cx="4176464" cy="646331"/>
          </a:xfrm>
          <a:prstGeom prst="rect">
            <a:avLst/>
          </a:prstGeom>
          <a:noFill/>
        </p:spPr>
        <p:txBody>
          <a:bodyPr wrap="square" rtlCol="0">
            <a:spAutoFit/>
          </a:bodyPr>
          <a:lstStyle/>
          <a:p>
            <a:pPr marL="342900" indent="-342900">
              <a:buFont typeface="Arial" panose="020B0604020202020204" pitchFamily="34" charset="0"/>
              <a:buChar char="•"/>
            </a:pPr>
            <a:r>
              <a:rPr lang="en-US" altLang="zh-CN" dirty="0" smtClean="0">
                <a:solidFill>
                  <a:schemeClr val="bg1"/>
                </a:solidFill>
                <a:latin typeface="Times New Roman" panose="02020603050405020304" pitchFamily="18" charset="0"/>
                <a:cs typeface="Times New Roman" panose="02020603050405020304" pitchFamily="18" charset="0"/>
              </a:rPr>
              <a:t>30 by 15 source and receiver array</a:t>
            </a:r>
          </a:p>
          <a:p>
            <a:pPr marL="342900" indent="-342900">
              <a:buFont typeface="Arial" panose="020B0604020202020204" pitchFamily="34" charset="0"/>
              <a:buChar char="•"/>
            </a:pPr>
            <a:r>
              <a:rPr lang="en-US" altLang="zh-CN" dirty="0" smtClean="0">
                <a:solidFill>
                  <a:schemeClr val="bg1"/>
                </a:solidFill>
                <a:latin typeface="Times New Roman" panose="02020603050405020304" pitchFamily="18" charset="0"/>
                <a:cs typeface="Times New Roman" panose="02020603050405020304" pitchFamily="18" charset="0"/>
              </a:rPr>
              <a:t>Dominant frequency: 20 Hz</a:t>
            </a:r>
          </a:p>
        </p:txBody>
      </p:sp>
      <p:sp>
        <p:nvSpPr>
          <p:cNvPr id="7" name="矩形 6"/>
          <p:cNvSpPr/>
          <p:nvPr/>
        </p:nvSpPr>
        <p:spPr>
          <a:xfrm>
            <a:off x="8748464" y="4581128"/>
            <a:ext cx="504056" cy="288032"/>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r>
              <a:rPr lang="en-US" sz="1200" b="1" dirty="0" smtClean="0">
                <a:solidFill>
                  <a:srgbClr val="FFFF00"/>
                </a:solidFill>
              </a:rPr>
              <a:t>300</a:t>
            </a:r>
            <a:endParaRPr lang="en-US" sz="1200" b="1" dirty="0">
              <a:solidFill>
                <a:srgbClr val="FFFF00"/>
              </a:solidFill>
            </a:endParaRPr>
          </a:p>
        </p:txBody>
      </p:sp>
    </p:spTree>
    <p:custDataLst>
      <p:tags r:id="rId1"/>
    </p:custDataLst>
    <p:extLst>
      <p:ext uri="{BB962C8B-B14F-4D97-AF65-F5344CB8AC3E}">
        <p14:creationId xmlns:p14="http://schemas.microsoft.com/office/powerpoint/2010/main" val="705602129"/>
      </p:ext>
    </p:extLst>
  </p:cSld>
  <p:clrMapOvr>
    <a:masterClrMapping/>
  </p:clrMapOvr>
  <mc:AlternateContent xmlns:mc="http://schemas.openxmlformats.org/markup-compatibility/2006">
    <mc:Choice xmlns:p14="http://schemas.microsoft.com/office/powerpoint/2010/main" Requires="p14">
      <p:transition spd="slow" p14:dur="2000" advTm="24565"/>
    </mc:Choice>
    <mc:Fallback>
      <p:transition spd="slow" advTm="245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99392"/>
            <a:ext cx="7886700" cy="1325563"/>
          </a:xfrm>
        </p:spPr>
        <p:txBody>
          <a:bodyPr>
            <a:normAutofit/>
          </a:bodyPr>
          <a:lstStyle/>
          <a:p>
            <a:r>
              <a:rPr lang="en-US" altLang="zh-CN" sz="5400" dirty="0" smtClean="0"/>
              <a:t>3D Synthetic Data</a:t>
            </a:r>
            <a:endParaRPr lang="en-US" altLang="zh-CN" sz="5400" dirty="0"/>
          </a:p>
        </p:txBody>
      </p:sp>
      <p:grpSp>
        <p:nvGrpSpPr>
          <p:cNvPr id="7" name="组合 6"/>
          <p:cNvGrpSpPr/>
          <p:nvPr/>
        </p:nvGrpSpPr>
        <p:grpSpPr>
          <a:xfrm>
            <a:off x="4860032" y="1447067"/>
            <a:ext cx="4283968" cy="3931723"/>
            <a:chOff x="4860032" y="1447066"/>
            <a:chExt cx="4283968" cy="3931723"/>
          </a:xfrm>
        </p:grpSpPr>
        <p:sp>
          <p:nvSpPr>
            <p:cNvPr id="89" name="矩形 88"/>
            <p:cNvSpPr/>
            <p:nvPr/>
          </p:nvSpPr>
          <p:spPr>
            <a:xfrm>
              <a:off x="5580112" y="1447066"/>
              <a:ext cx="2863996" cy="461665"/>
            </a:xfrm>
            <a:prstGeom prst="rect">
              <a:avLst/>
            </a:prstGeom>
          </p:spPr>
          <p:txBody>
            <a:bodyPr wrap="square">
              <a:spAutoFit/>
            </a:bodyPr>
            <a:lstStyle/>
            <a:p>
              <a:pPr lvl="0" algn="ctr"/>
              <a:r>
                <a:rPr lang="en-US" altLang="zh-CN" sz="2400" dirty="0" smtClean="0">
                  <a:solidFill>
                    <a:schemeClr val="bg1"/>
                  </a:solidFill>
                  <a:latin typeface="Times New Roman" panose="02020603050405020304" pitchFamily="18" charset="0"/>
                  <a:cs typeface="Times New Roman" panose="02020603050405020304" pitchFamily="18" charset="0"/>
                </a:rPr>
                <a:t>Common Shot Gather</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grpSp>
          <p:nvGrpSpPr>
            <p:cNvPr id="29" name="组合 28"/>
            <p:cNvGrpSpPr/>
            <p:nvPr/>
          </p:nvGrpSpPr>
          <p:grpSpPr>
            <a:xfrm>
              <a:off x="4860032" y="2204864"/>
              <a:ext cx="4283968" cy="3173925"/>
              <a:chOff x="5436096" y="2204864"/>
              <a:chExt cx="3707904" cy="3173925"/>
            </a:xfrm>
          </p:grpSpPr>
          <p:pic>
            <p:nvPicPr>
              <p:cNvPr id="88" name="图片 8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36096" y="2204864"/>
                <a:ext cx="3707904" cy="3173925"/>
              </a:xfrm>
              <a:prstGeom prst="rect">
                <a:avLst/>
              </a:prstGeom>
            </p:spPr>
          </p:pic>
          <p:sp>
            <p:nvSpPr>
              <p:cNvPr id="32" name="五角星 31"/>
              <p:cNvSpPr/>
              <p:nvPr/>
            </p:nvSpPr>
            <p:spPr>
              <a:xfrm>
                <a:off x="7389138" y="3149352"/>
                <a:ext cx="110039" cy="153082"/>
              </a:xfrm>
              <a:prstGeom prst="star5">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28" name="组合 127"/>
          <p:cNvGrpSpPr/>
          <p:nvPr/>
        </p:nvGrpSpPr>
        <p:grpSpPr>
          <a:xfrm>
            <a:off x="4774598" y="2255842"/>
            <a:ext cx="4050980" cy="3897607"/>
            <a:chOff x="4848926" y="2153445"/>
            <a:chExt cx="4050980" cy="3897606"/>
          </a:xfrm>
        </p:grpSpPr>
        <p:pic>
          <p:nvPicPr>
            <p:cNvPr id="148" name="图片 147"/>
            <p:cNvPicPr>
              <a:picLocks noChangeAspect="1"/>
            </p:cNvPicPr>
            <p:nvPr/>
          </p:nvPicPr>
          <p:blipFill rotWithShape="1">
            <a:blip r:embed="rId5" cstate="print">
              <a:extLst>
                <a:ext uri="{28A0092B-C50C-407E-A947-70E740481C1C}">
                  <a14:useLocalDpi xmlns:a14="http://schemas.microsoft.com/office/drawing/2010/main"/>
                </a:ext>
              </a:extLst>
            </a:blip>
            <a:srcRect t="3547" b="41913"/>
            <a:stretch/>
          </p:blipFill>
          <p:spPr>
            <a:xfrm>
              <a:off x="5136838" y="2153445"/>
              <a:ext cx="3672408" cy="3720327"/>
            </a:xfrm>
            <a:prstGeom prst="rect">
              <a:avLst/>
            </a:prstGeom>
          </p:spPr>
        </p:pic>
        <p:grpSp>
          <p:nvGrpSpPr>
            <p:cNvPr id="149" name="组合 148"/>
            <p:cNvGrpSpPr/>
            <p:nvPr/>
          </p:nvGrpSpPr>
          <p:grpSpPr>
            <a:xfrm>
              <a:off x="4848926" y="2168232"/>
              <a:ext cx="4050980" cy="3882819"/>
              <a:chOff x="395656" y="1963666"/>
              <a:chExt cx="4050980" cy="3882819"/>
            </a:xfrm>
            <a:effectLst/>
          </p:grpSpPr>
          <p:sp>
            <p:nvSpPr>
              <p:cNvPr id="150" name="矩形 149"/>
              <p:cNvSpPr/>
              <p:nvPr/>
            </p:nvSpPr>
            <p:spPr>
              <a:xfrm rot="1572030">
                <a:off x="721144" y="5012761"/>
                <a:ext cx="1163400" cy="833724"/>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矩形 150"/>
              <p:cNvSpPr/>
              <p:nvPr/>
            </p:nvSpPr>
            <p:spPr>
              <a:xfrm rot="21295124">
                <a:off x="1494308" y="5195991"/>
                <a:ext cx="2952328" cy="510980"/>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矩形 151"/>
              <p:cNvSpPr/>
              <p:nvPr/>
            </p:nvSpPr>
            <p:spPr>
              <a:xfrm rot="5400000">
                <a:off x="-697227" y="3056549"/>
                <a:ext cx="2916952" cy="73118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130" name="矩形 129"/>
          <p:cNvSpPr/>
          <p:nvPr/>
        </p:nvSpPr>
        <p:spPr>
          <a:xfrm rot="5400000">
            <a:off x="7239808" y="3679060"/>
            <a:ext cx="3132703" cy="724104"/>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TextBox 136"/>
          <p:cNvSpPr txBox="1"/>
          <p:nvPr/>
        </p:nvSpPr>
        <p:spPr>
          <a:xfrm rot="16200000">
            <a:off x="4141920" y="3781701"/>
            <a:ext cx="118013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Filter No.</a:t>
            </a:r>
          </a:p>
        </p:txBody>
      </p:sp>
      <p:sp>
        <p:nvSpPr>
          <p:cNvPr id="138" name="TextBox 137"/>
          <p:cNvSpPr txBox="1"/>
          <p:nvPr/>
        </p:nvSpPr>
        <p:spPr>
          <a:xfrm>
            <a:off x="4932040" y="2186097"/>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a:t>
            </a:r>
          </a:p>
        </p:txBody>
      </p:sp>
      <p:sp>
        <p:nvSpPr>
          <p:cNvPr id="139" name="TextBox 138"/>
          <p:cNvSpPr txBox="1"/>
          <p:nvPr/>
        </p:nvSpPr>
        <p:spPr>
          <a:xfrm>
            <a:off x="4932040" y="4938540"/>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7</a:t>
            </a:r>
          </a:p>
        </p:txBody>
      </p:sp>
      <p:sp>
        <p:nvSpPr>
          <p:cNvPr id="153" name="矩形 152"/>
          <p:cNvSpPr/>
          <p:nvPr/>
        </p:nvSpPr>
        <p:spPr>
          <a:xfrm>
            <a:off x="6018110" y="1201792"/>
            <a:ext cx="2366353" cy="461665"/>
          </a:xfrm>
          <a:prstGeom prst="rect">
            <a:avLst/>
          </a:prstGeom>
        </p:spPr>
        <p:txBody>
          <a:bodyPr wrap="none">
            <a:spAutoFit/>
          </a:bodyPr>
          <a:lstStyle/>
          <a:p>
            <a:pPr lvl="0"/>
            <a:r>
              <a:rPr lang="en-US" altLang="zh-CN" sz="2400" dirty="0" smtClean="0">
                <a:solidFill>
                  <a:schemeClr val="bg1"/>
                </a:solidFill>
                <a:latin typeface="Times New Roman" panose="02020603050405020304" pitchFamily="18" charset="0"/>
                <a:cs typeface="Times New Roman" panose="02020603050405020304" pitchFamily="18" charset="0"/>
              </a:rPr>
              <a:t>Migration</a:t>
            </a:r>
            <a:r>
              <a:rPr lang="en-US" altLang="zh-CN" sz="2000" dirty="0" smtClean="0">
                <a:solidFill>
                  <a:schemeClr val="bg1"/>
                </a:solidFill>
                <a:latin typeface="Times New Roman" panose="02020603050405020304" pitchFamily="18" charset="0"/>
                <a:cs typeface="Times New Roman" panose="02020603050405020304" pitchFamily="18" charset="0"/>
              </a:rPr>
              <a:t> </a:t>
            </a:r>
            <a:r>
              <a:rPr lang="en-US" altLang="zh-CN" sz="2400" dirty="0" smtClean="0">
                <a:solidFill>
                  <a:schemeClr val="bg1"/>
                </a:solidFill>
                <a:latin typeface="Times New Roman" panose="02020603050405020304" pitchFamily="18" charset="0"/>
                <a:cs typeface="Times New Roman" panose="02020603050405020304" pitchFamily="18" charset="0"/>
              </a:rPr>
              <a:t>Images</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163" name="矩形 162"/>
          <p:cNvSpPr/>
          <p:nvPr/>
        </p:nvSpPr>
        <p:spPr>
          <a:xfrm>
            <a:off x="899592" y="1405566"/>
            <a:ext cx="2863996" cy="461665"/>
          </a:xfrm>
          <a:prstGeom prst="rect">
            <a:avLst/>
          </a:prstGeom>
        </p:spPr>
        <p:txBody>
          <a:bodyPr wrap="square">
            <a:spAutoFit/>
          </a:bodyPr>
          <a:lstStyle/>
          <a:p>
            <a:pPr lvl="0" algn="ctr"/>
            <a:r>
              <a:rPr lang="en-US" altLang="zh-CN" sz="2400" dirty="0" smtClean="0">
                <a:solidFill>
                  <a:schemeClr val="bg1"/>
                </a:solidFill>
                <a:latin typeface="Times New Roman" panose="02020603050405020304" pitchFamily="18" charset="0"/>
                <a:cs typeface="Times New Roman" panose="02020603050405020304" pitchFamily="18" charset="0"/>
              </a:rPr>
              <a:t>Common Shot Gather</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grpSp>
        <p:nvGrpSpPr>
          <p:cNvPr id="164" name="组合 163"/>
          <p:cNvGrpSpPr/>
          <p:nvPr/>
        </p:nvGrpSpPr>
        <p:grpSpPr>
          <a:xfrm>
            <a:off x="235196" y="2163364"/>
            <a:ext cx="4283968" cy="3173925"/>
            <a:chOff x="5436096" y="2204864"/>
            <a:chExt cx="3707904" cy="3173925"/>
          </a:xfrm>
        </p:grpSpPr>
        <p:pic>
          <p:nvPicPr>
            <p:cNvPr id="165" name="图片 16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36096" y="2204864"/>
              <a:ext cx="3707904" cy="3173925"/>
            </a:xfrm>
            <a:prstGeom prst="rect">
              <a:avLst/>
            </a:prstGeom>
          </p:spPr>
        </p:pic>
        <p:sp>
          <p:nvSpPr>
            <p:cNvPr id="166" name="五角星 165"/>
            <p:cNvSpPr/>
            <p:nvPr/>
          </p:nvSpPr>
          <p:spPr>
            <a:xfrm>
              <a:off x="7389138" y="3149352"/>
              <a:ext cx="110039" cy="153082"/>
            </a:xfrm>
            <a:prstGeom prst="star5">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9" name="组合 168"/>
          <p:cNvGrpSpPr/>
          <p:nvPr/>
        </p:nvGrpSpPr>
        <p:grpSpPr>
          <a:xfrm>
            <a:off x="5193215" y="2330744"/>
            <a:ext cx="3541705" cy="3468953"/>
            <a:chOff x="9713213" y="2852936"/>
            <a:chExt cx="3541705" cy="3468953"/>
          </a:xfrm>
        </p:grpSpPr>
        <p:sp>
          <p:nvSpPr>
            <p:cNvPr id="167" name="矩形 166"/>
            <p:cNvSpPr/>
            <p:nvPr/>
          </p:nvSpPr>
          <p:spPr>
            <a:xfrm>
              <a:off x="9853458" y="3225892"/>
              <a:ext cx="3401460" cy="3095997"/>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3" name="组合 32"/>
            <p:cNvGrpSpPr/>
            <p:nvPr/>
          </p:nvGrpSpPr>
          <p:grpSpPr>
            <a:xfrm>
              <a:off x="9713213" y="2852936"/>
              <a:ext cx="3424400" cy="833431"/>
              <a:chOff x="9713213" y="5675671"/>
              <a:chExt cx="3424400" cy="833431"/>
            </a:xfrm>
          </p:grpSpPr>
          <p:sp>
            <p:nvSpPr>
              <p:cNvPr id="131" name="TextBox 130"/>
              <p:cNvSpPr txBox="1"/>
              <p:nvPr/>
            </p:nvSpPr>
            <p:spPr>
              <a:xfrm>
                <a:off x="11556776" y="6107719"/>
                <a:ext cx="74571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x (m)</a:t>
                </a:r>
              </a:p>
            </p:txBody>
          </p:sp>
          <p:sp>
            <p:nvSpPr>
              <p:cNvPr id="132" name="TextBox 131"/>
              <p:cNvSpPr txBox="1"/>
              <p:nvPr/>
            </p:nvSpPr>
            <p:spPr>
              <a:xfrm>
                <a:off x="10794209" y="6108992"/>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133" name="TextBox 132"/>
              <p:cNvSpPr txBox="1"/>
              <p:nvPr/>
            </p:nvSpPr>
            <p:spPr>
              <a:xfrm>
                <a:off x="12568226" y="5963703"/>
                <a:ext cx="56938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300</a:t>
                </a:r>
              </a:p>
            </p:txBody>
          </p:sp>
          <p:sp>
            <p:nvSpPr>
              <p:cNvPr id="134" name="TextBox 133"/>
              <p:cNvSpPr txBox="1"/>
              <p:nvPr/>
            </p:nvSpPr>
            <p:spPr>
              <a:xfrm>
                <a:off x="9713213" y="5675671"/>
                <a:ext cx="530915" cy="369332"/>
              </a:xfrm>
              <a:prstGeom prst="rect">
                <a:avLst/>
              </a:prstGeom>
              <a:noFill/>
            </p:spPr>
            <p:txBody>
              <a:bodyPr wrap="non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300</a:t>
                </a:r>
              </a:p>
            </p:txBody>
          </p:sp>
          <p:sp>
            <p:nvSpPr>
              <p:cNvPr id="135" name="TextBox 134"/>
              <p:cNvSpPr txBox="1"/>
              <p:nvPr/>
            </p:nvSpPr>
            <p:spPr>
              <a:xfrm>
                <a:off x="9917157" y="5971055"/>
                <a:ext cx="691215" cy="369332"/>
              </a:xfrm>
              <a:prstGeom prst="rect">
                <a:avLst/>
              </a:prstGeom>
              <a:noFill/>
            </p:spPr>
            <p:txBody>
              <a:bodyPr wrap="non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y (m)</a:t>
                </a:r>
              </a:p>
            </p:txBody>
          </p:sp>
          <p:sp>
            <p:nvSpPr>
              <p:cNvPr id="136" name="TextBox 135"/>
              <p:cNvSpPr txBox="1"/>
              <p:nvPr/>
            </p:nvSpPr>
            <p:spPr>
              <a:xfrm>
                <a:off x="10503555" y="6038980"/>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grpSp>
            <p:nvGrpSpPr>
              <p:cNvPr id="31" name="组合 30"/>
              <p:cNvGrpSpPr/>
              <p:nvPr/>
            </p:nvGrpSpPr>
            <p:grpSpPr>
              <a:xfrm>
                <a:off x="10041497" y="5709774"/>
                <a:ext cx="2862964" cy="331904"/>
                <a:chOff x="10041497" y="5709774"/>
                <a:chExt cx="2862964" cy="331904"/>
              </a:xfrm>
            </p:grpSpPr>
            <p:cxnSp>
              <p:nvCxnSpPr>
                <p:cNvPr id="17" name="直接连接符 16"/>
                <p:cNvCxnSpPr/>
                <p:nvPr/>
              </p:nvCxnSpPr>
              <p:spPr>
                <a:xfrm>
                  <a:off x="10041497" y="5709774"/>
                  <a:ext cx="774964" cy="331904"/>
                </a:xfrm>
                <a:prstGeom prst="line">
                  <a:avLst/>
                </a:prstGeom>
                <a:ln w="19050">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10816461" y="5931135"/>
                  <a:ext cx="2088000" cy="110543"/>
                </a:xfrm>
                <a:prstGeom prst="line">
                  <a:avLst/>
                </a:prstGeom>
                <a:ln w="19050">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grpSp>
        <p:nvGrpSpPr>
          <p:cNvPr id="171" name="组合 170"/>
          <p:cNvGrpSpPr/>
          <p:nvPr/>
        </p:nvGrpSpPr>
        <p:grpSpPr>
          <a:xfrm>
            <a:off x="6432982" y="3717032"/>
            <a:ext cx="1150116" cy="1728192"/>
            <a:chOff x="6804248" y="3645024"/>
            <a:chExt cx="1150116" cy="1728192"/>
          </a:xfrm>
        </p:grpSpPr>
        <p:cxnSp>
          <p:nvCxnSpPr>
            <p:cNvPr id="172" name="直接连接符 171"/>
            <p:cNvCxnSpPr/>
            <p:nvPr/>
          </p:nvCxnSpPr>
          <p:spPr>
            <a:xfrm>
              <a:off x="6804248" y="3672789"/>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6876256" y="4149080"/>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6804248" y="4589512"/>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6826500" y="5085184"/>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7260036" y="3645024"/>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7272300" y="4081512"/>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7306292" y="4548088"/>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260036" y="5043801"/>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1" name="TextBox 180"/>
          <p:cNvSpPr txBox="1"/>
          <p:nvPr/>
        </p:nvSpPr>
        <p:spPr>
          <a:xfrm>
            <a:off x="4932040" y="2644837"/>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a:t>
            </a:r>
          </a:p>
        </p:txBody>
      </p:sp>
      <p:sp>
        <p:nvSpPr>
          <p:cNvPr id="182" name="TextBox 181"/>
          <p:cNvSpPr txBox="1"/>
          <p:nvPr/>
        </p:nvSpPr>
        <p:spPr>
          <a:xfrm>
            <a:off x="4932040" y="3103577"/>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3</a:t>
            </a:r>
          </a:p>
        </p:txBody>
      </p:sp>
      <p:sp>
        <p:nvSpPr>
          <p:cNvPr id="183" name="TextBox 182"/>
          <p:cNvSpPr txBox="1"/>
          <p:nvPr/>
        </p:nvSpPr>
        <p:spPr>
          <a:xfrm>
            <a:off x="4932040" y="3562319"/>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4</a:t>
            </a:r>
          </a:p>
        </p:txBody>
      </p:sp>
      <p:sp>
        <p:nvSpPr>
          <p:cNvPr id="184" name="TextBox 183"/>
          <p:cNvSpPr txBox="1"/>
          <p:nvPr/>
        </p:nvSpPr>
        <p:spPr>
          <a:xfrm>
            <a:off x="4932040" y="4021060"/>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5</a:t>
            </a:r>
          </a:p>
        </p:txBody>
      </p:sp>
      <p:sp>
        <p:nvSpPr>
          <p:cNvPr id="185" name="TextBox 184"/>
          <p:cNvSpPr txBox="1"/>
          <p:nvPr/>
        </p:nvSpPr>
        <p:spPr>
          <a:xfrm>
            <a:off x="4932040" y="4479801"/>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6</a:t>
            </a:r>
          </a:p>
        </p:txBody>
      </p:sp>
      <p:grpSp>
        <p:nvGrpSpPr>
          <p:cNvPr id="191" name="组合 190"/>
          <p:cNvGrpSpPr/>
          <p:nvPr/>
        </p:nvGrpSpPr>
        <p:grpSpPr>
          <a:xfrm>
            <a:off x="8386783" y="2348880"/>
            <a:ext cx="761556" cy="3280430"/>
            <a:chOff x="8386781" y="2239883"/>
            <a:chExt cx="761556" cy="3280429"/>
          </a:xfrm>
        </p:grpSpPr>
        <p:sp>
          <p:nvSpPr>
            <p:cNvPr id="186" name="TextBox 185"/>
            <p:cNvSpPr txBox="1"/>
            <p:nvPr/>
          </p:nvSpPr>
          <p:spPr>
            <a:xfrm rot="16200000">
              <a:off x="7952657" y="3910805"/>
              <a:ext cx="1991250"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Pseudo depth (m)</a:t>
              </a:r>
            </a:p>
          </p:txBody>
        </p:sp>
        <p:sp>
          <p:nvSpPr>
            <p:cNvPr id="187" name="TextBox 186"/>
            <p:cNvSpPr txBox="1"/>
            <p:nvPr/>
          </p:nvSpPr>
          <p:spPr>
            <a:xfrm>
              <a:off x="8423633" y="2239883"/>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5.2</a:t>
              </a:r>
            </a:p>
          </p:txBody>
        </p:sp>
        <p:sp>
          <p:nvSpPr>
            <p:cNvPr id="188" name="TextBox 187"/>
            <p:cNvSpPr txBox="1"/>
            <p:nvPr/>
          </p:nvSpPr>
          <p:spPr>
            <a:xfrm>
              <a:off x="8386781" y="5120202"/>
              <a:ext cx="63350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19.5</a:t>
              </a:r>
            </a:p>
          </p:txBody>
        </p:sp>
        <p:sp>
          <p:nvSpPr>
            <p:cNvPr id="189" name="TextBox 188"/>
            <p:cNvSpPr txBox="1"/>
            <p:nvPr/>
          </p:nvSpPr>
          <p:spPr>
            <a:xfrm>
              <a:off x="8443014" y="3226597"/>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7.1</a:t>
              </a:r>
            </a:p>
          </p:txBody>
        </p:sp>
        <p:sp>
          <p:nvSpPr>
            <p:cNvPr id="190" name="TextBox 189"/>
            <p:cNvSpPr txBox="1"/>
            <p:nvPr/>
          </p:nvSpPr>
          <p:spPr>
            <a:xfrm>
              <a:off x="8443014" y="4169489"/>
              <a:ext cx="43165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11</a:t>
              </a:r>
            </a:p>
          </p:txBody>
        </p:sp>
      </p:grpSp>
      <p:grpSp>
        <p:nvGrpSpPr>
          <p:cNvPr id="195" name="组合 194"/>
          <p:cNvGrpSpPr/>
          <p:nvPr/>
        </p:nvGrpSpPr>
        <p:grpSpPr>
          <a:xfrm>
            <a:off x="4551172" y="1869337"/>
            <a:ext cx="812916" cy="3863918"/>
            <a:chOff x="4551172" y="1869338"/>
            <a:chExt cx="812916" cy="3863917"/>
          </a:xfrm>
        </p:grpSpPr>
        <p:cxnSp>
          <p:nvCxnSpPr>
            <p:cNvPr id="192" name="直接箭头连接符 191"/>
            <p:cNvCxnSpPr/>
            <p:nvPr/>
          </p:nvCxnSpPr>
          <p:spPr>
            <a:xfrm>
              <a:off x="4971994" y="2251959"/>
              <a:ext cx="0" cy="3049249"/>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4551172" y="1869338"/>
              <a:ext cx="805029"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45 Hz</a:t>
              </a:r>
            </a:p>
          </p:txBody>
        </p:sp>
        <p:sp>
          <p:nvSpPr>
            <p:cNvPr id="194" name="TextBox 193"/>
            <p:cNvSpPr txBox="1"/>
            <p:nvPr/>
          </p:nvSpPr>
          <p:spPr>
            <a:xfrm>
              <a:off x="4623180" y="5333145"/>
              <a:ext cx="740908"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15Hz</a:t>
              </a:r>
            </a:p>
          </p:txBody>
        </p:sp>
      </p:grpSp>
      <p:grpSp>
        <p:nvGrpSpPr>
          <p:cNvPr id="196" name="组合 195"/>
          <p:cNvGrpSpPr/>
          <p:nvPr/>
        </p:nvGrpSpPr>
        <p:grpSpPr>
          <a:xfrm>
            <a:off x="-205344" y="1844823"/>
            <a:ext cx="4136202" cy="3854411"/>
            <a:chOff x="-208231" y="1844823"/>
            <a:chExt cx="4341756" cy="3854410"/>
          </a:xfrm>
        </p:grpSpPr>
        <p:grpSp>
          <p:nvGrpSpPr>
            <p:cNvPr id="197" name="组合 196"/>
            <p:cNvGrpSpPr/>
            <p:nvPr/>
          </p:nvGrpSpPr>
          <p:grpSpPr>
            <a:xfrm>
              <a:off x="-208231" y="2348880"/>
              <a:ext cx="4341756" cy="3350353"/>
              <a:chOff x="-208231" y="2348880"/>
              <a:chExt cx="4341756" cy="3350353"/>
            </a:xfrm>
          </p:grpSpPr>
          <p:sp>
            <p:nvSpPr>
              <p:cNvPr id="199" name="矩形 198"/>
              <p:cNvSpPr/>
              <p:nvPr/>
            </p:nvSpPr>
            <p:spPr>
              <a:xfrm rot="5400000">
                <a:off x="-631810" y="3148868"/>
                <a:ext cx="1817968" cy="524753"/>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0" name="组合 199"/>
              <p:cNvGrpSpPr/>
              <p:nvPr/>
            </p:nvGrpSpPr>
            <p:grpSpPr>
              <a:xfrm>
                <a:off x="-208231" y="2348880"/>
                <a:ext cx="4341756" cy="3350353"/>
                <a:chOff x="-208231" y="2348880"/>
                <a:chExt cx="4341756" cy="3350353"/>
              </a:xfrm>
            </p:grpSpPr>
            <p:cxnSp>
              <p:nvCxnSpPr>
                <p:cNvPr id="201" name="直接连接符 200"/>
                <p:cNvCxnSpPr/>
                <p:nvPr/>
              </p:nvCxnSpPr>
              <p:spPr>
                <a:xfrm>
                  <a:off x="1547664" y="2639993"/>
                  <a:ext cx="936104" cy="861015"/>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a:off x="2015716" y="2639993"/>
                  <a:ext cx="900100" cy="861015"/>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a:off x="2483768" y="3626708"/>
                  <a:ext cx="72008" cy="702392"/>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a:off x="2915816" y="3554700"/>
                  <a:ext cx="0" cy="666388"/>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05" name="组合 204"/>
                <p:cNvGrpSpPr/>
                <p:nvPr/>
              </p:nvGrpSpPr>
              <p:grpSpPr>
                <a:xfrm>
                  <a:off x="-208231" y="2348880"/>
                  <a:ext cx="4341756" cy="3350353"/>
                  <a:chOff x="-208231" y="2348880"/>
                  <a:chExt cx="4341756" cy="3350353"/>
                </a:xfrm>
              </p:grpSpPr>
              <p:pic>
                <p:nvPicPr>
                  <p:cNvPr id="216" name="图片 215"/>
                  <p:cNvPicPr>
                    <a:picLocks noChangeAspect="1"/>
                  </p:cNvPicPr>
                  <p:nvPr/>
                </p:nvPicPr>
                <p:blipFill rotWithShape="1">
                  <a:blip r:embed="rId5" cstate="print">
                    <a:extLst>
                      <a:ext uri="{28A0092B-C50C-407E-A947-70E740481C1C}">
                        <a14:useLocalDpi xmlns:a14="http://schemas.microsoft.com/office/drawing/2010/main"/>
                      </a:ext>
                    </a:extLst>
                  </a:blip>
                  <a:srcRect l="11252" t="64397" r="7319" b="9371"/>
                  <a:stretch/>
                </p:blipFill>
                <p:spPr>
                  <a:xfrm>
                    <a:off x="465845" y="2348880"/>
                    <a:ext cx="3635428" cy="3050783"/>
                  </a:xfrm>
                  <a:prstGeom prst="rect">
                    <a:avLst/>
                  </a:prstGeom>
                </p:spPr>
              </p:pic>
              <p:sp>
                <p:nvSpPr>
                  <p:cNvPr id="217" name="矩形 216"/>
                  <p:cNvSpPr/>
                  <p:nvPr/>
                </p:nvSpPr>
                <p:spPr>
                  <a:xfrm rot="21091303">
                    <a:off x="1147373" y="5174480"/>
                    <a:ext cx="2986152" cy="524753"/>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8" name="矩形 217"/>
                  <p:cNvSpPr/>
                  <p:nvPr/>
                </p:nvSpPr>
                <p:spPr>
                  <a:xfrm rot="2547349">
                    <a:off x="-208231" y="4696284"/>
                    <a:ext cx="1715707" cy="69684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6" name="组合 205"/>
                <p:cNvGrpSpPr/>
                <p:nvPr/>
              </p:nvGrpSpPr>
              <p:grpSpPr>
                <a:xfrm>
                  <a:off x="3339" y="2614046"/>
                  <a:ext cx="3877267" cy="3083253"/>
                  <a:chOff x="147982" y="2639073"/>
                  <a:chExt cx="4334010" cy="3083253"/>
                </a:xfrm>
              </p:grpSpPr>
              <p:sp>
                <p:nvSpPr>
                  <p:cNvPr id="208" name="TextBox 207"/>
                  <p:cNvSpPr txBox="1"/>
                  <p:nvPr/>
                </p:nvSpPr>
                <p:spPr>
                  <a:xfrm>
                    <a:off x="2835975" y="5292679"/>
                    <a:ext cx="874988"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x (m)</a:t>
                    </a:r>
                  </a:p>
                </p:txBody>
              </p:sp>
              <p:sp>
                <p:nvSpPr>
                  <p:cNvPr id="209" name="TextBox 208"/>
                  <p:cNvSpPr txBox="1"/>
                  <p:nvPr/>
                </p:nvSpPr>
                <p:spPr>
                  <a:xfrm>
                    <a:off x="1765869" y="5322216"/>
                    <a:ext cx="367148"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210" name="TextBox 209"/>
                  <p:cNvSpPr txBox="1"/>
                  <p:nvPr/>
                </p:nvSpPr>
                <p:spPr>
                  <a:xfrm>
                    <a:off x="3813901" y="5092699"/>
                    <a:ext cx="66809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240</a:t>
                    </a:r>
                  </a:p>
                </p:txBody>
              </p:sp>
              <p:sp>
                <p:nvSpPr>
                  <p:cNvPr id="211" name="TextBox 210"/>
                  <p:cNvSpPr txBox="1"/>
                  <p:nvPr/>
                </p:nvSpPr>
                <p:spPr>
                  <a:xfrm>
                    <a:off x="257619" y="4469051"/>
                    <a:ext cx="66809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240</a:t>
                    </a:r>
                  </a:p>
                </p:txBody>
              </p:sp>
              <p:sp>
                <p:nvSpPr>
                  <p:cNvPr id="212" name="TextBox 211"/>
                  <p:cNvSpPr txBox="1"/>
                  <p:nvPr/>
                </p:nvSpPr>
                <p:spPr>
                  <a:xfrm>
                    <a:off x="395537" y="4977661"/>
                    <a:ext cx="874988"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y (m)</a:t>
                    </a:r>
                  </a:p>
                </p:txBody>
              </p:sp>
              <p:sp>
                <p:nvSpPr>
                  <p:cNvPr id="213" name="TextBox 212"/>
                  <p:cNvSpPr txBox="1"/>
                  <p:nvPr/>
                </p:nvSpPr>
                <p:spPr>
                  <a:xfrm rot="16200000">
                    <a:off x="17072" y="3391942"/>
                    <a:ext cx="731290" cy="46946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z (m)</a:t>
                    </a:r>
                  </a:p>
                </p:txBody>
              </p:sp>
              <p:sp>
                <p:nvSpPr>
                  <p:cNvPr id="214" name="TextBox 213"/>
                  <p:cNvSpPr txBox="1"/>
                  <p:nvPr/>
                </p:nvSpPr>
                <p:spPr>
                  <a:xfrm>
                    <a:off x="254279" y="4057724"/>
                    <a:ext cx="517619"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30</a:t>
                    </a:r>
                  </a:p>
                </p:txBody>
              </p:sp>
              <p:sp>
                <p:nvSpPr>
                  <p:cNvPr id="215" name="TextBox 214"/>
                  <p:cNvSpPr txBox="1"/>
                  <p:nvPr/>
                </p:nvSpPr>
                <p:spPr>
                  <a:xfrm>
                    <a:off x="369927" y="2639073"/>
                    <a:ext cx="367148"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6</a:t>
                    </a:r>
                  </a:p>
                </p:txBody>
              </p:sp>
            </p:grpSp>
            <p:sp>
              <p:nvSpPr>
                <p:cNvPr id="207" name="TextBox 206"/>
                <p:cNvSpPr txBox="1"/>
                <p:nvPr/>
              </p:nvSpPr>
              <p:spPr>
                <a:xfrm>
                  <a:off x="1125005" y="5266416"/>
                  <a:ext cx="32845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grpSp>
        </p:grpSp>
        <p:sp>
          <p:nvSpPr>
            <p:cNvPr id="198" name="矩形 197"/>
            <p:cNvSpPr/>
            <p:nvPr/>
          </p:nvSpPr>
          <p:spPr>
            <a:xfrm rot="10800000">
              <a:off x="243294" y="1844823"/>
              <a:ext cx="2831892" cy="524753"/>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9" name="组合 218"/>
          <p:cNvGrpSpPr/>
          <p:nvPr/>
        </p:nvGrpSpPr>
        <p:grpSpPr>
          <a:xfrm>
            <a:off x="1236603" y="767583"/>
            <a:ext cx="1233212" cy="1680236"/>
            <a:chOff x="1508408" y="2639993"/>
            <a:chExt cx="1233212" cy="1680236"/>
          </a:xfrm>
        </p:grpSpPr>
        <p:cxnSp>
          <p:nvCxnSpPr>
            <p:cNvPr id="220" name="直接连接符 219"/>
            <p:cNvCxnSpPr/>
            <p:nvPr/>
          </p:nvCxnSpPr>
          <p:spPr>
            <a:xfrm>
              <a:off x="1508408" y="2639993"/>
              <a:ext cx="833649" cy="861015"/>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a:off x="1913314" y="2643815"/>
              <a:ext cx="828306" cy="857193"/>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a:off x="2342057" y="3601650"/>
              <a:ext cx="65999" cy="718579"/>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a:off x="2741620" y="3601650"/>
              <a:ext cx="0" cy="691446"/>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4" name="矩形 223"/>
          <p:cNvSpPr/>
          <p:nvPr/>
        </p:nvSpPr>
        <p:spPr>
          <a:xfrm>
            <a:off x="224804" y="1340769"/>
            <a:ext cx="3252306" cy="461665"/>
          </a:xfrm>
          <a:prstGeom prst="rect">
            <a:avLst/>
          </a:prstGeom>
        </p:spPr>
        <p:txBody>
          <a:bodyPr wrap="square">
            <a:spAutoFit/>
          </a:bodyPr>
          <a:lstStyle/>
          <a:p>
            <a:pPr lvl="0" algn="ctr"/>
            <a:r>
              <a:rPr lang="en-US" altLang="zh-CN" sz="2400" dirty="0" smtClean="0">
                <a:solidFill>
                  <a:schemeClr val="bg1"/>
                </a:solidFill>
                <a:latin typeface="Times New Roman" panose="02020603050405020304" pitchFamily="18" charset="0"/>
                <a:cs typeface="Times New Roman" panose="02020603050405020304" pitchFamily="18" charset="0"/>
              </a:rPr>
              <a:t>S-wave Velocity Model</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grpSp>
        <p:nvGrpSpPr>
          <p:cNvPr id="225" name="组合 224"/>
          <p:cNvGrpSpPr/>
          <p:nvPr/>
        </p:nvGrpSpPr>
        <p:grpSpPr>
          <a:xfrm>
            <a:off x="6446220" y="3717032"/>
            <a:ext cx="1150116" cy="1728192"/>
            <a:chOff x="6804248" y="3645024"/>
            <a:chExt cx="1150116" cy="1728192"/>
          </a:xfrm>
        </p:grpSpPr>
        <p:cxnSp>
          <p:nvCxnSpPr>
            <p:cNvPr id="226" name="直接连接符 225"/>
            <p:cNvCxnSpPr/>
            <p:nvPr/>
          </p:nvCxnSpPr>
          <p:spPr>
            <a:xfrm>
              <a:off x="6804248" y="3672789"/>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a:off x="6876256" y="4149080"/>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a:off x="6804248" y="4589512"/>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6826500" y="5085184"/>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a:off x="7260036" y="3645024"/>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a:off x="7272300" y="4081512"/>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a:off x="7306292" y="4548088"/>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a:off x="7260036" y="5043801"/>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7" name="矩形 96"/>
          <p:cNvSpPr/>
          <p:nvPr/>
        </p:nvSpPr>
        <p:spPr>
          <a:xfrm>
            <a:off x="8748464" y="4581128"/>
            <a:ext cx="504056" cy="288032"/>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r>
              <a:rPr lang="en-US" sz="1200" b="1" dirty="0" smtClean="0">
                <a:solidFill>
                  <a:srgbClr val="FFFF00"/>
                </a:solidFill>
              </a:rPr>
              <a:t>300</a:t>
            </a:r>
            <a:endParaRPr lang="en-US" sz="1200" b="1" dirty="0">
              <a:solidFill>
                <a:srgbClr val="FFFF00"/>
              </a:solidFill>
            </a:endParaRPr>
          </a:p>
        </p:txBody>
      </p:sp>
      <p:sp>
        <p:nvSpPr>
          <p:cNvPr id="98" name="矩形 97"/>
          <p:cNvSpPr/>
          <p:nvPr/>
        </p:nvSpPr>
        <p:spPr>
          <a:xfrm>
            <a:off x="4139952" y="4509120"/>
            <a:ext cx="504056" cy="360040"/>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r>
              <a:rPr lang="en-US" sz="1200" b="1" dirty="0" smtClean="0">
                <a:solidFill>
                  <a:srgbClr val="FFFF00"/>
                </a:solidFill>
              </a:rPr>
              <a:t>300</a:t>
            </a:r>
            <a:endParaRPr lang="en-US" sz="1200" b="1" dirty="0">
              <a:solidFill>
                <a:srgbClr val="FFFF00"/>
              </a:solidFill>
            </a:endParaRPr>
          </a:p>
        </p:txBody>
      </p:sp>
    </p:spTree>
    <p:custDataLst>
      <p:tags r:id="rId1"/>
    </p:custDataLst>
    <p:extLst>
      <p:ext uri="{BB962C8B-B14F-4D97-AF65-F5344CB8AC3E}">
        <p14:creationId xmlns:p14="http://schemas.microsoft.com/office/powerpoint/2010/main" val="1029985282"/>
      </p:ext>
    </p:extLst>
  </p:cSld>
  <p:clrMapOvr>
    <a:masterClrMapping/>
  </p:clrMapOvr>
  <mc:AlternateContent xmlns:mc="http://schemas.openxmlformats.org/markup-compatibility/2006">
    <mc:Choice xmlns:p14="http://schemas.microsoft.com/office/powerpoint/2010/main" Requires="p14">
      <p:transition spd="slow" p14:dur="2000" advTm="48117"/>
    </mc:Choice>
    <mc:Fallback>
      <p:transition spd="slow" advTm="4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E-6 1.89683E-7 L -0.52553 0.00231 " pathEditMode="relative" rAng="0" ptsTypes="AA">
                                      <p:cBhvr>
                                        <p:cTn id="6" dur="2000" fill="hold"/>
                                        <p:tgtEl>
                                          <p:spTgt spid="7"/>
                                        </p:tgtEl>
                                        <p:attrNameLst>
                                          <p:attrName>ppt_x</p:attrName>
                                          <p:attrName>ppt_y</p:attrName>
                                        </p:attrNameLst>
                                      </p:cBhvr>
                                      <p:rCtr x="-26285" y="116"/>
                                    </p:animMotion>
                                  </p:childTnLst>
                                </p:cTn>
                              </p:par>
                              <p:par>
                                <p:cTn id="7" presetID="42" presetClass="path" presetSubtype="0" accel="50000" decel="50000" fill="hold" grpId="0" nodeType="withEffect">
                                  <p:stCondLst>
                                    <p:cond delay="0"/>
                                  </p:stCondLst>
                                  <p:childTnLst>
                                    <p:animMotion origin="layout" path="M -1.38889E-6 -8.25815E-7 L -0.51562 -0.01041 " pathEditMode="relative" rAng="0" ptsTypes="AA">
                                      <p:cBhvr>
                                        <p:cTn id="8" dur="2000" fill="hold"/>
                                        <p:tgtEl>
                                          <p:spTgt spid="97"/>
                                        </p:tgtEl>
                                        <p:attrNameLst>
                                          <p:attrName>ppt_x</p:attrName>
                                          <p:attrName>ppt_y</p:attrName>
                                        </p:attrNameLst>
                                      </p:cBhvr>
                                      <p:rCtr x="-25781" y="-532"/>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0104 0.00185 L -0.00313 0.06667 " pathEditMode="relative" rAng="0" ptsTypes="AA">
                                      <p:cBhvr>
                                        <p:cTn id="36" dur="1000" fill="hold"/>
                                        <p:tgtEl>
                                          <p:spTgt spid="169"/>
                                        </p:tgtEl>
                                        <p:attrNameLst>
                                          <p:attrName>ppt_x</p:attrName>
                                          <p:attrName>ppt_y</p:attrName>
                                        </p:attrNameLst>
                                      </p:cBhvr>
                                      <p:rCtr x="-208" y="3241"/>
                                    </p:animMotion>
                                  </p:childTnLst>
                                </p:cTn>
                              </p:par>
                              <p:par>
                                <p:cTn id="37" presetID="1" presetClass="entr" presetSubtype="0" fill="hold" grpId="0" nodeType="withEffect">
                                  <p:stCondLst>
                                    <p:cond delay="0"/>
                                  </p:stCondLst>
                                  <p:childTnLst>
                                    <p:set>
                                      <p:cBhvr>
                                        <p:cTn id="38" dur="1" fill="hold">
                                          <p:stCondLst>
                                            <p:cond delay="0"/>
                                          </p:stCondLst>
                                        </p:cTn>
                                        <p:tgtEl>
                                          <p:spTgt spid="181"/>
                                        </p:tgtEl>
                                        <p:attrNameLst>
                                          <p:attrName>style.visibility</p:attrName>
                                        </p:attrNameLst>
                                      </p:cBhvr>
                                      <p:to>
                                        <p:strVal val="visible"/>
                                      </p:to>
                                    </p:set>
                                  </p:childTnLst>
                                </p:cTn>
                              </p:par>
                            </p:childTnLst>
                          </p:cTn>
                        </p:par>
                        <p:par>
                          <p:cTn id="39" fill="hold">
                            <p:stCondLst>
                              <p:cond delay="1000"/>
                            </p:stCondLst>
                            <p:childTnLst>
                              <p:par>
                                <p:cTn id="40" presetID="42" presetClass="path" presetSubtype="0" accel="50000" decel="50000" fill="hold" nodeType="afterEffect">
                                  <p:stCondLst>
                                    <p:cond delay="0"/>
                                  </p:stCondLst>
                                  <p:childTnLst>
                                    <p:animMotion origin="layout" path="M -0.00313 0.06667 L -0.00313 0.13843 " pathEditMode="relative" rAng="0" ptsTypes="AA">
                                      <p:cBhvr>
                                        <p:cTn id="41" dur="1000" fill="hold"/>
                                        <p:tgtEl>
                                          <p:spTgt spid="169"/>
                                        </p:tgtEl>
                                        <p:attrNameLst>
                                          <p:attrName>ppt_x</p:attrName>
                                          <p:attrName>ppt_y</p:attrName>
                                        </p:attrNameLst>
                                      </p:cBhvr>
                                      <p:rCtr x="0" y="3588"/>
                                    </p:animMotion>
                                  </p:childTnLst>
                                </p:cTn>
                              </p:par>
                              <p:par>
                                <p:cTn id="42" presetID="1" presetClass="entr" presetSubtype="0" fill="hold" grpId="0" nodeType="withEffect">
                                  <p:stCondLst>
                                    <p:cond delay="0"/>
                                  </p:stCondLst>
                                  <p:childTnLst>
                                    <p:set>
                                      <p:cBhvr>
                                        <p:cTn id="43" dur="1" fill="hold">
                                          <p:stCondLst>
                                            <p:cond delay="0"/>
                                          </p:stCondLst>
                                        </p:cTn>
                                        <p:tgtEl>
                                          <p:spTgt spid="182"/>
                                        </p:tgtEl>
                                        <p:attrNameLst>
                                          <p:attrName>style.visibility</p:attrName>
                                        </p:attrNameLst>
                                      </p:cBhvr>
                                      <p:to>
                                        <p:strVal val="visible"/>
                                      </p:to>
                                    </p:set>
                                  </p:childTnLst>
                                </p:cTn>
                              </p:par>
                            </p:childTnLst>
                          </p:cTn>
                        </p:par>
                        <p:par>
                          <p:cTn id="44" fill="hold">
                            <p:stCondLst>
                              <p:cond delay="2000"/>
                            </p:stCondLst>
                            <p:childTnLst>
                              <p:par>
                                <p:cTn id="45" presetID="42" presetClass="path" presetSubtype="0" accel="50000" decel="50000" fill="hold" nodeType="afterEffect">
                                  <p:stCondLst>
                                    <p:cond delay="0"/>
                                  </p:stCondLst>
                                  <p:childTnLst>
                                    <p:animMotion origin="layout" path="M -0.00313 0.13843 L 0.00469 0.20139 " pathEditMode="relative" rAng="0" ptsTypes="AA">
                                      <p:cBhvr>
                                        <p:cTn id="46" dur="1000" fill="hold"/>
                                        <p:tgtEl>
                                          <p:spTgt spid="169"/>
                                        </p:tgtEl>
                                        <p:attrNameLst>
                                          <p:attrName>ppt_x</p:attrName>
                                          <p:attrName>ppt_y</p:attrName>
                                        </p:attrNameLst>
                                      </p:cBhvr>
                                      <p:rCtr x="382" y="3148"/>
                                    </p:animMotion>
                                  </p:childTnLst>
                                </p:cTn>
                              </p:par>
                              <p:par>
                                <p:cTn id="47" presetID="1" presetClass="entr" presetSubtype="0" fill="hold" grpId="0" nodeType="withEffect">
                                  <p:stCondLst>
                                    <p:cond delay="0"/>
                                  </p:stCondLst>
                                  <p:childTnLst>
                                    <p:set>
                                      <p:cBhvr>
                                        <p:cTn id="48" dur="1" fill="hold">
                                          <p:stCondLst>
                                            <p:cond delay="0"/>
                                          </p:stCondLst>
                                        </p:cTn>
                                        <p:tgtEl>
                                          <p:spTgt spid="183"/>
                                        </p:tgtEl>
                                        <p:attrNameLst>
                                          <p:attrName>style.visibility</p:attrName>
                                        </p:attrNameLst>
                                      </p:cBhvr>
                                      <p:to>
                                        <p:strVal val="visible"/>
                                      </p:to>
                                    </p:set>
                                  </p:childTnLst>
                                </p:cTn>
                              </p:par>
                            </p:childTnLst>
                          </p:cTn>
                        </p:par>
                        <p:par>
                          <p:cTn id="49" fill="hold">
                            <p:stCondLst>
                              <p:cond delay="3000"/>
                            </p:stCondLst>
                            <p:childTnLst>
                              <p:par>
                                <p:cTn id="50" presetID="42" presetClass="path" presetSubtype="0" accel="50000" decel="50000" fill="hold" nodeType="afterEffect">
                                  <p:stCondLst>
                                    <p:cond delay="0"/>
                                  </p:stCondLst>
                                  <p:childTnLst>
                                    <p:animMotion origin="layout" path="M 0.00469 0.20139 L 0.00469 0.275 " pathEditMode="relative" rAng="0" ptsTypes="AA">
                                      <p:cBhvr>
                                        <p:cTn id="51" dur="1000" fill="hold"/>
                                        <p:tgtEl>
                                          <p:spTgt spid="169"/>
                                        </p:tgtEl>
                                        <p:attrNameLst>
                                          <p:attrName>ppt_x</p:attrName>
                                          <p:attrName>ppt_y</p:attrName>
                                        </p:attrNameLst>
                                      </p:cBhvr>
                                      <p:rCtr x="0" y="3681"/>
                                    </p:animMotion>
                                  </p:childTnLst>
                                </p:cTn>
                              </p:par>
                              <p:par>
                                <p:cTn id="52" presetID="1" presetClass="entr" presetSubtype="0" fill="hold" grpId="0" nodeType="withEffect">
                                  <p:stCondLst>
                                    <p:cond delay="0"/>
                                  </p:stCondLst>
                                  <p:childTnLst>
                                    <p:set>
                                      <p:cBhvr>
                                        <p:cTn id="53" dur="1" fill="hold">
                                          <p:stCondLst>
                                            <p:cond delay="0"/>
                                          </p:stCondLst>
                                        </p:cTn>
                                        <p:tgtEl>
                                          <p:spTgt spid="184"/>
                                        </p:tgtEl>
                                        <p:attrNameLst>
                                          <p:attrName>style.visibility</p:attrName>
                                        </p:attrNameLst>
                                      </p:cBhvr>
                                      <p:to>
                                        <p:strVal val="visible"/>
                                      </p:to>
                                    </p:set>
                                  </p:childTnLst>
                                </p:cTn>
                              </p:par>
                            </p:childTnLst>
                          </p:cTn>
                        </p:par>
                        <p:par>
                          <p:cTn id="54" fill="hold">
                            <p:stCondLst>
                              <p:cond delay="4000"/>
                            </p:stCondLst>
                            <p:childTnLst>
                              <p:par>
                                <p:cTn id="55" presetID="42" presetClass="path" presetSubtype="0" accel="50000" decel="50000" fill="hold" nodeType="afterEffect">
                                  <p:stCondLst>
                                    <p:cond delay="0"/>
                                  </p:stCondLst>
                                  <p:childTnLst>
                                    <p:animMotion origin="layout" path="M 0.00469 0.275 L 0.00469 0.34838 " pathEditMode="relative" rAng="0" ptsTypes="AA">
                                      <p:cBhvr>
                                        <p:cTn id="56" dur="1000" fill="hold"/>
                                        <p:tgtEl>
                                          <p:spTgt spid="169"/>
                                        </p:tgtEl>
                                        <p:attrNameLst>
                                          <p:attrName>ppt_x</p:attrName>
                                          <p:attrName>ppt_y</p:attrName>
                                        </p:attrNameLst>
                                      </p:cBhvr>
                                      <p:rCtr x="0" y="3657"/>
                                    </p:animMotion>
                                  </p:childTnLst>
                                </p:cTn>
                              </p:par>
                              <p:par>
                                <p:cTn id="57" presetID="1" presetClass="entr" presetSubtype="0" fill="hold" grpId="0" nodeType="withEffect">
                                  <p:stCondLst>
                                    <p:cond delay="0"/>
                                  </p:stCondLst>
                                  <p:childTnLst>
                                    <p:set>
                                      <p:cBhvr>
                                        <p:cTn id="58" dur="1" fill="hold">
                                          <p:stCondLst>
                                            <p:cond delay="0"/>
                                          </p:stCondLst>
                                        </p:cTn>
                                        <p:tgtEl>
                                          <p:spTgt spid="185"/>
                                        </p:tgtEl>
                                        <p:attrNameLst>
                                          <p:attrName>style.visibility</p:attrName>
                                        </p:attrNameLst>
                                      </p:cBhvr>
                                      <p:to>
                                        <p:strVal val="visible"/>
                                      </p:to>
                                    </p:set>
                                  </p:childTnLst>
                                </p:cTn>
                              </p:par>
                            </p:childTnLst>
                          </p:cTn>
                        </p:par>
                        <p:par>
                          <p:cTn id="59" fill="hold">
                            <p:stCondLst>
                              <p:cond delay="5000"/>
                            </p:stCondLst>
                            <p:childTnLst>
                              <p:par>
                                <p:cTn id="60" presetID="42" presetClass="path" presetSubtype="0" accel="50000" decel="50000" fill="hold" nodeType="afterEffect">
                                  <p:stCondLst>
                                    <p:cond delay="0"/>
                                  </p:stCondLst>
                                  <p:childTnLst>
                                    <p:animMotion origin="layout" path="M 0.00469 0.34838 L -0.00313 0.40741 " pathEditMode="relative" rAng="0" ptsTypes="AA">
                                      <p:cBhvr>
                                        <p:cTn id="61" dur="1000" fill="hold"/>
                                        <p:tgtEl>
                                          <p:spTgt spid="169"/>
                                        </p:tgtEl>
                                        <p:attrNameLst>
                                          <p:attrName>ppt_x</p:attrName>
                                          <p:attrName>ppt_y</p:attrName>
                                        </p:attrNameLst>
                                      </p:cBhvr>
                                      <p:rCtr x="-399" y="2940"/>
                                    </p:animMotion>
                                  </p:childTnLst>
                                </p:cTn>
                              </p:par>
                              <p:par>
                                <p:cTn id="62" presetID="1" presetClass="entr" presetSubtype="0" fill="hold" grpId="0" nodeType="withEffect">
                                  <p:stCondLst>
                                    <p:cond delay="0"/>
                                  </p:stCondLst>
                                  <p:childTnLst>
                                    <p:set>
                                      <p:cBhvr>
                                        <p:cTn id="63" dur="1" fill="hold">
                                          <p:stCondLst>
                                            <p:cond delay="0"/>
                                          </p:stCondLst>
                                        </p:cTn>
                                        <p:tgtEl>
                                          <p:spTgt spid="13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9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9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64"/>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16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96"/>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2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25"/>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nodeType="afterEffect">
                                  <p:stCondLst>
                                    <p:cond delay="0"/>
                                  </p:stCondLst>
                                  <p:childTnLst>
                                    <p:set>
                                      <p:cBhvr>
                                        <p:cTn id="90" dur="1" fill="hold">
                                          <p:stCondLst>
                                            <p:cond delay="0"/>
                                          </p:stCondLst>
                                        </p:cTn>
                                        <p:tgtEl>
                                          <p:spTgt spid="171"/>
                                        </p:tgtEl>
                                        <p:attrNameLst>
                                          <p:attrName>style.visibility</p:attrName>
                                        </p:attrNameLst>
                                      </p:cBhvr>
                                      <p:to>
                                        <p:strVal val="visible"/>
                                      </p:to>
                                    </p:set>
                                  </p:childTnLst>
                                </p:cTn>
                              </p:par>
                            </p:childTnLst>
                          </p:cTn>
                        </p:par>
                        <p:par>
                          <p:cTn id="91" fill="hold">
                            <p:stCondLst>
                              <p:cond delay="0"/>
                            </p:stCondLst>
                            <p:childTnLst>
                              <p:par>
                                <p:cTn id="92" presetID="42" presetClass="path" presetSubtype="0" accel="50000" decel="50000" fill="hold" nodeType="afterEffect">
                                  <p:stCondLst>
                                    <p:cond delay="0"/>
                                  </p:stCondLst>
                                  <p:childTnLst>
                                    <p:animMotion origin="layout" path="M -0.00955 -0.00857 L -0.56875 -0.45995 " pathEditMode="relative" rAng="0" ptsTypes="AA">
                                      <p:cBhvr>
                                        <p:cTn id="93" dur="2000" fill="hold"/>
                                        <p:tgtEl>
                                          <p:spTgt spid="225"/>
                                        </p:tgtEl>
                                        <p:attrNameLst>
                                          <p:attrName>ppt_x</p:attrName>
                                          <p:attrName>ppt_y</p:attrName>
                                        </p:attrNameLst>
                                      </p:cBhvr>
                                      <p:rCtr x="-27969" y="-22569"/>
                                    </p:animMotion>
                                  </p:childTnLst>
                                </p:cTn>
                              </p:par>
                            </p:childTnLst>
                          </p:cTn>
                        </p:par>
                        <p:par>
                          <p:cTn id="94" fill="hold">
                            <p:stCondLst>
                              <p:cond delay="2000"/>
                            </p:stCondLst>
                            <p:childTnLst>
                              <p:par>
                                <p:cTn id="95" presetID="1" presetClass="exit" presetSubtype="0" fill="hold" nodeType="afterEffect">
                                  <p:stCondLst>
                                    <p:cond delay="0"/>
                                  </p:stCondLst>
                                  <p:childTnLst>
                                    <p:set>
                                      <p:cBhvr>
                                        <p:cTn id="96" dur="1" fill="hold">
                                          <p:stCondLst>
                                            <p:cond delay="0"/>
                                          </p:stCondLst>
                                        </p:cTn>
                                        <p:tgtEl>
                                          <p:spTgt spid="225"/>
                                        </p:tgtEl>
                                        <p:attrNameLst>
                                          <p:attrName>style.visibility</p:attrName>
                                        </p:attrNameLst>
                                      </p:cBhvr>
                                      <p:to>
                                        <p:strVal val="hidden"/>
                                      </p:to>
                                    </p:set>
                                  </p:childTnLst>
                                </p:cTn>
                              </p:par>
                            </p:childTnLst>
                          </p:cTn>
                        </p:par>
                        <p:par>
                          <p:cTn id="97" fill="hold">
                            <p:stCondLst>
                              <p:cond delay="2000"/>
                            </p:stCondLst>
                            <p:childTnLst>
                              <p:par>
                                <p:cTn id="98" presetID="10" presetClass="entr" presetSubtype="0" fill="hold" nodeType="afterEffect">
                                  <p:stCondLst>
                                    <p:cond delay="0"/>
                                  </p:stCondLst>
                                  <p:childTnLst>
                                    <p:set>
                                      <p:cBhvr>
                                        <p:cTn id="99" dur="1" fill="hold">
                                          <p:stCondLst>
                                            <p:cond delay="0"/>
                                          </p:stCondLst>
                                        </p:cTn>
                                        <p:tgtEl>
                                          <p:spTgt spid="219"/>
                                        </p:tgtEl>
                                        <p:attrNameLst>
                                          <p:attrName>style.visibility</p:attrName>
                                        </p:attrNameLst>
                                      </p:cBhvr>
                                      <p:to>
                                        <p:strVal val="visible"/>
                                      </p:to>
                                    </p:set>
                                    <p:animEffect transition="in" filter="fade">
                                      <p:cBhvr>
                                        <p:cTn id="100" dur="500"/>
                                        <p:tgtEl>
                                          <p:spTgt spid="219"/>
                                        </p:tgtEl>
                                      </p:cBhvr>
                                    </p:animEffect>
                                  </p:childTnLst>
                                </p:cTn>
                              </p:par>
                            </p:childTnLst>
                          </p:cTn>
                        </p:par>
                        <p:par>
                          <p:cTn id="101" fill="hold">
                            <p:stCondLst>
                              <p:cond delay="2500"/>
                            </p:stCondLst>
                            <p:childTnLst>
                              <p:par>
                                <p:cTn id="102" presetID="42" presetClass="path" presetSubtype="0" accel="50000" decel="50000" fill="hold" nodeType="afterEffect">
                                  <p:stCondLst>
                                    <p:cond delay="0"/>
                                  </p:stCondLst>
                                  <p:childTnLst>
                                    <p:animMotion origin="layout" path="M -4.44444E-6 0 L 0.0316 0.28356 " pathEditMode="relative" rAng="0" ptsTypes="AA">
                                      <p:cBhvr>
                                        <p:cTn id="103" dur="2000" fill="hold"/>
                                        <p:tgtEl>
                                          <p:spTgt spid="219"/>
                                        </p:tgtEl>
                                        <p:attrNameLst>
                                          <p:attrName>ppt_x</p:attrName>
                                          <p:attrName>ppt_y</p:attrName>
                                        </p:attrNameLst>
                                      </p:cBhvr>
                                      <p:rCtr x="1580" y="14167"/>
                                    </p:animMotion>
                                  </p:childTnLst>
                                </p:cTn>
                              </p:par>
                            </p:childTnLst>
                          </p:cTn>
                        </p:par>
                      </p:childTnLst>
                    </p:cTn>
                  </p:par>
                  <p:par>
                    <p:cTn id="104" fill="hold">
                      <p:stCondLst>
                        <p:cond delay="indefinite"/>
                      </p:stCondLst>
                      <p:childTnLst>
                        <p:par>
                          <p:cTn id="105" fill="hold">
                            <p:stCondLst>
                              <p:cond delay="0"/>
                            </p:stCondLst>
                            <p:childTnLst>
                              <p:par>
                                <p:cTn id="106" presetID="42" presetClass="path" presetSubtype="0" accel="50000" decel="50000" fill="hold" nodeType="clickEffect">
                                  <p:stCondLst>
                                    <p:cond delay="0"/>
                                  </p:stCondLst>
                                  <p:childTnLst>
                                    <p:animMotion origin="layout" path="M 0.0375 0.28195 L 0.56164 0.3706 " pathEditMode="relative" rAng="0" ptsTypes="AA">
                                      <p:cBhvr>
                                        <p:cTn id="107" dur="2000" fill="hold"/>
                                        <p:tgtEl>
                                          <p:spTgt spid="219"/>
                                        </p:tgtEl>
                                        <p:attrNameLst>
                                          <p:attrName>ppt_x</p:attrName>
                                          <p:attrName>ppt_y</p:attrName>
                                        </p:attrNameLst>
                                      </p:cBhvr>
                                      <p:rCtr x="26198" y="4421"/>
                                    </p:animMotion>
                                  </p:childTnLst>
                                </p:cTn>
                              </p:par>
                            </p:childTnLst>
                          </p:cTn>
                        </p:par>
                        <p:par>
                          <p:cTn id="108" fill="hold">
                            <p:stCondLst>
                              <p:cond delay="2000"/>
                            </p:stCondLst>
                            <p:childTnLst>
                              <p:par>
                                <p:cTn id="109" presetID="1" presetClass="exit" presetSubtype="0" fill="hold" nodeType="afterEffect">
                                  <p:stCondLst>
                                    <p:cond delay="0"/>
                                  </p:stCondLst>
                                  <p:childTnLst>
                                    <p:set>
                                      <p:cBhvr>
                                        <p:cTn id="110" dur="1" fill="hold">
                                          <p:stCondLst>
                                            <p:cond delay="0"/>
                                          </p:stCondLst>
                                        </p:cTn>
                                        <p:tgtEl>
                                          <p:spTgt spid="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7" grpId="0"/>
      <p:bldP spid="138" grpId="0"/>
      <p:bldP spid="139" grpId="0"/>
      <p:bldP spid="153" grpId="0"/>
      <p:bldP spid="163" grpId="0"/>
      <p:bldP spid="163" grpId="1"/>
      <p:bldP spid="181" grpId="0"/>
      <p:bldP spid="182" grpId="0"/>
      <p:bldP spid="183" grpId="0"/>
      <p:bldP spid="184" grpId="0"/>
      <p:bldP spid="185" grpId="0"/>
      <p:bldP spid="224" grpId="0"/>
      <p:bldP spid="97" grpId="0" animBg="1"/>
      <p:bldP spid="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56803"/>
            <a:ext cx="7886700" cy="1325563"/>
          </a:xfrm>
        </p:spPr>
        <p:txBody>
          <a:bodyPr>
            <a:normAutofit/>
          </a:bodyPr>
          <a:lstStyle/>
          <a:p>
            <a:r>
              <a:rPr lang="en-US" altLang="zh-CN" sz="5400" dirty="0" smtClean="0"/>
              <a:t>Outline</a:t>
            </a:r>
            <a:endParaRPr lang="zh-CN" altLang="en-US" sz="6600" dirty="0"/>
          </a:p>
        </p:txBody>
      </p:sp>
      <p:sp>
        <p:nvSpPr>
          <p:cNvPr id="3" name="内容占位符 2"/>
          <p:cNvSpPr>
            <a:spLocks noGrp="1"/>
          </p:cNvSpPr>
          <p:nvPr>
            <p:ph idx="1"/>
          </p:nvPr>
        </p:nvSpPr>
        <p:spPr>
          <a:xfrm>
            <a:off x="557318" y="1196752"/>
            <a:ext cx="6174922" cy="5472608"/>
          </a:xfrm>
        </p:spPr>
        <p:txBody>
          <a:bodyPr>
            <a:noAutofit/>
          </a:bodyPr>
          <a:lstStyle/>
          <a:p>
            <a:pPr>
              <a:lnSpc>
                <a:spcPct val="100000"/>
              </a:lnSpc>
            </a:pPr>
            <a:r>
              <a:rPr lang="en-US" altLang="zh-CN" sz="4000" dirty="0" smtClean="0"/>
              <a:t>Introduction</a:t>
            </a:r>
          </a:p>
          <a:p>
            <a:pPr>
              <a:lnSpc>
                <a:spcPct val="100000"/>
              </a:lnSpc>
            </a:pPr>
            <a:r>
              <a:rPr lang="en-US" altLang="zh-CN" sz="4000" dirty="0" smtClean="0"/>
              <a:t>Theory</a:t>
            </a:r>
          </a:p>
          <a:p>
            <a:pPr>
              <a:lnSpc>
                <a:spcPct val="100000"/>
              </a:lnSpc>
            </a:pPr>
            <a:r>
              <a:rPr lang="en-US" altLang="zh-CN" sz="4000" dirty="0" smtClean="0"/>
              <a:t>Workflow</a:t>
            </a:r>
          </a:p>
          <a:p>
            <a:pPr>
              <a:lnSpc>
                <a:spcPct val="100000"/>
              </a:lnSpc>
            </a:pPr>
            <a:r>
              <a:rPr lang="en-US" altLang="zh-CN" sz="4000" dirty="0" smtClean="0"/>
              <a:t>Numerical Tests</a:t>
            </a:r>
          </a:p>
          <a:p>
            <a:pPr lvl="1">
              <a:lnSpc>
                <a:spcPct val="100000"/>
              </a:lnSpc>
            </a:pPr>
            <a:r>
              <a:rPr lang="en-US" altLang="zh-CN" sz="3200" dirty="0"/>
              <a:t>3D </a:t>
            </a:r>
            <a:r>
              <a:rPr lang="en-US" altLang="zh-CN" sz="3200" dirty="0" smtClean="0"/>
              <a:t>Synthetic Data</a:t>
            </a:r>
          </a:p>
          <a:p>
            <a:pPr lvl="1">
              <a:lnSpc>
                <a:spcPct val="100000"/>
              </a:lnSpc>
            </a:pPr>
            <a:r>
              <a:rPr lang="en-US" altLang="zh-CN" sz="3200" dirty="0" smtClean="0"/>
              <a:t>2D Aqaba Data</a:t>
            </a:r>
          </a:p>
          <a:p>
            <a:pPr lvl="1">
              <a:lnSpc>
                <a:spcPct val="100000"/>
              </a:lnSpc>
            </a:pPr>
            <a:r>
              <a:rPr lang="en-US" altLang="zh-CN" sz="3200" dirty="0" smtClean="0"/>
              <a:t>3D </a:t>
            </a:r>
            <a:r>
              <a:rPr lang="en-US" altLang="zh-CN" sz="3200" dirty="0" err="1" smtClean="0"/>
              <a:t>Qademah</a:t>
            </a:r>
            <a:r>
              <a:rPr lang="en-US" altLang="zh-CN" sz="3200" dirty="0" smtClean="0"/>
              <a:t> Data</a:t>
            </a:r>
          </a:p>
          <a:p>
            <a:pPr>
              <a:lnSpc>
                <a:spcPct val="100000"/>
              </a:lnSpc>
            </a:pPr>
            <a:r>
              <a:rPr lang="en-US" altLang="zh-CN" sz="4000" dirty="0" smtClean="0"/>
              <a:t>Conclusions</a:t>
            </a:r>
          </a:p>
          <a:p>
            <a:pPr>
              <a:lnSpc>
                <a:spcPct val="100000"/>
              </a:lnSpc>
            </a:pPr>
            <a:endParaRPr lang="zh-CN" altLang="en-US" sz="3600" dirty="0"/>
          </a:p>
        </p:txBody>
      </p:sp>
      <p:sp>
        <p:nvSpPr>
          <p:cNvPr id="37" name="Rectangle 5"/>
          <p:cNvSpPr>
            <a:spLocks noChangeArrowheads="1"/>
          </p:cNvSpPr>
          <p:nvPr/>
        </p:nvSpPr>
        <p:spPr bwMode="auto">
          <a:xfrm>
            <a:off x="539553" y="1340768"/>
            <a:ext cx="4509845" cy="3312368"/>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sp>
        <p:nvSpPr>
          <p:cNvPr id="6" name="Rectangle 5"/>
          <p:cNvSpPr>
            <a:spLocks noChangeArrowheads="1"/>
          </p:cNvSpPr>
          <p:nvPr/>
        </p:nvSpPr>
        <p:spPr bwMode="auto">
          <a:xfrm>
            <a:off x="611560" y="5229202"/>
            <a:ext cx="4509845" cy="1300463"/>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3015204995"/>
      </p:ext>
    </p:extLst>
  </p:cSld>
  <p:clrMapOvr>
    <a:masterClrMapping/>
  </p:clrMapOvr>
  <mc:AlternateContent xmlns:mc="http://schemas.openxmlformats.org/markup-compatibility/2006">
    <mc:Choice xmlns:p14="http://schemas.microsoft.com/office/powerpoint/2010/main" Requires="p14">
      <p:transition spd="slow" p14:dur="2000" advTm="2782"/>
    </mc:Choice>
    <mc:Fallback>
      <p:transition spd="slow" advTm="278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99392"/>
            <a:ext cx="7886700" cy="1325563"/>
          </a:xfrm>
        </p:spPr>
        <p:txBody>
          <a:bodyPr>
            <a:normAutofit/>
          </a:bodyPr>
          <a:lstStyle/>
          <a:p>
            <a:r>
              <a:rPr lang="en-US" altLang="zh-CN" sz="5400" dirty="0" smtClean="0"/>
              <a:t>2D Aqaba Data</a:t>
            </a:r>
            <a:endParaRPr lang="zh-CN" altLang="en-US" sz="5400" dirty="0"/>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68761"/>
            <a:ext cx="3672408" cy="2304256"/>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04" y="3717032"/>
            <a:ext cx="3694132" cy="2304256"/>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4125" y="1229238"/>
            <a:ext cx="3672408" cy="2343780"/>
          </a:xfrm>
          <a:prstGeom prst="rect">
            <a:avLst/>
          </a:prstGeom>
        </p:spPr>
      </p:pic>
      <p:pic>
        <p:nvPicPr>
          <p:cNvPr id="26" name="图片 25" descr="Inline image 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4853290" y="3717032"/>
            <a:ext cx="3673245" cy="2304256"/>
          </a:xfrm>
          <a:prstGeom prst="rect">
            <a:avLst/>
          </a:prstGeom>
          <a:noFill/>
          <a:ln>
            <a:noFill/>
          </a:ln>
        </p:spPr>
      </p:pic>
      <p:sp>
        <p:nvSpPr>
          <p:cNvPr id="24" name="文本框 4"/>
          <p:cNvSpPr txBox="1"/>
          <p:nvPr/>
        </p:nvSpPr>
        <p:spPr>
          <a:xfrm>
            <a:off x="683568" y="6241325"/>
            <a:ext cx="2253930" cy="461665"/>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120 receivers </a:t>
            </a:r>
          </a:p>
        </p:txBody>
      </p:sp>
      <p:sp>
        <p:nvSpPr>
          <p:cNvPr id="17" name="矩形 16"/>
          <p:cNvSpPr/>
          <p:nvPr/>
        </p:nvSpPr>
        <p:spPr>
          <a:xfrm>
            <a:off x="3347866" y="6241324"/>
            <a:ext cx="1992853" cy="461665"/>
          </a:xfrm>
          <a:prstGeom prst="rect">
            <a:avLst/>
          </a:prstGeom>
        </p:spPr>
        <p:txBody>
          <a:bodyPr wrap="none">
            <a:spAutoFit/>
          </a:bodyPr>
          <a:lstStyle/>
          <a:p>
            <a:pPr marL="342900" lvl="0" indent="-342900">
              <a:buFont typeface="Arial" panose="020B0604020202020204" pitchFamily="34" charset="0"/>
              <a:buChar char="•"/>
            </a:pPr>
            <a:r>
              <a:rPr lang="en-US" altLang="zh-CN" sz="2400" dirty="0">
                <a:solidFill>
                  <a:prstClr val="white"/>
                </a:solidFill>
                <a:latin typeface="Times New Roman" panose="02020603050405020304" pitchFamily="18" charset="0"/>
                <a:cs typeface="Times New Roman" panose="02020603050405020304" pitchFamily="18" charset="0"/>
              </a:rPr>
              <a:t>120 sources</a:t>
            </a:r>
          </a:p>
        </p:txBody>
      </p:sp>
      <p:sp>
        <p:nvSpPr>
          <p:cNvPr id="19" name="矩形 18"/>
          <p:cNvSpPr/>
          <p:nvPr/>
        </p:nvSpPr>
        <p:spPr>
          <a:xfrm>
            <a:off x="6315262" y="6236704"/>
            <a:ext cx="2231701" cy="461665"/>
          </a:xfrm>
          <a:prstGeom prst="rect">
            <a:avLst/>
          </a:prstGeom>
        </p:spPr>
        <p:txBody>
          <a:bodyPr wrap="none">
            <a:spAutoFit/>
          </a:bodyPr>
          <a:lstStyle/>
          <a:p>
            <a:pPr marL="342900" lvl="0" indent="-342900">
              <a:buFont typeface="Arial" panose="020B0604020202020204" pitchFamily="34" charset="0"/>
              <a:buChar char="•"/>
            </a:pPr>
            <a:r>
              <a:rPr lang="en-US" altLang="zh-CN" sz="2400" dirty="0">
                <a:solidFill>
                  <a:prstClr val="white"/>
                </a:solidFill>
                <a:latin typeface="Times New Roman" panose="02020603050405020304" pitchFamily="18" charset="0"/>
                <a:cs typeface="Times New Roman" panose="02020603050405020304" pitchFamily="18" charset="0"/>
              </a:rPr>
              <a:t>2.5 </a:t>
            </a:r>
            <a:r>
              <a:rPr lang="en-US" altLang="zh-CN" sz="2400" i="1" dirty="0">
                <a:solidFill>
                  <a:prstClr val="white"/>
                </a:solidFill>
                <a:latin typeface="Times New Roman" panose="02020603050405020304" pitchFamily="18" charset="0"/>
                <a:cs typeface="Times New Roman" panose="02020603050405020304" pitchFamily="18" charset="0"/>
              </a:rPr>
              <a:t>m</a:t>
            </a:r>
            <a:r>
              <a:rPr lang="en-US" altLang="zh-CN" sz="2400" dirty="0">
                <a:solidFill>
                  <a:prstClr val="white"/>
                </a:solidFill>
                <a:latin typeface="Times New Roman" panose="02020603050405020304" pitchFamily="18" charset="0"/>
                <a:cs typeface="Times New Roman" panose="02020603050405020304" pitchFamily="18" charset="0"/>
              </a:rPr>
              <a:t> spacing</a:t>
            </a:r>
          </a:p>
        </p:txBody>
      </p:sp>
      <p:sp>
        <p:nvSpPr>
          <p:cNvPr id="3" name="矩形 2"/>
          <p:cNvSpPr/>
          <p:nvPr/>
        </p:nvSpPr>
        <p:spPr>
          <a:xfrm>
            <a:off x="2148871" y="1759166"/>
            <a:ext cx="153555" cy="78833"/>
          </a:xfrm>
          <a:prstGeom prst="rect">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 name="流程图: 过程 3"/>
          <p:cNvSpPr/>
          <p:nvPr/>
        </p:nvSpPr>
        <p:spPr>
          <a:xfrm>
            <a:off x="1331640" y="4653136"/>
            <a:ext cx="1296144" cy="792088"/>
          </a:xfrm>
          <a:prstGeom prst="flowChartProcess">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 name="矩形 4"/>
          <p:cNvSpPr/>
          <p:nvPr/>
        </p:nvSpPr>
        <p:spPr>
          <a:xfrm>
            <a:off x="1475656" y="4725144"/>
            <a:ext cx="1080120" cy="648072"/>
          </a:xfrm>
          <a:prstGeom prst="rect">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6" name="TextBox 5"/>
          <p:cNvSpPr txBox="1"/>
          <p:nvPr/>
        </p:nvSpPr>
        <p:spPr>
          <a:xfrm>
            <a:off x="537429" y="1359055"/>
            <a:ext cx="1273105" cy="400110"/>
          </a:xfrm>
          <a:prstGeom prst="rect">
            <a:avLst/>
          </a:prstGeom>
          <a:noFill/>
        </p:spPr>
        <p:txBody>
          <a:bodyPr wrap="non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Study area</a:t>
            </a:r>
          </a:p>
        </p:txBody>
      </p:sp>
      <p:cxnSp>
        <p:nvCxnSpPr>
          <p:cNvPr id="8" name="直接箭头连接符 7"/>
          <p:cNvCxnSpPr/>
          <p:nvPr/>
        </p:nvCxnSpPr>
        <p:spPr>
          <a:xfrm>
            <a:off x="1547664" y="1759166"/>
            <a:ext cx="432048" cy="78833"/>
          </a:xfrm>
          <a:prstGeom prst="straightConnector1">
            <a:avLst/>
          </a:prstGeom>
          <a:ln w="28575">
            <a:solidFill>
              <a:srgbClr val="FF0000"/>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76274327"/>
      </p:ext>
    </p:extLst>
  </p:cSld>
  <p:clrMapOvr>
    <a:masterClrMapping/>
  </p:clrMapOvr>
  <mc:AlternateContent xmlns:mc="http://schemas.openxmlformats.org/markup-compatibility/2006">
    <mc:Choice xmlns:p14="http://schemas.microsoft.com/office/powerpoint/2010/main" Requires="p14">
      <p:transition spd="slow" p14:dur="2000" advTm="23801"/>
    </mc:Choice>
    <mc:Fallback>
      <p:transition spd="slow" advTm="23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2" nodeType="clickEffect">
                                  <p:stCondLst>
                                    <p:cond delay="0"/>
                                  </p:stCondLst>
                                  <p:childTnLst>
                                    <p:animMotion origin="layout" path="M -2.77778E-6 0.01042 L -0.02691 0.47917 " pathEditMode="relative" rAng="0" ptsTypes="AA">
                                      <p:cBhvr>
                                        <p:cTn id="18" dur="2000" fill="hold"/>
                                        <p:tgtEl>
                                          <p:spTgt spid="3"/>
                                        </p:tgtEl>
                                        <p:attrNameLst>
                                          <p:attrName>ppt_x</p:attrName>
                                          <p:attrName>ppt_y</p:attrName>
                                        </p:attrNameLst>
                                      </p:cBhvr>
                                      <p:rCtr x="-1354" y="23426"/>
                                    </p:animMotion>
                                  </p:childTnLst>
                                </p:cTn>
                              </p:par>
                            </p:childTnLst>
                          </p:cTn>
                        </p:par>
                        <p:par>
                          <p:cTn id="19" fill="hold">
                            <p:stCondLst>
                              <p:cond delay="2000"/>
                            </p:stCondLst>
                            <p:childTnLst>
                              <p:par>
                                <p:cTn id="20" presetID="6" presetClass="emph" presetSubtype="0" fill="hold" grpId="1" nodeType="afterEffect">
                                  <p:stCondLst>
                                    <p:cond delay="0"/>
                                  </p:stCondLst>
                                  <p:childTnLst>
                                    <p:animScale>
                                      <p:cBhvr>
                                        <p:cTn id="21" dur="1000" fill="hold"/>
                                        <p:tgtEl>
                                          <p:spTgt spid="3"/>
                                        </p:tgtEl>
                                      </p:cBhvr>
                                      <p:by x="150000" y="150000"/>
                                    </p:animScale>
                                  </p:childTnLst>
                                </p:cTn>
                              </p:par>
                            </p:childTnLst>
                          </p:cTn>
                        </p:par>
                        <p:par>
                          <p:cTn id="22" fill="hold">
                            <p:stCondLst>
                              <p:cond delay="3000"/>
                            </p:stCondLst>
                            <p:childTnLst>
                              <p:par>
                                <p:cTn id="23" presetID="1" presetClass="exit" presetSubtype="0" fill="hold" grpId="3" nodeType="after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3000"/>
                            </p:stCondLst>
                            <p:childTnLst>
                              <p:par>
                                <p:cTn id="29" presetID="6" presetClass="emph" presetSubtype="0" fill="hold" grpId="1" nodeType="afterEffect">
                                  <p:stCondLst>
                                    <p:cond delay="0"/>
                                  </p:stCondLst>
                                  <p:childTnLst>
                                    <p:animScale>
                                      <p:cBhvr>
                                        <p:cTn id="30" dur="2000" fill="hold"/>
                                        <p:tgtEl>
                                          <p:spTgt spid="5"/>
                                        </p:tgtEl>
                                      </p:cBhvr>
                                      <p:by x="150000" y="150000"/>
                                    </p:animScale>
                                  </p:childTnLst>
                                </p:cTn>
                              </p:par>
                            </p:childTnLst>
                          </p:cTn>
                        </p:par>
                        <p:par>
                          <p:cTn id="31" fill="hold">
                            <p:stCondLst>
                              <p:cond delay="5000"/>
                            </p:stCondLst>
                            <p:childTnLst>
                              <p:par>
                                <p:cTn id="32" presetID="1" presetClass="exit" presetSubtype="0" fill="hold" grpId="2" nodeType="after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par>
                          <p:cTn id="34" fill="hold">
                            <p:stCondLst>
                              <p:cond delay="5000"/>
                            </p:stCondLst>
                            <p:childTnLst>
                              <p:par>
                                <p:cTn id="35" presetID="1"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42" presetClass="path" presetSubtype="0" accel="50000" decel="50000" fill="hold" grpId="1" nodeType="withEffect">
                                  <p:stCondLst>
                                    <p:cond delay="0"/>
                                  </p:stCondLst>
                                  <p:childTnLst>
                                    <p:animMotion origin="layout" path="M -3.05556E-6 0.00533 L 0.53559 -0.39884 " pathEditMode="relative" rAng="0" ptsTypes="AA">
                                      <p:cBhvr>
                                        <p:cTn id="42" dur="2000" fill="hold"/>
                                        <p:tgtEl>
                                          <p:spTgt spid="4"/>
                                        </p:tgtEl>
                                        <p:attrNameLst>
                                          <p:attrName>ppt_x</p:attrName>
                                          <p:attrName>ppt_y</p:attrName>
                                        </p:attrNameLst>
                                      </p:cBhvr>
                                      <p:rCtr x="26771" y="-20208"/>
                                    </p:animMotion>
                                  </p:childTnLst>
                                </p:cTn>
                              </p:par>
                            </p:childTnLst>
                          </p:cTn>
                        </p:par>
                        <p:par>
                          <p:cTn id="43" fill="hold">
                            <p:stCondLst>
                              <p:cond delay="2000"/>
                            </p:stCondLst>
                            <p:childTnLst>
                              <p:par>
                                <p:cTn id="44" presetID="6" presetClass="emph" presetSubtype="0" fill="hold" grpId="2" nodeType="afterEffect">
                                  <p:stCondLst>
                                    <p:cond delay="0"/>
                                  </p:stCondLst>
                                  <p:childTnLst>
                                    <p:animScale>
                                      <p:cBhvr>
                                        <p:cTn id="45" dur="2000" fill="hold"/>
                                        <p:tgtEl>
                                          <p:spTgt spid="4"/>
                                        </p:tgtEl>
                                      </p:cBhvr>
                                      <p:by x="150000" y="150000"/>
                                    </p:animScale>
                                  </p:childTnLst>
                                </p:cTn>
                              </p:par>
                            </p:childTnLst>
                          </p:cTn>
                        </p:par>
                        <p:par>
                          <p:cTn id="46" fill="hold">
                            <p:stCondLst>
                              <p:cond delay="4000"/>
                            </p:stCondLst>
                            <p:childTnLst>
                              <p:par>
                                <p:cTn id="47" presetID="1" presetClass="exit" presetSubtype="0" fill="hold" grpId="3" nodeType="afterEffect">
                                  <p:stCondLst>
                                    <p:cond delay="0"/>
                                  </p:stCondLst>
                                  <p:childTnLst>
                                    <p:set>
                                      <p:cBhvr>
                                        <p:cTn id="48" dur="1" fill="hold">
                                          <p:stCondLst>
                                            <p:cond delay="0"/>
                                          </p:stCondLst>
                                        </p:cTn>
                                        <p:tgtEl>
                                          <p:spTgt spid="4"/>
                                        </p:tgtEl>
                                        <p:attrNameLst>
                                          <p:attrName>style.visibility</p:attrName>
                                        </p:attrNameLst>
                                      </p:cBhvr>
                                      <p:to>
                                        <p:strVal val="hidden"/>
                                      </p:to>
                                    </p:set>
                                  </p:childTnLst>
                                </p:cTn>
                              </p:par>
                            </p:childTnLst>
                          </p:cTn>
                        </p:par>
                        <p:par>
                          <p:cTn id="49" fill="hold">
                            <p:stCondLst>
                              <p:cond delay="4000"/>
                            </p:stCondLst>
                            <p:childTnLst>
                              <p:par>
                                <p:cTn id="50" presetID="1" presetClass="entr" presetSubtype="0"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p:bldP spid="19" grpId="0"/>
      <p:bldP spid="3" grpId="0" animBg="1"/>
      <p:bldP spid="3" grpId="1" animBg="1"/>
      <p:bldP spid="3" grpId="2" animBg="1"/>
      <p:bldP spid="3" grpId="3" animBg="1"/>
      <p:bldP spid="4" grpId="0" animBg="1"/>
      <p:bldP spid="4" grpId="1" animBg="1"/>
      <p:bldP spid="4" grpId="2" animBg="1"/>
      <p:bldP spid="4" grpId="3" animBg="1"/>
      <p:bldP spid="5" grpId="0" animBg="1"/>
      <p:bldP spid="5" grpId="1" animBg="1"/>
      <p:bldP spid="5" grpId="2"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99392"/>
            <a:ext cx="7886700" cy="1325563"/>
          </a:xfrm>
        </p:spPr>
        <p:txBody>
          <a:bodyPr>
            <a:normAutofit/>
          </a:bodyPr>
          <a:lstStyle/>
          <a:p>
            <a:r>
              <a:rPr lang="en-US" altLang="zh-CN" sz="5400" dirty="0" smtClean="0"/>
              <a:t>2D Aqaba Data</a:t>
            </a:r>
            <a:endParaRPr lang="zh-CN" altLang="en-US" sz="5400" dirty="0"/>
          </a:p>
        </p:txBody>
      </p:sp>
      <p:grpSp>
        <p:nvGrpSpPr>
          <p:cNvPr id="4" name="组合 3"/>
          <p:cNvGrpSpPr/>
          <p:nvPr/>
        </p:nvGrpSpPr>
        <p:grpSpPr>
          <a:xfrm>
            <a:off x="-110563" y="1988840"/>
            <a:ext cx="3678427" cy="3753709"/>
            <a:chOff x="177471" y="1562143"/>
            <a:chExt cx="3678427" cy="3753708"/>
          </a:xfrm>
        </p:grpSpPr>
        <p:pic>
          <p:nvPicPr>
            <p:cNvPr id="3" name="图片 2"/>
            <p:cNvPicPr>
              <a:picLocks noChangeAspect="1"/>
            </p:cNvPicPr>
            <p:nvPr/>
          </p:nvPicPr>
          <p:blipFill rotWithShape="1">
            <a:blip r:embed="rId4"/>
            <a:srcRect l="14020" t="11711" r="2126" b="14982"/>
            <a:stretch/>
          </p:blipFill>
          <p:spPr>
            <a:xfrm>
              <a:off x="792918" y="2181815"/>
              <a:ext cx="2724013" cy="2980728"/>
            </a:xfrm>
            <a:prstGeom prst="rect">
              <a:avLst/>
            </a:prstGeom>
            <a:ln w="38100">
              <a:solidFill>
                <a:srgbClr val="FFFF00"/>
              </a:solidFill>
            </a:ln>
          </p:spPr>
        </p:pic>
        <p:grpSp>
          <p:nvGrpSpPr>
            <p:cNvPr id="16" name="组合 15"/>
            <p:cNvGrpSpPr/>
            <p:nvPr/>
          </p:nvGrpSpPr>
          <p:grpSpPr>
            <a:xfrm>
              <a:off x="177471" y="1562143"/>
              <a:ext cx="3678427" cy="3753708"/>
              <a:chOff x="6802243" y="2528660"/>
              <a:chExt cx="4694952" cy="3647539"/>
            </a:xfrm>
          </p:grpSpPr>
          <p:sp>
            <p:nvSpPr>
              <p:cNvPr id="8" name="TextBox 8"/>
              <p:cNvSpPr txBox="1"/>
              <p:nvPr/>
            </p:nvSpPr>
            <p:spPr>
              <a:xfrm>
                <a:off x="7131383" y="2812465"/>
                <a:ext cx="934472" cy="358886"/>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859066" y="2774797"/>
                <a:ext cx="934472" cy="358886"/>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150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0" name="TextBox 8"/>
              <p:cNvSpPr txBox="1"/>
              <p:nvPr/>
            </p:nvSpPr>
            <p:spPr>
              <a:xfrm>
                <a:off x="10562723" y="2774797"/>
                <a:ext cx="934472" cy="358886"/>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1" name="TextBox 8"/>
              <p:cNvSpPr txBox="1"/>
              <p:nvPr/>
            </p:nvSpPr>
            <p:spPr>
              <a:xfrm>
                <a:off x="6897767" y="2944074"/>
                <a:ext cx="934472" cy="358886"/>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2" name="TextBox 8"/>
              <p:cNvSpPr txBox="1"/>
              <p:nvPr/>
            </p:nvSpPr>
            <p:spPr>
              <a:xfrm>
                <a:off x="6819256" y="4645806"/>
                <a:ext cx="934472" cy="358886"/>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0.4</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3" name="TextBox 8"/>
              <p:cNvSpPr txBox="1"/>
              <p:nvPr/>
            </p:nvSpPr>
            <p:spPr>
              <a:xfrm>
                <a:off x="6802243" y="5817313"/>
                <a:ext cx="934472" cy="358886"/>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r>
                  <a:rPr lang="en-US" dirty="0" smtClean="0">
                    <a:solidFill>
                      <a:srgbClr val="FFFF00"/>
                    </a:solidFill>
                    <a:latin typeface="Times New Roman" panose="02020603050405020304" pitchFamily="18" charset="0"/>
                    <a:cs typeface="Times New Roman" panose="02020603050405020304" pitchFamily="18" charset="0"/>
                  </a:rPr>
                  <a:t>.8</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4" name="TextBox 8"/>
              <p:cNvSpPr txBox="1"/>
              <p:nvPr/>
            </p:nvSpPr>
            <p:spPr>
              <a:xfrm>
                <a:off x="8904311" y="2528660"/>
                <a:ext cx="1191297" cy="358886"/>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X (m)</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15" name="TextBox 8"/>
              <p:cNvSpPr txBox="1"/>
              <p:nvPr/>
            </p:nvSpPr>
            <p:spPr>
              <a:xfrm rot="16200000">
                <a:off x="6594026" y="3840292"/>
                <a:ext cx="1116375" cy="471396"/>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Time (s)</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sp>
        <p:nvSpPr>
          <p:cNvPr id="14079" name="Rectangle 24"/>
          <p:cNvSpPr>
            <a:spLocks noChangeArrowheads="1"/>
          </p:cNvSpPr>
          <p:nvPr/>
        </p:nvSpPr>
        <p:spPr bwMode="auto">
          <a:xfrm>
            <a:off x="47799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2" name="Rectangle 25"/>
          <p:cNvSpPr>
            <a:spLocks noChangeArrowheads="1"/>
          </p:cNvSpPr>
          <p:nvPr/>
        </p:nvSpPr>
        <p:spPr bwMode="auto">
          <a:xfrm>
            <a:off x="486727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3" name="Rectangle 26"/>
          <p:cNvSpPr>
            <a:spLocks noChangeArrowheads="1"/>
          </p:cNvSpPr>
          <p:nvPr/>
        </p:nvSpPr>
        <p:spPr bwMode="auto">
          <a:xfrm>
            <a:off x="49736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4" name="Rectangle 27"/>
          <p:cNvSpPr>
            <a:spLocks noChangeArrowheads="1"/>
          </p:cNvSpPr>
          <p:nvPr/>
        </p:nvSpPr>
        <p:spPr bwMode="auto">
          <a:xfrm>
            <a:off x="506888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5" name="Rectangle 28"/>
          <p:cNvSpPr>
            <a:spLocks noChangeArrowheads="1"/>
          </p:cNvSpPr>
          <p:nvPr/>
        </p:nvSpPr>
        <p:spPr bwMode="auto">
          <a:xfrm>
            <a:off x="515937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6" name="Rectangle 29"/>
          <p:cNvSpPr>
            <a:spLocks noChangeArrowheads="1"/>
          </p:cNvSpPr>
          <p:nvPr/>
        </p:nvSpPr>
        <p:spPr bwMode="auto">
          <a:xfrm>
            <a:off x="52943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7" name="Rectangle 30"/>
          <p:cNvSpPr>
            <a:spLocks noChangeArrowheads="1"/>
          </p:cNvSpPr>
          <p:nvPr/>
        </p:nvSpPr>
        <p:spPr bwMode="auto">
          <a:xfrm>
            <a:off x="54324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8" name="Rectangle 31"/>
          <p:cNvSpPr>
            <a:spLocks noChangeArrowheads="1"/>
          </p:cNvSpPr>
          <p:nvPr/>
        </p:nvSpPr>
        <p:spPr bwMode="auto">
          <a:xfrm>
            <a:off x="55213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9" name="Rectangle 32"/>
          <p:cNvSpPr>
            <a:spLocks noChangeArrowheads="1"/>
          </p:cNvSpPr>
          <p:nvPr/>
        </p:nvSpPr>
        <p:spPr bwMode="auto">
          <a:xfrm>
            <a:off x="56594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0" name="Rectangle 33"/>
          <p:cNvSpPr>
            <a:spLocks noChangeArrowheads="1"/>
          </p:cNvSpPr>
          <p:nvPr/>
        </p:nvSpPr>
        <p:spPr bwMode="auto">
          <a:xfrm>
            <a:off x="577215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1" name="Rectangle 34"/>
          <p:cNvSpPr>
            <a:spLocks noChangeArrowheads="1"/>
          </p:cNvSpPr>
          <p:nvPr/>
        </p:nvSpPr>
        <p:spPr bwMode="auto">
          <a:xfrm>
            <a:off x="58769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 name="Rectangle 35"/>
          <p:cNvSpPr>
            <a:spLocks noChangeArrowheads="1"/>
          </p:cNvSpPr>
          <p:nvPr/>
        </p:nvSpPr>
        <p:spPr bwMode="auto">
          <a:xfrm>
            <a:off x="59547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6" name="Rectangle 36"/>
          <p:cNvSpPr>
            <a:spLocks noChangeArrowheads="1"/>
          </p:cNvSpPr>
          <p:nvPr/>
        </p:nvSpPr>
        <p:spPr bwMode="auto">
          <a:xfrm>
            <a:off x="60436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8" name="Rectangle 37"/>
          <p:cNvSpPr>
            <a:spLocks noChangeArrowheads="1"/>
          </p:cNvSpPr>
          <p:nvPr/>
        </p:nvSpPr>
        <p:spPr bwMode="auto">
          <a:xfrm>
            <a:off x="61515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9" name="Rectangle 38"/>
          <p:cNvSpPr>
            <a:spLocks noChangeArrowheads="1"/>
          </p:cNvSpPr>
          <p:nvPr/>
        </p:nvSpPr>
        <p:spPr bwMode="auto">
          <a:xfrm>
            <a:off x="62579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0" name="Rectangle 39"/>
          <p:cNvSpPr>
            <a:spLocks noChangeArrowheads="1"/>
          </p:cNvSpPr>
          <p:nvPr/>
        </p:nvSpPr>
        <p:spPr bwMode="auto">
          <a:xfrm>
            <a:off x="63468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1" name="Rectangle 40"/>
          <p:cNvSpPr>
            <a:spLocks noChangeArrowheads="1"/>
          </p:cNvSpPr>
          <p:nvPr/>
        </p:nvSpPr>
        <p:spPr bwMode="auto">
          <a:xfrm>
            <a:off x="650398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2" name="Rectangle 41"/>
          <p:cNvSpPr>
            <a:spLocks noChangeArrowheads="1"/>
          </p:cNvSpPr>
          <p:nvPr/>
        </p:nvSpPr>
        <p:spPr bwMode="auto">
          <a:xfrm>
            <a:off x="659130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3" name="Rectangle 42"/>
          <p:cNvSpPr>
            <a:spLocks noChangeArrowheads="1"/>
          </p:cNvSpPr>
          <p:nvPr/>
        </p:nvSpPr>
        <p:spPr bwMode="auto">
          <a:xfrm>
            <a:off x="67008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4" name="Rectangle 43"/>
          <p:cNvSpPr>
            <a:spLocks noChangeArrowheads="1"/>
          </p:cNvSpPr>
          <p:nvPr/>
        </p:nvSpPr>
        <p:spPr bwMode="auto">
          <a:xfrm>
            <a:off x="67611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5" name="Rectangle 44"/>
          <p:cNvSpPr>
            <a:spLocks noChangeArrowheads="1"/>
          </p:cNvSpPr>
          <p:nvPr/>
        </p:nvSpPr>
        <p:spPr bwMode="auto">
          <a:xfrm>
            <a:off x="685165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6" name="Rectangle 45"/>
          <p:cNvSpPr>
            <a:spLocks noChangeArrowheads="1"/>
          </p:cNvSpPr>
          <p:nvPr/>
        </p:nvSpPr>
        <p:spPr bwMode="auto">
          <a:xfrm>
            <a:off x="69580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7" name="Rectangle 46"/>
          <p:cNvSpPr>
            <a:spLocks noChangeArrowheads="1"/>
          </p:cNvSpPr>
          <p:nvPr/>
        </p:nvSpPr>
        <p:spPr bwMode="auto">
          <a:xfrm>
            <a:off x="703580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8" name="Rectangle 47"/>
          <p:cNvSpPr>
            <a:spLocks noChangeArrowheads="1"/>
          </p:cNvSpPr>
          <p:nvPr/>
        </p:nvSpPr>
        <p:spPr bwMode="auto">
          <a:xfrm>
            <a:off x="71231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9" name="Rectangle 48"/>
          <p:cNvSpPr>
            <a:spLocks noChangeArrowheads="1"/>
          </p:cNvSpPr>
          <p:nvPr/>
        </p:nvSpPr>
        <p:spPr bwMode="auto">
          <a:xfrm>
            <a:off x="72310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0" name="Rectangle 49"/>
          <p:cNvSpPr>
            <a:spLocks noChangeArrowheads="1"/>
          </p:cNvSpPr>
          <p:nvPr/>
        </p:nvSpPr>
        <p:spPr bwMode="auto">
          <a:xfrm>
            <a:off x="73866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 name="Rectangle 50"/>
          <p:cNvSpPr>
            <a:spLocks noChangeArrowheads="1"/>
          </p:cNvSpPr>
          <p:nvPr/>
        </p:nvSpPr>
        <p:spPr bwMode="auto">
          <a:xfrm>
            <a:off x="74771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2" name="Rectangle 51"/>
          <p:cNvSpPr>
            <a:spLocks noChangeArrowheads="1"/>
          </p:cNvSpPr>
          <p:nvPr/>
        </p:nvSpPr>
        <p:spPr bwMode="auto">
          <a:xfrm>
            <a:off x="75263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3" name="Rectangle 52"/>
          <p:cNvSpPr>
            <a:spLocks noChangeArrowheads="1"/>
          </p:cNvSpPr>
          <p:nvPr/>
        </p:nvSpPr>
        <p:spPr bwMode="auto">
          <a:xfrm>
            <a:off x="766445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0" name="Rectangle 53"/>
          <p:cNvSpPr>
            <a:spLocks noChangeArrowheads="1"/>
          </p:cNvSpPr>
          <p:nvPr/>
        </p:nvSpPr>
        <p:spPr bwMode="auto">
          <a:xfrm>
            <a:off x="779938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496" name="组合 13495"/>
          <p:cNvGrpSpPr/>
          <p:nvPr/>
        </p:nvGrpSpPr>
        <p:grpSpPr>
          <a:xfrm>
            <a:off x="5104802" y="2652976"/>
            <a:ext cx="3522976" cy="2539611"/>
            <a:chOff x="4632325" y="4137025"/>
            <a:chExt cx="3457258" cy="2109080"/>
          </a:xfrm>
        </p:grpSpPr>
        <p:sp>
          <p:nvSpPr>
            <p:cNvPr id="14082" name="Line 57"/>
            <p:cNvSpPr>
              <a:spLocks noChangeShapeType="1"/>
            </p:cNvSpPr>
            <p:nvPr/>
          </p:nvSpPr>
          <p:spPr bwMode="auto">
            <a:xfrm flipV="1">
              <a:off x="4740275" y="4167188"/>
              <a:ext cx="0" cy="1038225"/>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83" name="Line 58"/>
            <p:cNvSpPr>
              <a:spLocks noChangeShapeType="1"/>
            </p:cNvSpPr>
            <p:nvPr/>
          </p:nvSpPr>
          <p:spPr bwMode="auto">
            <a:xfrm flipV="1">
              <a:off x="8069263" y="4167188"/>
              <a:ext cx="0" cy="1038225"/>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84" name="Line 59"/>
            <p:cNvSpPr>
              <a:spLocks noChangeShapeType="1"/>
            </p:cNvSpPr>
            <p:nvPr/>
          </p:nvSpPr>
          <p:spPr bwMode="auto">
            <a:xfrm flipH="1">
              <a:off x="4740275" y="4167188"/>
              <a:ext cx="3341687" cy="0"/>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85" name="Rectangle 60"/>
            <p:cNvSpPr>
              <a:spLocks noChangeArrowheads="1"/>
            </p:cNvSpPr>
            <p:nvPr/>
          </p:nvSpPr>
          <p:spPr bwMode="auto">
            <a:xfrm>
              <a:off x="6267450"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6" name="Rectangle 61"/>
            <p:cNvSpPr>
              <a:spLocks noChangeArrowheads="1"/>
            </p:cNvSpPr>
            <p:nvPr/>
          </p:nvSpPr>
          <p:spPr bwMode="auto">
            <a:xfrm>
              <a:off x="6392863"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7" name="Rectangle 62"/>
            <p:cNvSpPr>
              <a:spLocks noChangeArrowheads="1"/>
            </p:cNvSpPr>
            <p:nvPr/>
          </p:nvSpPr>
          <p:spPr bwMode="auto">
            <a:xfrm>
              <a:off x="6435725"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8" name="Rectangle 63"/>
            <p:cNvSpPr>
              <a:spLocks noChangeArrowheads="1"/>
            </p:cNvSpPr>
            <p:nvPr/>
          </p:nvSpPr>
          <p:spPr bwMode="auto">
            <a:xfrm>
              <a:off x="6546850"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9" name="Line 64"/>
            <p:cNvSpPr>
              <a:spLocks noChangeShapeType="1"/>
            </p:cNvSpPr>
            <p:nvPr/>
          </p:nvSpPr>
          <p:spPr bwMode="auto">
            <a:xfrm>
              <a:off x="4740275" y="4167188"/>
              <a:ext cx="334168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0" name="Line 65"/>
            <p:cNvSpPr>
              <a:spLocks noChangeShapeType="1"/>
            </p:cNvSpPr>
            <p:nvPr/>
          </p:nvSpPr>
          <p:spPr bwMode="auto">
            <a:xfrm flipV="1">
              <a:off x="6961188" y="5857875"/>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1" name="Line 66"/>
            <p:cNvSpPr>
              <a:spLocks noChangeShapeType="1"/>
            </p:cNvSpPr>
            <p:nvPr/>
          </p:nvSpPr>
          <p:spPr bwMode="auto">
            <a:xfrm>
              <a:off x="474027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2" name="Line 67"/>
            <p:cNvSpPr>
              <a:spLocks noChangeShapeType="1"/>
            </p:cNvSpPr>
            <p:nvPr/>
          </p:nvSpPr>
          <p:spPr bwMode="auto">
            <a:xfrm>
              <a:off x="5295900"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3" name="Line 68"/>
            <p:cNvSpPr>
              <a:spLocks noChangeShapeType="1"/>
            </p:cNvSpPr>
            <p:nvPr/>
          </p:nvSpPr>
          <p:spPr bwMode="auto">
            <a:xfrm>
              <a:off x="585152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4" name="Line 69"/>
            <p:cNvSpPr>
              <a:spLocks noChangeShapeType="1"/>
            </p:cNvSpPr>
            <p:nvPr/>
          </p:nvSpPr>
          <p:spPr bwMode="auto">
            <a:xfrm>
              <a:off x="640556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5" name="Line 70"/>
            <p:cNvSpPr>
              <a:spLocks noChangeShapeType="1"/>
            </p:cNvSpPr>
            <p:nvPr/>
          </p:nvSpPr>
          <p:spPr bwMode="auto">
            <a:xfrm>
              <a:off x="6961188"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6" name="Line 71"/>
            <p:cNvSpPr>
              <a:spLocks noChangeShapeType="1"/>
            </p:cNvSpPr>
            <p:nvPr/>
          </p:nvSpPr>
          <p:spPr bwMode="auto">
            <a:xfrm>
              <a:off x="751522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7" name="Line 72"/>
            <p:cNvSpPr>
              <a:spLocks noChangeShapeType="1"/>
            </p:cNvSpPr>
            <p:nvPr/>
          </p:nvSpPr>
          <p:spPr bwMode="auto">
            <a:xfrm>
              <a:off x="806926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8" name="Rectangle 73"/>
            <p:cNvSpPr>
              <a:spLocks noChangeArrowheads="1"/>
            </p:cNvSpPr>
            <p:nvPr/>
          </p:nvSpPr>
          <p:spPr bwMode="auto">
            <a:xfrm>
              <a:off x="46910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99" name="Rectangle 74"/>
            <p:cNvSpPr>
              <a:spLocks noChangeArrowheads="1"/>
            </p:cNvSpPr>
            <p:nvPr/>
          </p:nvSpPr>
          <p:spPr bwMode="auto">
            <a:xfrm>
              <a:off x="521811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0" name="Rectangle 75"/>
            <p:cNvSpPr>
              <a:spLocks noChangeArrowheads="1"/>
            </p:cNvSpPr>
            <p:nvPr/>
          </p:nvSpPr>
          <p:spPr bwMode="auto">
            <a:xfrm>
              <a:off x="528002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1" name="Rectangle 76"/>
            <p:cNvSpPr>
              <a:spLocks noChangeArrowheads="1"/>
            </p:cNvSpPr>
            <p:nvPr/>
          </p:nvSpPr>
          <p:spPr bwMode="auto">
            <a:xfrm>
              <a:off x="57451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2" name="Rectangle 77"/>
            <p:cNvSpPr>
              <a:spLocks noChangeArrowheads="1"/>
            </p:cNvSpPr>
            <p:nvPr/>
          </p:nvSpPr>
          <p:spPr bwMode="auto">
            <a:xfrm>
              <a:off x="58086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3" name="Rectangle 78"/>
            <p:cNvSpPr>
              <a:spLocks noChangeArrowheads="1"/>
            </p:cNvSpPr>
            <p:nvPr/>
          </p:nvSpPr>
          <p:spPr bwMode="auto">
            <a:xfrm>
              <a:off x="58721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4" name="Rectangle 79"/>
            <p:cNvSpPr>
              <a:spLocks noChangeArrowheads="1"/>
            </p:cNvSpPr>
            <p:nvPr/>
          </p:nvSpPr>
          <p:spPr bwMode="auto">
            <a:xfrm>
              <a:off x="62912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5" name="Rectangle 80"/>
            <p:cNvSpPr>
              <a:spLocks noChangeArrowheads="1"/>
            </p:cNvSpPr>
            <p:nvPr/>
          </p:nvSpPr>
          <p:spPr bwMode="auto">
            <a:xfrm>
              <a:off x="63547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6" name="Rectangle 81"/>
            <p:cNvSpPr>
              <a:spLocks noChangeArrowheads="1"/>
            </p:cNvSpPr>
            <p:nvPr/>
          </p:nvSpPr>
          <p:spPr bwMode="auto">
            <a:xfrm>
              <a:off x="64182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7" name="Rectangle 82"/>
            <p:cNvSpPr>
              <a:spLocks noChangeArrowheads="1"/>
            </p:cNvSpPr>
            <p:nvPr/>
          </p:nvSpPr>
          <p:spPr bwMode="auto">
            <a:xfrm>
              <a:off x="6838950"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8" name="Rectangle 83"/>
            <p:cNvSpPr>
              <a:spLocks noChangeArrowheads="1"/>
            </p:cNvSpPr>
            <p:nvPr/>
          </p:nvSpPr>
          <p:spPr bwMode="auto">
            <a:xfrm>
              <a:off x="69008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9" name="Rectangle 84"/>
            <p:cNvSpPr>
              <a:spLocks noChangeArrowheads="1"/>
            </p:cNvSpPr>
            <p:nvPr/>
          </p:nvSpPr>
          <p:spPr bwMode="auto">
            <a:xfrm>
              <a:off x="696277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10" name="Rectangle 85"/>
            <p:cNvSpPr>
              <a:spLocks noChangeArrowheads="1"/>
            </p:cNvSpPr>
            <p:nvPr/>
          </p:nvSpPr>
          <p:spPr bwMode="auto">
            <a:xfrm>
              <a:off x="7385050"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11" name="Rectangle 86"/>
            <p:cNvSpPr>
              <a:spLocks noChangeArrowheads="1"/>
            </p:cNvSpPr>
            <p:nvPr/>
          </p:nvSpPr>
          <p:spPr bwMode="auto">
            <a:xfrm>
              <a:off x="74469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4" name="Rectangle 87"/>
            <p:cNvSpPr>
              <a:spLocks noChangeArrowheads="1"/>
            </p:cNvSpPr>
            <p:nvPr/>
          </p:nvSpPr>
          <p:spPr bwMode="auto">
            <a:xfrm>
              <a:off x="750887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5" name="Rectangle 88"/>
            <p:cNvSpPr>
              <a:spLocks noChangeArrowheads="1"/>
            </p:cNvSpPr>
            <p:nvPr/>
          </p:nvSpPr>
          <p:spPr bwMode="auto">
            <a:xfrm>
              <a:off x="7931150"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6" name="Rectangle 89"/>
            <p:cNvSpPr>
              <a:spLocks noChangeArrowheads="1"/>
            </p:cNvSpPr>
            <p:nvPr/>
          </p:nvSpPr>
          <p:spPr bwMode="auto">
            <a:xfrm>
              <a:off x="79930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7" name="Rectangle 90"/>
            <p:cNvSpPr>
              <a:spLocks noChangeArrowheads="1"/>
            </p:cNvSpPr>
            <p:nvPr/>
          </p:nvSpPr>
          <p:spPr bwMode="auto">
            <a:xfrm>
              <a:off x="805497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8" name="Line 91"/>
            <p:cNvSpPr>
              <a:spLocks noChangeShapeType="1"/>
            </p:cNvSpPr>
            <p:nvPr/>
          </p:nvSpPr>
          <p:spPr bwMode="auto">
            <a:xfrm flipV="1">
              <a:off x="4740275" y="4167188"/>
              <a:ext cx="0" cy="103822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49" name="Line 92"/>
            <p:cNvSpPr>
              <a:spLocks noChangeShapeType="1"/>
            </p:cNvSpPr>
            <p:nvPr/>
          </p:nvSpPr>
          <p:spPr bwMode="auto">
            <a:xfrm flipV="1">
              <a:off x="8081963" y="4167188"/>
              <a:ext cx="0" cy="103822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0" name="Line 93"/>
            <p:cNvSpPr>
              <a:spLocks noChangeShapeType="1"/>
            </p:cNvSpPr>
            <p:nvPr/>
          </p:nvSpPr>
          <p:spPr bwMode="auto">
            <a:xfrm>
              <a:off x="4740275" y="41671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1" name="Line 94"/>
            <p:cNvSpPr>
              <a:spLocks noChangeShapeType="1"/>
            </p:cNvSpPr>
            <p:nvPr/>
          </p:nvSpPr>
          <p:spPr bwMode="auto">
            <a:xfrm flipH="1">
              <a:off x="8047038" y="41671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2" name="Line 95"/>
            <p:cNvSpPr>
              <a:spLocks noChangeShapeType="1"/>
            </p:cNvSpPr>
            <p:nvPr/>
          </p:nvSpPr>
          <p:spPr bwMode="auto">
            <a:xfrm flipV="1">
              <a:off x="4741863" y="4179888"/>
              <a:ext cx="0" cy="100806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3" name="Line 96"/>
            <p:cNvSpPr>
              <a:spLocks noChangeShapeType="1"/>
            </p:cNvSpPr>
            <p:nvPr/>
          </p:nvSpPr>
          <p:spPr bwMode="auto">
            <a:xfrm flipV="1">
              <a:off x="8081963" y="4179888"/>
              <a:ext cx="0" cy="100806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4" name="Line 97"/>
            <p:cNvSpPr>
              <a:spLocks noChangeShapeType="1"/>
            </p:cNvSpPr>
            <p:nvPr/>
          </p:nvSpPr>
          <p:spPr bwMode="auto">
            <a:xfrm flipH="1">
              <a:off x="4741863" y="4179888"/>
              <a:ext cx="3340100" cy="0"/>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5" name="Line 98"/>
            <p:cNvSpPr>
              <a:spLocks noChangeShapeType="1"/>
            </p:cNvSpPr>
            <p:nvPr/>
          </p:nvSpPr>
          <p:spPr bwMode="auto">
            <a:xfrm>
              <a:off x="4741863" y="4179888"/>
              <a:ext cx="334010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6" name="Line 99"/>
            <p:cNvSpPr>
              <a:spLocks noChangeShapeType="1"/>
            </p:cNvSpPr>
            <p:nvPr/>
          </p:nvSpPr>
          <p:spPr bwMode="auto">
            <a:xfrm flipV="1">
              <a:off x="4741863"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7" name="Line 100"/>
            <p:cNvSpPr>
              <a:spLocks noChangeShapeType="1"/>
            </p:cNvSpPr>
            <p:nvPr/>
          </p:nvSpPr>
          <p:spPr bwMode="auto">
            <a:xfrm flipV="1">
              <a:off x="5297488"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8" name="Line 101"/>
            <p:cNvSpPr>
              <a:spLocks noChangeShapeType="1"/>
            </p:cNvSpPr>
            <p:nvPr/>
          </p:nvSpPr>
          <p:spPr bwMode="auto">
            <a:xfrm flipV="1">
              <a:off x="5854700"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9" name="Line 102"/>
            <p:cNvSpPr>
              <a:spLocks noChangeShapeType="1"/>
            </p:cNvSpPr>
            <p:nvPr/>
          </p:nvSpPr>
          <p:spPr bwMode="auto">
            <a:xfrm flipV="1">
              <a:off x="6411913"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0" name="Line 103"/>
            <p:cNvSpPr>
              <a:spLocks noChangeShapeType="1"/>
            </p:cNvSpPr>
            <p:nvPr/>
          </p:nvSpPr>
          <p:spPr bwMode="auto">
            <a:xfrm flipV="1">
              <a:off x="6967538"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1" name="Line 104"/>
            <p:cNvSpPr>
              <a:spLocks noChangeShapeType="1"/>
            </p:cNvSpPr>
            <p:nvPr/>
          </p:nvSpPr>
          <p:spPr bwMode="auto">
            <a:xfrm flipV="1">
              <a:off x="7524750"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2" name="Line 105"/>
            <p:cNvSpPr>
              <a:spLocks noChangeShapeType="1"/>
            </p:cNvSpPr>
            <p:nvPr/>
          </p:nvSpPr>
          <p:spPr bwMode="auto">
            <a:xfrm>
              <a:off x="4741863"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3" name="Line 106"/>
            <p:cNvSpPr>
              <a:spLocks noChangeShapeType="1"/>
            </p:cNvSpPr>
            <p:nvPr/>
          </p:nvSpPr>
          <p:spPr bwMode="auto">
            <a:xfrm>
              <a:off x="5297488"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4" name="Line 107"/>
            <p:cNvSpPr>
              <a:spLocks noChangeShapeType="1"/>
            </p:cNvSpPr>
            <p:nvPr/>
          </p:nvSpPr>
          <p:spPr bwMode="auto">
            <a:xfrm>
              <a:off x="5854700"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5" name="Line 108"/>
            <p:cNvSpPr>
              <a:spLocks noChangeShapeType="1"/>
            </p:cNvSpPr>
            <p:nvPr/>
          </p:nvSpPr>
          <p:spPr bwMode="auto">
            <a:xfrm>
              <a:off x="6411913"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7" name="Line 109"/>
            <p:cNvSpPr>
              <a:spLocks noChangeShapeType="1"/>
            </p:cNvSpPr>
            <p:nvPr/>
          </p:nvSpPr>
          <p:spPr bwMode="auto">
            <a:xfrm>
              <a:off x="6967538"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9" name="Line 110"/>
            <p:cNvSpPr>
              <a:spLocks noChangeShapeType="1"/>
            </p:cNvSpPr>
            <p:nvPr/>
          </p:nvSpPr>
          <p:spPr bwMode="auto">
            <a:xfrm>
              <a:off x="7524750"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0" name="Line 111"/>
            <p:cNvSpPr>
              <a:spLocks noChangeShapeType="1"/>
            </p:cNvSpPr>
            <p:nvPr/>
          </p:nvSpPr>
          <p:spPr bwMode="auto">
            <a:xfrm>
              <a:off x="8081963"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1" name="Line 112"/>
            <p:cNvSpPr>
              <a:spLocks noChangeShapeType="1"/>
            </p:cNvSpPr>
            <p:nvPr/>
          </p:nvSpPr>
          <p:spPr bwMode="auto">
            <a:xfrm flipV="1">
              <a:off x="4741863" y="4179888"/>
              <a:ext cx="0" cy="100806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2" name="Line 113"/>
            <p:cNvSpPr>
              <a:spLocks noChangeShapeType="1"/>
            </p:cNvSpPr>
            <p:nvPr/>
          </p:nvSpPr>
          <p:spPr bwMode="auto">
            <a:xfrm flipV="1">
              <a:off x="8081963" y="4179888"/>
              <a:ext cx="0" cy="100806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3" name="Line 114"/>
            <p:cNvSpPr>
              <a:spLocks noChangeShapeType="1"/>
            </p:cNvSpPr>
            <p:nvPr/>
          </p:nvSpPr>
          <p:spPr bwMode="auto">
            <a:xfrm>
              <a:off x="4741863" y="5881688"/>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4" name="Line 115"/>
            <p:cNvSpPr>
              <a:spLocks noChangeShapeType="1"/>
            </p:cNvSpPr>
            <p:nvPr/>
          </p:nvSpPr>
          <p:spPr bwMode="auto">
            <a:xfrm>
              <a:off x="4741863" y="4179888"/>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5" name="Line 116"/>
            <p:cNvSpPr>
              <a:spLocks noChangeShapeType="1"/>
            </p:cNvSpPr>
            <p:nvPr/>
          </p:nvSpPr>
          <p:spPr bwMode="auto">
            <a:xfrm flipH="1">
              <a:off x="8047038" y="41798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2" name="Line 117"/>
            <p:cNvSpPr>
              <a:spLocks noChangeShapeType="1"/>
            </p:cNvSpPr>
            <p:nvPr/>
          </p:nvSpPr>
          <p:spPr bwMode="auto">
            <a:xfrm flipV="1">
              <a:off x="8075613" y="4167188"/>
              <a:ext cx="0" cy="102711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3" name="Line 118"/>
            <p:cNvSpPr>
              <a:spLocks noChangeShapeType="1"/>
            </p:cNvSpPr>
            <p:nvPr/>
          </p:nvSpPr>
          <p:spPr bwMode="auto">
            <a:xfrm flipH="1">
              <a:off x="4735513" y="4167188"/>
              <a:ext cx="3340100" cy="0"/>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4" name="Line 119"/>
            <p:cNvSpPr>
              <a:spLocks noChangeShapeType="1"/>
            </p:cNvSpPr>
            <p:nvPr/>
          </p:nvSpPr>
          <p:spPr bwMode="auto">
            <a:xfrm>
              <a:off x="4735513" y="4167188"/>
              <a:ext cx="334010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5" name="Line 120"/>
            <p:cNvSpPr>
              <a:spLocks noChangeShapeType="1"/>
            </p:cNvSpPr>
            <p:nvPr/>
          </p:nvSpPr>
          <p:spPr bwMode="auto">
            <a:xfrm flipV="1">
              <a:off x="4735513"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6" name="Line 121"/>
            <p:cNvSpPr>
              <a:spLocks noChangeShapeType="1"/>
            </p:cNvSpPr>
            <p:nvPr/>
          </p:nvSpPr>
          <p:spPr bwMode="auto">
            <a:xfrm flipV="1">
              <a:off x="5292725"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7" name="Line 122"/>
            <p:cNvSpPr>
              <a:spLocks noChangeShapeType="1"/>
            </p:cNvSpPr>
            <p:nvPr/>
          </p:nvSpPr>
          <p:spPr bwMode="auto">
            <a:xfrm flipV="1">
              <a:off x="5849938"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8" name="Line 123"/>
            <p:cNvSpPr>
              <a:spLocks noChangeShapeType="1"/>
            </p:cNvSpPr>
            <p:nvPr/>
          </p:nvSpPr>
          <p:spPr bwMode="auto">
            <a:xfrm flipV="1">
              <a:off x="7518400"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9" name="Line 124"/>
            <p:cNvSpPr>
              <a:spLocks noChangeShapeType="1"/>
            </p:cNvSpPr>
            <p:nvPr/>
          </p:nvSpPr>
          <p:spPr bwMode="auto">
            <a:xfrm>
              <a:off x="473551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0" name="Line 125"/>
            <p:cNvSpPr>
              <a:spLocks noChangeShapeType="1"/>
            </p:cNvSpPr>
            <p:nvPr/>
          </p:nvSpPr>
          <p:spPr bwMode="auto">
            <a:xfrm>
              <a:off x="529272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1" name="Line 126"/>
            <p:cNvSpPr>
              <a:spLocks noChangeShapeType="1"/>
            </p:cNvSpPr>
            <p:nvPr/>
          </p:nvSpPr>
          <p:spPr bwMode="auto">
            <a:xfrm>
              <a:off x="5849938"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2" name="Line 127"/>
            <p:cNvSpPr>
              <a:spLocks noChangeShapeType="1"/>
            </p:cNvSpPr>
            <p:nvPr/>
          </p:nvSpPr>
          <p:spPr bwMode="auto">
            <a:xfrm>
              <a:off x="640556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3" name="Line 128"/>
            <p:cNvSpPr>
              <a:spLocks noChangeShapeType="1"/>
            </p:cNvSpPr>
            <p:nvPr/>
          </p:nvSpPr>
          <p:spPr bwMode="auto">
            <a:xfrm>
              <a:off x="6961188"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4" name="Line 129"/>
            <p:cNvSpPr>
              <a:spLocks noChangeShapeType="1"/>
            </p:cNvSpPr>
            <p:nvPr/>
          </p:nvSpPr>
          <p:spPr bwMode="auto">
            <a:xfrm>
              <a:off x="7518400"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5" name="Line 130"/>
            <p:cNvSpPr>
              <a:spLocks noChangeShapeType="1"/>
            </p:cNvSpPr>
            <p:nvPr/>
          </p:nvSpPr>
          <p:spPr bwMode="auto">
            <a:xfrm>
              <a:off x="807561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6" name="Line 131"/>
            <p:cNvSpPr>
              <a:spLocks noChangeShapeType="1"/>
            </p:cNvSpPr>
            <p:nvPr/>
          </p:nvSpPr>
          <p:spPr bwMode="auto">
            <a:xfrm flipV="1">
              <a:off x="8075613" y="4167188"/>
              <a:ext cx="0" cy="102711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7" name="Line 132"/>
            <p:cNvSpPr>
              <a:spLocks noChangeShapeType="1"/>
            </p:cNvSpPr>
            <p:nvPr/>
          </p:nvSpPr>
          <p:spPr bwMode="auto">
            <a:xfrm>
              <a:off x="4735513" y="4167188"/>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8" name="Line 133"/>
            <p:cNvSpPr>
              <a:spLocks noChangeShapeType="1"/>
            </p:cNvSpPr>
            <p:nvPr/>
          </p:nvSpPr>
          <p:spPr bwMode="auto">
            <a:xfrm flipH="1">
              <a:off x="8040688" y="41671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9" name="Line 134"/>
            <p:cNvSpPr>
              <a:spLocks noChangeShapeType="1"/>
            </p:cNvSpPr>
            <p:nvPr/>
          </p:nvSpPr>
          <p:spPr bwMode="auto">
            <a:xfrm>
              <a:off x="5294313" y="5846763"/>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0" name="Line 135"/>
            <p:cNvSpPr>
              <a:spLocks noChangeShapeType="1"/>
            </p:cNvSpPr>
            <p:nvPr/>
          </p:nvSpPr>
          <p:spPr bwMode="auto">
            <a:xfrm>
              <a:off x="5851525" y="5846763"/>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1" name="Line 136"/>
            <p:cNvSpPr>
              <a:spLocks noChangeShapeType="1"/>
            </p:cNvSpPr>
            <p:nvPr/>
          </p:nvSpPr>
          <p:spPr bwMode="auto">
            <a:xfrm>
              <a:off x="7519988" y="5846763"/>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2" name="Line 137"/>
            <p:cNvSpPr>
              <a:spLocks noChangeShapeType="1"/>
            </p:cNvSpPr>
            <p:nvPr/>
          </p:nvSpPr>
          <p:spPr bwMode="auto">
            <a:xfrm>
              <a:off x="4746625" y="5881688"/>
              <a:ext cx="33258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3" name="Line 138"/>
            <p:cNvSpPr>
              <a:spLocks noChangeShapeType="1"/>
            </p:cNvSpPr>
            <p:nvPr/>
          </p:nvSpPr>
          <p:spPr bwMode="auto">
            <a:xfrm>
              <a:off x="6408738" y="5842000"/>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4" name="Line 139"/>
            <p:cNvSpPr>
              <a:spLocks noChangeShapeType="1"/>
            </p:cNvSpPr>
            <p:nvPr/>
          </p:nvSpPr>
          <p:spPr bwMode="auto">
            <a:xfrm>
              <a:off x="6962775" y="583882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5" name="Line 140"/>
            <p:cNvSpPr>
              <a:spLocks noChangeShapeType="1"/>
            </p:cNvSpPr>
            <p:nvPr/>
          </p:nvSpPr>
          <p:spPr bwMode="auto">
            <a:xfrm>
              <a:off x="4738688" y="4173538"/>
              <a:ext cx="33401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6" name="Line 141"/>
            <p:cNvSpPr>
              <a:spLocks noChangeShapeType="1"/>
            </p:cNvSpPr>
            <p:nvPr/>
          </p:nvSpPr>
          <p:spPr bwMode="auto">
            <a:xfrm>
              <a:off x="4738688"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7" name="Line 142"/>
            <p:cNvSpPr>
              <a:spLocks noChangeShapeType="1"/>
            </p:cNvSpPr>
            <p:nvPr/>
          </p:nvSpPr>
          <p:spPr bwMode="auto">
            <a:xfrm>
              <a:off x="5295900"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8" name="Line 143"/>
            <p:cNvSpPr>
              <a:spLocks noChangeShapeType="1"/>
            </p:cNvSpPr>
            <p:nvPr/>
          </p:nvSpPr>
          <p:spPr bwMode="auto">
            <a:xfrm>
              <a:off x="5851525"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9" name="Line 144"/>
            <p:cNvSpPr>
              <a:spLocks noChangeShapeType="1"/>
            </p:cNvSpPr>
            <p:nvPr/>
          </p:nvSpPr>
          <p:spPr bwMode="auto">
            <a:xfrm>
              <a:off x="6408738"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0" name="Line 145"/>
            <p:cNvSpPr>
              <a:spLocks noChangeShapeType="1"/>
            </p:cNvSpPr>
            <p:nvPr/>
          </p:nvSpPr>
          <p:spPr bwMode="auto">
            <a:xfrm>
              <a:off x="6964363"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1" name="Line 146"/>
            <p:cNvSpPr>
              <a:spLocks noChangeShapeType="1"/>
            </p:cNvSpPr>
            <p:nvPr/>
          </p:nvSpPr>
          <p:spPr bwMode="auto">
            <a:xfrm>
              <a:off x="7521575"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2" name="Line 147"/>
            <p:cNvSpPr>
              <a:spLocks noChangeShapeType="1"/>
            </p:cNvSpPr>
            <p:nvPr/>
          </p:nvSpPr>
          <p:spPr bwMode="auto">
            <a:xfrm>
              <a:off x="8078788"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3" name="Line 148"/>
            <p:cNvSpPr>
              <a:spLocks noChangeShapeType="1"/>
            </p:cNvSpPr>
            <p:nvPr/>
          </p:nvSpPr>
          <p:spPr bwMode="auto">
            <a:xfrm>
              <a:off x="4738688" y="4173538"/>
              <a:ext cx="333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4" name="Line 149"/>
            <p:cNvSpPr>
              <a:spLocks noChangeShapeType="1"/>
            </p:cNvSpPr>
            <p:nvPr/>
          </p:nvSpPr>
          <p:spPr bwMode="auto">
            <a:xfrm flipH="1">
              <a:off x="8043863" y="4173538"/>
              <a:ext cx="34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5" name="Line 150"/>
            <p:cNvSpPr>
              <a:spLocks noChangeShapeType="1"/>
            </p:cNvSpPr>
            <p:nvPr/>
          </p:nvSpPr>
          <p:spPr bwMode="auto">
            <a:xfrm>
              <a:off x="4743450" y="4181475"/>
              <a:ext cx="33416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6" name="Line 151"/>
            <p:cNvSpPr>
              <a:spLocks noChangeShapeType="1"/>
            </p:cNvSpPr>
            <p:nvPr/>
          </p:nvSpPr>
          <p:spPr bwMode="auto">
            <a:xfrm>
              <a:off x="4743450"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7" name="Line 152"/>
            <p:cNvSpPr>
              <a:spLocks noChangeShapeType="1"/>
            </p:cNvSpPr>
            <p:nvPr/>
          </p:nvSpPr>
          <p:spPr bwMode="auto">
            <a:xfrm>
              <a:off x="5299075"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8" name="Line 153"/>
            <p:cNvSpPr>
              <a:spLocks noChangeShapeType="1"/>
            </p:cNvSpPr>
            <p:nvPr/>
          </p:nvSpPr>
          <p:spPr bwMode="auto">
            <a:xfrm>
              <a:off x="5854700"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9" name="Line 154"/>
            <p:cNvSpPr>
              <a:spLocks noChangeShapeType="1"/>
            </p:cNvSpPr>
            <p:nvPr/>
          </p:nvSpPr>
          <p:spPr bwMode="auto">
            <a:xfrm>
              <a:off x="6408738"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0" name="Line 155"/>
            <p:cNvSpPr>
              <a:spLocks noChangeShapeType="1"/>
            </p:cNvSpPr>
            <p:nvPr/>
          </p:nvSpPr>
          <p:spPr bwMode="auto">
            <a:xfrm>
              <a:off x="6962775"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1" name="Line 156"/>
            <p:cNvSpPr>
              <a:spLocks noChangeShapeType="1"/>
            </p:cNvSpPr>
            <p:nvPr/>
          </p:nvSpPr>
          <p:spPr bwMode="auto">
            <a:xfrm>
              <a:off x="7518400"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2" name="Line 157"/>
            <p:cNvSpPr>
              <a:spLocks noChangeShapeType="1"/>
            </p:cNvSpPr>
            <p:nvPr/>
          </p:nvSpPr>
          <p:spPr bwMode="auto">
            <a:xfrm>
              <a:off x="8072438"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3" name="Line 158"/>
            <p:cNvSpPr>
              <a:spLocks noChangeShapeType="1"/>
            </p:cNvSpPr>
            <p:nvPr/>
          </p:nvSpPr>
          <p:spPr bwMode="auto">
            <a:xfrm>
              <a:off x="4743450" y="4181475"/>
              <a:ext cx="34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4" name="Line 159"/>
            <p:cNvSpPr>
              <a:spLocks noChangeShapeType="1"/>
            </p:cNvSpPr>
            <p:nvPr/>
          </p:nvSpPr>
          <p:spPr bwMode="auto">
            <a:xfrm flipH="1">
              <a:off x="8050213" y="4181475"/>
              <a:ext cx="34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5" name="Line 160"/>
            <p:cNvSpPr>
              <a:spLocks noChangeShapeType="1"/>
            </p:cNvSpPr>
            <p:nvPr/>
          </p:nvSpPr>
          <p:spPr bwMode="auto">
            <a:xfrm flipV="1">
              <a:off x="8081963" y="4165600"/>
              <a:ext cx="0" cy="102711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6" name="Line 161"/>
            <p:cNvSpPr>
              <a:spLocks noChangeShapeType="1"/>
            </p:cNvSpPr>
            <p:nvPr/>
          </p:nvSpPr>
          <p:spPr bwMode="auto">
            <a:xfrm flipH="1">
              <a:off x="8047038" y="4165600"/>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7" name="Line 162"/>
            <p:cNvSpPr>
              <a:spLocks noChangeShapeType="1"/>
            </p:cNvSpPr>
            <p:nvPr/>
          </p:nvSpPr>
          <p:spPr bwMode="auto">
            <a:xfrm flipV="1">
              <a:off x="8081963" y="4178300"/>
              <a:ext cx="0" cy="1006475"/>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8" name="Line 163"/>
            <p:cNvSpPr>
              <a:spLocks noChangeShapeType="1"/>
            </p:cNvSpPr>
            <p:nvPr/>
          </p:nvSpPr>
          <p:spPr bwMode="auto">
            <a:xfrm>
              <a:off x="8081963" y="4178300"/>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9" name="Line 164"/>
            <p:cNvSpPr>
              <a:spLocks noChangeShapeType="1"/>
            </p:cNvSpPr>
            <p:nvPr/>
          </p:nvSpPr>
          <p:spPr bwMode="auto">
            <a:xfrm flipV="1">
              <a:off x="8081963" y="4178300"/>
              <a:ext cx="0" cy="100647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0" name="Line 165"/>
            <p:cNvSpPr>
              <a:spLocks noChangeShapeType="1"/>
            </p:cNvSpPr>
            <p:nvPr/>
          </p:nvSpPr>
          <p:spPr bwMode="auto">
            <a:xfrm flipV="1">
              <a:off x="8075613" y="4165600"/>
              <a:ext cx="0" cy="102711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1" name="Line 166"/>
            <p:cNvSpPr>
              <a:spLocks noChangeShapeType="1"/>
            </p:cNvSpPr>
            <p:nvPr/>
          </p:nvSpPr>
          <p:spPr bwMode="auto">
            <a:xfrm>
              <a:off x="8075613" y="4165600"/>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2" name="Rectangle 167"/>
            <p:cNvSpPr>
              <a:spLocks noChangeArrowheads="1"/>
            </p:cNvSpPr>
            <p:nvPr/>
          </p:nvSpPr>
          <p:spPr bwMode="auto">
            <a:xfrm>
              <a:off x="8069263" y="4160838"/>
              <a:ext cx="11112" cy="172878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63" name="Line 168"/>
            <p:cNvSpPr>
              <a:spLocks noChangeShapeType="1"/>
            </p:cNvSpPr>
            <p:nvPr/>
          </p:nvSpPr>
          <p:spPr bwMode="auto">
            <a:xfrm flipH="1">
              <a:off x="8042275" y="4165600"/>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4" name="Rectangle 169"/>
            <p:cNvSpPr>
              <a:spLocks noChangeArrowheads="1"/>
            </p:cNvSpPr>
            <p:nvPr/>
          </p:nvSpPr>
          <p:spPr bwMode="auto">
            <a:xfrm>
              <a:off x="4632325" y="4137025"/>
              <a:ext cx="31462" cy="11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65" name="Line 170"/>
            <p:cNvSpPr>
              <a:spLocks noChangeShapeType="1"/>
            </p:cNvSpPr>
            <p:nvPr/>
          </p:nvSpPr>
          <p:spPr bwMode="auto">
            <a:xfrm flipH="1">
              <a:off x="4733925" y="4171950"/>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6" name="Rectangle 171"/>
            <p:cNvSpPr>
              <a:spLocks noChangeArrowheads="1"/>
            </p:cNvSpPr>
            <p:nvPr/>
          </p:nvSpPr>
          <p:spPr bwMode="auto">
            <a:xfrm>
              <a:off x="4733925" y="4168775"/>
              <a:ext cx="9525" cy="171450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67" name="Line 172"/>
            <p:cNvSpPr>
              <a:spLocks noChangeShapeType="1"/>
            </p:cNvSpPr>
            <p:nvPr/>
          </p:nvSpPr>
          <p:spPr bwMode="auto">
            <a:xfrm flipH="1">
              <a:off x="4729163" y="4171950"/>
              <a:ext cx="3175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60" name="Rectangle 407"/>
          <p:cNvSpPr>
            <a:spLocks noChangeArrowheads="1"/>
          </p:cNvSpPr>
          <p:nvPr/>
        </p:nvSpPr>
        <p:spPr bwMode="auto">
          <a:xfrm rot="16200000">
            <a:off x="251568" y="3580107"/>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61" name="Rectangle 408"/>
          <p:cNvSpPr>
            <a:spLocks noChangeArrowheads="1"/>
          </p:cNvSpPr>
          <p:nvPr/>
        </p:nvSpPr>
        <p:spPr bwMode="auto">
          <a:xfrm rot="16200000">
            <a:off x="251568" y="348009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99" name="矩形 1598"/>
          <p:cNvSpPr/>
          <p:nvPr/>
        </p:nvSpPr>
        <p:spPr>
          <a:xfrm>
            <a:off x="5599093" y="1605782"/>
            <a:ext cx="2573307" cy="461665"/>
          </a:xfrm>
          <a:prstGeom prst="rect">
            <a:avLst/>
          </a:prstGeom>
        </p:spPr>
        <p:txBody>
          <a:bodyPr wrap="square">
            <a:spAutoFit/>
          </a:bodyPr>
          <a:lstStyle/>
          <a:p>
            <a:pPr algn="ctr"/>
            <a:r>
              <a:rPr lang="en-US" altLang="zh-CN" sz="2400" dirty="0" smtClean="0">
                <a:solidFill>
                  <a:schemeClr val="bg1"/>
                </a:solidFill>
                <a:latin typeface="Times New Roman" panose="02020603050405020304" pitchFamily="18" charset="0"/>
                <a:cs typeface="Times New Roman" panose="02020603050405020304" pitchFamily="18" charset="0"/>
              </a:rPr>
              <a:t>Migration Image</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1586" name="矩形 1585"/>
          <p:cNvSpPr/>
          <p:nvPr/>
        </p:nvSpPr>
        <p:spPr>
          <a:xfrm>
            <a:off x="4959095" y="2564904"/>
            <a:ext cx="301686" cy="369332"/>
          </a:xfrm>
          <a:prstGeom prst="rect">
            <a:avLst/>
          </a:prstGeom>
        </p:spPr>
        <p:txBody>
          <a:bodyPr wrap="none">
            <a:spAutoFit/>
          </a:bodyPr>
          <a:lstStyle/>
          <a:p>
            <a:r>
              <a:rPr lang="en-US" altLang="zh-CN" dirty="0" smtClean="0">
                <a:solidFill>
                  <a:srgbClr val="FFFF00"/>
                </a:solidFill>
              </a:rPr>
              <a:t>1</a:t>
            </a:r>
            <a:endParaRPr lang="zh-CN" altLang="en-US" dirty="0"/>
          </a:p>
        </p:txBody>
      </p:sp>
      <p:sp>
        <p:nvSpPr>
          <p:cNvPr id="1587" name="矩形 1586"/>
          <p:cNvSpPr/>
          <p:nvPr/>
        </p:nvSpPr>
        <p:spPr>
          <a:xfrm>
            <a:off x="4959095" y="3042820"/>
            <a:ext cx="301686" cy="369332"/>
          </a:xfrm>
          <a:prstGeom prst="rect">
            <a:avLst/>
          </a:prstGeom>
        </p:spPr>
        <p:txBody>
          <a:bodyPr wrap="none">
            <a:spAutoFit/>
          </a:bodyPr>
          <a:lstStyle/>
          <a:p>
            <a:r>
              <a:rPr lang="en-US" altLang="zh-CN" dirty="0" smtClean="0">
                <a:solidFill>
                  <a:srgbClr val="FFFF00"/>
                </a:solidFill>
              </a:rPr>
              <a:t>3</a:t>
            </a:r>
            <a:endParaRPr lang="zh-CN" altLang="en-US" dirty="0"/>
          </a:p>
        </p:txBody>
      </p:sp>
      <p:sp>
        <p:nvSpPr>
          <p:cNvPr id="1588" name="矩形 1587"/>
          <p:cNvSpPr/>
          <p:nvPr/>
        </p:nvSpPr>
        <p:spPr>
          <a:xfrm>
            <a:off x="4959095" y="4559519"/>
            <a:ext cx="300082"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9</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591" name="矩形 1590"/>
          <p:cNvSpPr/>
          <p:nvPr/>
        </p:nvSpPr>
        <p:spPr>
          <a:xfrm rot="16200000">
            <a:off x="4267106" y="3509802"/>
            <a:ext cx="1303291" cy="369332"/>
          </a:xfrm>
          <a:prstGeom prst="rect">
            <a:avLst/>
          </a:prstGeom>
        </p:spPr>
        <p:txBody>
          <a:bodyPr wrap="squar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Filter No.</a:t>
            </a:r>
            <a:endParaRPr lang="zh-CN" altLang="en-US" dirty="0">
              <a:latin typeface="Times New Roman" panose="02020603050405020304" pitchFamily="18" charset="0"/>
              <a:cs typeface="Times New Roman" panose="02020603050405020304" pitchFamily="18" charset="0"/>
            </a:endParaRPr>
          </a:p>
        </p:txBody>
      </p:sp>
      <p:sp>
        <p:nvSpPr>
          <p:cNvPr id="1574" name="矩形 1573"/>
          <p:cNvSpPr/>
          <p:nvPr/>
        </p:nvSpPr>
        <p:spPr>
          <a:xfrm>
            <a:off x="4959095" y="3786311"/>
            <a:ext cx="301686" cy="369332"/>
          </a:xfrm>
          <a:prstGeom prst="rect">
            <a:avLst/>
          </a:prstGeom>
        </p:spPr>
        <p:txBody>
          <a:bodyPr wrap="none">
            <a:spAutoFit/>
          </a:bodyPr>
          <a:lstStyle/>
          <a:p>
            <a:r>
              <a:rPr lang="en-US" altLang="zh-CN" dirty="0" smtClean="0">
                <a:solidFill>
                  <a:srgbClr val="FFFF00"/>
                </a:solidFill>
              </a:rPr>
              <a:t>6</a:t>
            </a:r>
            <a:endParaRPr lang="zh-CN" altLang="en-US" dirty="0"/>
          </a:p>
        </p:txBody>
      </p:sp>
      <p:grpSp>
        <p:nvGrpSpPr>
          <p:cNvPr id="7" name="组合 6"/>
          <p:cNvGrpSpPr/>
          <p:nvPr/>
        </p:nvGrpSpPr>
        <p:grpSpPr>
          <a:xfrm>
            <a:off x="4397931" y="2358172"/>
            <a:ext cx="812916" cy="2880657"/>
            <a:chOff x="4407156" y="2342710"/>
            <a:chExt cx="812916" cy="2880657"/>
          </a:xfrm>
        </p:grpSpPr>
        <p:cxnSp>
          <p:nvCxnSpPr>
            <p:cNvPr id="261" name="直接箭头连接符 260"/>
            <p:cNvCxnSpPr/>
            <p:nvPr/>
          </p:nvCxnSpPr>
          <p:spPr>
            <a:xfrm>
              <a:off x="4714719" y="2706501"/>
              <a:ext cx="0" cy="2056838"/>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62" name="TextBox 261"/>
            <p:cNvSpPr txBox="1"/>
            <p:nvPr/>
          </p:nvSpPr>
          <p:spPr>
            <a:xfrm>
              <a:off x="4415043" y="2342710"/>
              <a:ext cx="805029"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55 Hz</a:t>
              </a:r>
            </a:p>
          </p:txBody>
        </p:sp>
        <p:sp>
          <p:nvSpPr>
            <p:cNvPr id="263" name="TextBox 262"/>
            <p:cNvSpPr txBox="1"/>
            <p:nvPr/>
          </p:nvSpPr>
          <p:spPr>
            <a:xfrm>
              <a:off x="4407156" y="4823257"/>
              <a:ext cx="740908"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15Hz</a:t>
              </a:r>
            </a:p>
          </p:txBody>
        </p:sp>
      </p:grpSp>
      <p:sp>
        <p:nvSpPr>
          <p:cNvPr id="269" name="矩形 268"/>
          <p:cNvSpPr/>
          <p:nvPr/>
        </p:nvSpPr>
        <p:spPr>
          <a:xfrm>
            <a:off x="395537" y="1628801"/>
            <a:ext cx="3028315" cy="461665"/>
          </a:xfrm>
          <a:prstGeom prst="rect">
            <a:avLst/>
          </a:prstGeom>
        </p:spPr>
        <p:txBody>
          <a:bodyPr wrap="square">
            <a:spAutoFit/>
          </a:bodyPr>
          <a:lstStyle/>
          <a:p>
            <a:pPr algn="ctr"/>
            <a:r>
              <a:rPr lang="en-US" altLang="zh-CN" sz="2400" dirty="0" smtClean="0">
                <a:solidFill>
                  <a:schemeClr val="bg1"/>
                </a:solidFill>
                <a:latin typeface="Times New Roman" panose="02020603050405020304" pitchFamily="18" charset="0"/>
                <a:cs typeface="Times New Roman" panose="02020603050405020304" pitchFamily="18" charset="0"/>
              </a:rPr>
              <a:t>Common Shot Gather</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pic>
        <p:nvPicPr>
          <p:cNvPr id="271" name="图片 270"/>
          <p:cNvPicPr>
            <a:picLocks noChangeAspect="1"/>
          </p:cNvPicPr>
          <p:nvPr/>
        </p:nvPicPr>
        <p:blipFill rotWithShape="1">
          <a:blip r:embed="rId5" cstate="print">
            <a:extLst>
              <a:ext uri="{28A0092B-C50C-407E-A947-70E740481C1C}">
                <a14:useLocalDpi xmlns:a14="http://schemas.microsoft.com/office/drawing/2010/main" val="0"/>
              </a:ext>
            </a:extLst>
          </a:blip>
          <a:srcRect l="7492" t="62404" r="3594" b="4000"/>
          <a:stretch/>
        </p:blipFill>
        <p:spPr>
          <a:xfrm>
            <a:off x="5120527" y="2633779"/>
            <a:ext cx="3771955" cy="2295071"/>
          </a:xfrm>
          <a:prstGeom prst="rect">
            <a:avLst/>
          </a:prstGeom>
        </p:spPr>
      </p:pic>
      <p:sp>
        <p:nvSpPr>
          <p:cNvPr id="5" name="右箭头 4"/>
          <p:cNvSpPr/>
          <p:nvPr/>
        </p:nvSpPr>
        <p:spPr>
          <a:xfrm>
            <a:off x="3423852" y="3640931"/>
            <a:ext cx="1148149" cy="298527"/>
          </a:xfrm>
          <a:prstGeom prst="rightArrow">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6" name="TextBox 5"/>
          <p:cNvSpPr txBox="1"/>
          <p:nvPr/>
        </p:nvSpPr>
        <p:spPr>
          <a:xfrm>
            <a:off x="3228899" y="2852936"/>
            <a:ext cx="1345785" cy="707886"/>
          </a:xfrm>
          <a:prstGeom prst="rect">
            <a:avLst/>
          </a:prstGeom>
          <a:noFill/>
        </p:spPr>
        <p:txBody>
          <a:bodyPr wrap="square" rtlCol="0">
            <a:spAutoFit/>
          </a:bodyPr>
          <a:lstStyle/>
          <a:p>
            <a:pPr algn="ctr"/>
            <a:r>
              <a:rPr lang="en-US" altLang="zh-CN" sz="2000" dirty="0" smtClean="0">
                <a:solidFill>
                  <a:schemeClr val="bg1"/>
                </a:solidFill>
                <a:latin typeface="Times New Roman" panose="02020603050405020304" pitchFamily="18" charset="0"/>
                <a:cs typeface="Times New Roman" panose="02020603050405020304" pitchFamily="18" charset="0"/>
              </a:rPr>
              <a:t>Narrow-band filters</a:t>
            </a:r>
            <a:endParaRPr lang="en-US" sz="2000" dirty="0" smtClean="0">
              <a:solidFill>
                <a:schemeClr val="bg1"/>
              </a:solidFill>
              <a:latin typeface="Times New Roman" panose="02020603050405020304" pitchFamily="18" charset="0"/>
              <a:cs typeface="Times New Roman" panose="02020603050405020304" pitchFamily="18" charset="0"/>
            </a:endParaRPr>
          </a:p>
        </p:txBody>
      </p:sp>
      <p:grpSp>
        <p:nvGrpSpPr>
          <p:cNvPr id="21" name="组合 20"/>
          <p:cNvGrpSpPr/>
          <p:nvPr/>
        </p:nvGrpSpPr>
        <p:grpSpPr>
          <a:xfrm>
            <a:off x="5200650" y="2636912"/>
            <a:ext cx="3686588" cy="2232248"/>
            <a:chOff x="5200650" y="2708920"/>
            <a:chExt cx="3686588" cy="2232248"/>
          </a:xfrm>
        </p:grpSpPr>
        <p:sp>
          <p:nvSpPr>
            <p:cNvPr id="19" name="矩形 18"/>
            <p:cNvSpPr/>
            <p:nvPr/>
          </p:nvSpPr>
          <p:spPr>
            <a:xfrm>
              <a:off x="5200650" y="2955057"/>
              <a:ext cx="3587442" cy="1986111"/>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18" name="组合 17"/>
            <p:cNvGrpSpPr/>
            <p:nvPr/>
          </p:nvGrpSpPr>
          <p:grpSpPr>
            <a:xfrm>
              <a:off x="5231737" y="2913750"/>
              <a:ext cx="3655501" cy="587966"/>
              <a:chOff x="5206418" y="4803507"/>
              <a:chExt cx="3655501" cy="587966"/>
            </a:xfrm>
          </p:grpSpPr>
          <p:sp>
            <p:nvSpPr>
              <p:cNvPr id="1595" name="矩形 1594"/>
              <p:cNvSpPr/>
              <p:nvPr/>
            </p:nvSpPr>
            <p:spPr>
              <a:xfrm>
                <a:off x="5206418" y="4803507"/>
                <a:ext cx="301686" cy="369332"/>
              </a:xfrm>
              <a:prstGeom prst="rect">
                <a:avLst/>
              </a:prstGeom>
            </p:spPr>
            <p:txBody>
              <a:bodyPr wrap="none">
                <a:spAutoFit/>
              </a:bodyPr>
              <a:lstStyle/>
              <a:p>
                <a:r>
                  <a:rPr lang="en-US" altLang="zh-CN" dirty="0" smtClean="0">
                    <a:solidFill>
                      <a:srgbClr val="FFFF00"/>
                    </a:solidFill>
                  </a:rPr>
                  <a:t>0</a:t>
                </a:r>
                <a:endParaRPr lang="zh-CN" altLang="en-US" dirty="0"/>
              </a:p>
            </p:txBody>
          </p:sp>
          <p:sp>
            <p:nvSpPr>
              <p:cNvPr id="1596" name="矩形 1595"/>
              <p:cNvSpPr/>
              <p:nvPr/>
            </p:nvSpPr>
            <p:spPr>
              <a:xfrm>
                <a:off x="6669322" y="4803507"/>
                <a:ext cx="535724" cy="369332"/>
              </a:xfrm>
              <a:prstGeom prst="rect">
                <a:avLst/>
              </a:prstGeom>
            </p:spPr>
            <p:txBody>
              <a:bodyPr wrap="none">
                <a:spAutoFit/>
              </a:bodyPr>
              <a:lstStyle/>
              <a:p>
                <a:r>
                  <a:rPr lang="en-US" altLang="zh-CN" dirty="0" smtClean="0">
                    <a:solidFill>
                      <a:srgbClr val="FFFF00"/>
                    </a:solidFill>
                  </a:rPr>
                  <a:t>150</a:t>
                </a:r>
                <a:endParaRPr lang="zh-CN" altLang="en-US" dirty="0"/>
              </a:p>
            </p:txBody>
          </p:sp>
          <p:sp>
            <p:nvSpPr>
              <p:cNvPr id="1597" name="矩形 1596"/>
              <p:cNvSpPr/>
              <p:nvPr/>
            </p:nvSpPr>
            <p:spPr>
              <a:xfrm>
                <a:off x="8326195" y="4803507"/>
                <a:ext cx="535724" cy="369332"/>
              </a:xfrm>
              <a:prstGeom prst="rect">
                <a:avLst/>
              </a:prstGeom>
            </p:spPr>
            <p:txBody>
              <a:bodyPr wrap="none">
                <a:spAutoFit/>
              </a:bodyPr>
              <a:lstStyle/>
              <a:p>
                <a:r>
                  <a:rPr lang="en-US" altLang="zh-CN" dirty="0" smtClean="0">
                    <a:solidFill>
                      <a:srgbClr val="FFFF00"/>
                    </a:solidFill>
                  </a:rPr>
                  <a:t>300</a:t>
                </a:r>
                <a:endParaRPr lang="zh-CN" altLang="en-US" dirty="0"/>
              </a:p>
            </p:txBody>
          </p:sp>
          <p:sp>
            <p:nvSpPr>
              <p:cNvPr id="1598" name="矩形 1597"/>
              <p:cNvSpPr/>
              <p:nvPr/>
            </p:nvSpPr>
            <p:spPr>
              <a:xfrm>
                <a:off x="6619268" y="5022141"/>
                <a:ext cx="742511"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X (m)</a:t>
                </a:r>
                <a:endParaRPr lang="zh-CN" altLang="en-US" dirty="0">
                  <a:latin typeface="Times New Roman" panose="02020603050405020304" pitchFamily="18" charset="0"/>
                  <a:cs typeface="Times New Roman" panose="02020603050405020304" pitchFamily="18" charset="0"/>
                </a:endParaRPr>
              </a:p>
            </p:txBody>
          </p:sp>
        </p:grpSp>
        <p:sp>
          <p:nvSpPr>
            <p:cNvPr id="20" name="流程图: 过程 19"/>
            <p:cNvSpPr/>
            <p:nvPr/>
          </p:nvSpPr>
          <p:spPr>
            <a:xfrm>
              <a:off x="5232598" y="2708920"/>
              <a:ext cx="3369620" cy="217882"/>
            </a:xfrm>
            <a:prstGeom prst="flowChartProcess">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nvGrpSpPr>
          <p:cNvPr id="17" name="组合 16"/>
          <p:cNvGrpSpPr/>
          <p:nvPr/>
        </p:nvGrpSpPr>
        <p:grpSpPr>
          <a:xfrm>
            <a:off x="8515959" y="2276875"/>
            <a:ext cx="666658" cy="2595963"/>
            <a:chOff x="8515958" y="2276873"/>
            <a:chExt cx="666658" cy="2595963"/>
          </a:xfrm>
        </p:grpSpPr>
        <p:sp>
          <p:nvSpPr>
            <p:cNvPr id="1569" name="矩形 1568"/>
            <p:cNvSpPr/>
            <p:nvPr/>
          </p:nvSpPr>
          <p:spPr>
            <a:xfrm>
              <a:off x="8515958" y="2530201"/>
              <a:ext cx="476412" cy="369332"/>
            </a:xfrm>
            <a:prstGeom prst="rect">
              <a:avLst/>
            </a:prstGeom>
          </p:spPr>
          <p:txBody>
            <a:bodyPr wrap="none">
              <a:spAutoFit/>
            </a:bodyPr>
            <a:lstStyle/>
            <a:p>
              <a:r>
                <a:rPr lang="en-US" altLang="zh-CN" dirty="0" smtClean="0">
                  <a:solidFill>
                    <a:srgbClr val="FFFF00"/>
                  </a:solidFill>
                </a:rPr>
                <a:t>2.0</a:t>
              </a:r>
              <a:endParaRPr lang="zh-CN" altLang="en-US" dirty="0"/>
            </a:p>
          </p:txBody>
        </p:sp>
        <p:sp>
          <p:nvSpPr>
            <p:cNvPr id="1570" name="矩形 1569"/>
            <p:cNvSpPr/>
            <p:nvPr/>
          </p:nvSpPr>
          <p:spPr>
            <a:xfrm>
              <a:off x="8527269" y="2981511"/>
              <a:ext cx="476412" cy="369332"/>
            </a:xfrm>
            <a:prstGeom prst="rect">
              <a:avLst/>
            </a:prstGeom>
          </p:spPr>
          <p:txBody>
            <a:bodyPr wrap="none">
              <a:spAutoFit/>
            </a:bodyPr>
            <a:lstStyle/>
            <a:p>
              <a:r>
                <a:rPr lang="en-US" altLang="zh-CN" dirty="0" smtClean="0">
                  <a:solidFill>
                    <a:srgbClr val="FFFF00"/>
                  </a:solidFill>
                </a:rPr>
                <a:t>2.8</a:t>
              </a:r>
              <a:endParaRPr lang="zh-CN" altLang="en-US" dirty="0"/>
            </a:p>
          </p:txBody>
        </p:sp>
        <p:sp>
          <p:nvSpPr>
            <p:cNvPr id="1571" name="矩形 1570"/>
            <p:cNvSpPr/>
            <p:nvPr/>
          </p:nvSpPr>
          <p:spPr>
            <a:xfrm>
              <a:off x="8541481" y="4503504"/>
              <a:ext cx="473206"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8.0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572" name="矩形 1571"/>
            <p:cNvSpPr/>
            <p:nvPr/>
          </p:nvSpPr>
          <p:spPr>
            <a:xfrm>
              <a:off x="8549885" y="3774902"/>
              <a:ext cx="476412" cy="369332"/>
            </a:xfrm>
            <a:prstGeom prst="rect">
              <a:avLst/>
            </a:prstGeom>
          </p:spPr>
          <p:txBody>
            <a:bodyPr wrap="none">
              <a:spAutoFit/>
            </a:bodyPr>
            <a:lstStyle/>
            <a:p>
              <a:r>
                <a:rPr lang="en-US" altLang="zh-CN" dirty="0" smtClean="0">
                  <a:solidFill>
                    <a:srgbClr val="FFFF00"/>
                  </a:solidFill>
                </a:rPr>
                <a:t>3.9</a:t>
              </a:r>
              <a:endParaRPr lang="zh-CN" altLang="en-US" dirty="0"/>
            </a:p>
          </p:txBody>
        </p:sp>
        <p:sp>
          <p:nvSpPr>
            <p:cNvPr id="1568" name="矩形 1567"/>
            <p:cNvSpPr/>
            <p:nvPr/>
          </p:nvSpPr>
          <p:spPr>
            <a:xfrm rot="16200000">
              <a:off x="7906213" y="3183944"/>
              <a:ext cx="2183474" cy="369332"/>
            </a:xfrm>
            <a:prstGeom prst="rect">
              <a:avLst/>
            </a:prstGeom>
          </p:spPr>
          <p:txBody>
            <a:bodyPr wrap="squar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Pseudo depth (m)</a:t>
              </a:r>
              <a:endParaRPr lang="zh-CN" altLang="en-US" dirty="0">
                <a:latin typeface="Times New Roman" panose="02020603050405020304" pitchFamily="18" charset="0"/>
                <a:cs typeface="Times New Roman" panose="02020603050405020304" pitchFamily="18" charset="0"/>
              </a:endParaRPr>
            </a:p>
          </p:txBody>
        </p:sp>
      </p:grpSp>
      <p:sp>
        <p:nvSpPr>
          <p:cNvPr id="191" name="TextBox 190"/>
          <p:cNvSpPr txBox="1"/>
          <p:nvPr/>
        </p:nvSpPr>
        <p:spPr>
          <a:xfrm>
            <a:off x="3285403" y="4017257"/>
            <a:ext cx="1345785" cy="707886"/>
          </a:xfrm>
          <a:prstGeom prst="rect">
            <a:avLst/>
          </a:prstGeom>
          <a:noFill/>
        </p:spPr>
        <p:txBody>
          <a:bodyPr wrap="square" rtlCol="0">
            <a:spAutoFit/>
          </a:bodyPr>
          <a:lstStyle/>
          <a:p>
            <a:pPr algn="ctr"/>
            <a:r>
              <a:rPr lang="en-US" sz="2000" dirty="0" smtClean="0">
                <a:solidFill>
                  <a:schemeClr val="bg1"/>
                </a:solidFill>
                <a:latin typeface="Times New Roman" panose="02020603050405020304" pitchFamily="18" charset="0"/>
                <a:cs typeface="Times New Roman" panose="02020603050405020304" pitchFamily="18" charset="0"/>
              </a:rPr>
              <a:t>Natural Migration</a:t>
            </a:r>
          </a:p>
        </p:txBody>
      </p:sp>
      <p:grpSp>
        <p:nvGrpSpPr>
          <p:cNvPr id="22" name="组合 21"/>
          <p:cNvGrpSpPr/>
          <p:nvPr/>
        </p:nvGrpSpPr>
        <p:grpSpPr>
          <a:xfrm>
            <a:off x="5206420" y="4803512"/>
            <a:ext cx="3655501" cy="587966"/>
            <a:chOff x="5206418" y="4803507"/>
            <a:chExt cx="3655501" cy="587965"/>
          </a:xfrm>
        </p:grpSpPr>
        <p:sp>
          <p:nvSpPr>
            <p:cNvPr id="192" name="矩形 191"/>
            <p:cNvSpPr/>
            <p:nvPr/>
          </p:nvSpPr>
          <p:spPr>
            <a:xfrm>
              <a:off x="5206418" y="4803507"/>
              <a:ext cx="301686" cy="369331"/>
            </a:xfrm>
            <a:prstGeom prst="rect">
              <a:avLst/>
            </a:prstGeom>
          </p:spPr>
          <p:txBody>
            <a:bodyPr wrap="none">
              <a:spAutoFit/>
            </a:bodyPr>
            <a:lstStyle/>
            <a:p>
              <a:r>
                <a:rPr lang="en-US" altLang="zh-CN" dirty="0" smtClean="0">
                  <a:solidFill>
                    <a:srgbClr val="FFFF00"/>
                  </a:solidFill>
                </a:rPr>
                <a:t>0</a:t>
              </a:r>
              <a:endParaRPr lang="zh-CN" altLang="en-US" dirty="0"/>
            </a:p>
          </p:txBody>
        </p:sp>
        <p:sp>
          <p:nvSpPr>
            <p:cNvPr id="193" name="矩形 192"/>
            <p:cNvSpPr/>
            <p:nvPr/>
          </p:nvSpPr>
          <p:spPr>
            <a:xfrm>
              <a:off x="6669322" y="4803507"/>
              <a:ext cx="535724" cy="369331"/>
            </a:xfrm>
            <a:prstGeom prst="rect">
              <a:avLst/>
            </a:prstGeom>
          </p:spPr>
          <p:txBody>
            <a:bodyPr wrap="none">
              <a:spAutoFit/>
            </a:bodyPr>
            <a:lstStyle/>
            <a:p>
              <a:r>
                <a:rPr lang="en-US" altLang="zh-CN" dirty="0" smtClean="0">
                  <a:solidFill>
                    <a:srgbClr val="FFFF00"/>
                  </a:solidFill>
                </a:rPr>
                <a:t>150</a:t>
              </a:r>
              <a:endParaRPr lang="zh-CN" altLang="en-US" dirty="0"/>
            </a:p>
          </p:txBody>
        </p:sp>
        <p:sp>
          <p:nvSpPr>
            <p:cNvPr id="194" name="矩形 193"/>
            <p:cNvSpPr/>
            <p:nvPr/>
          </p:nvSpPr>
          <p:spPr>
            <a:xfrm>
              <a:off x="8326195" y="4803507"/>
              <a:ext cx="535724" cy="369331"/>
            </a:xfrm>
            <a:prstGeom prst="rect">
              <a:avLst/>
            </a:prstGeom>
          </p:spPr>
          <p:txBody>
            <a:bodyPr wrap="none">
              <a:spAutoFit/>
            </a:bodyPr>
            <a:lstStyle/>
            <a:p>
              <a:r>
                <a:rPr lang="en-US" altLang="zh-CN" dirty="0" smtClean="0">
                  <a:solidFill>
                    <a:srgbClr val="FFFF00"/>
                  </a:solidFill>
                </a:rPr>
                <a:t>300</a:t>
              </a:r>
              <a:endParaRPr lang="zh-CN" altLang="en-US" dirty="0"/>
            </a:p>
          </p:txBody>
        </p:sp>
        <p:sp>
          <p:nvSpPr>
            <p:cNvPr id="195" name="矩形 194"/>
            <p:cNvSpPr/>
            <p:nvPr/>
          </p:nvSpPr>
          <p:spPr>
            <a:xfrm>
              <a:off x="6619268" y="5022141"/>
              <a:ext cx="742511" cy="369331"/>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X (m)</a:t>
              </a:r>
              <a:endParaRPr lang="zh-CN" altLang="en-US" dirty="0">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001681893"/>
      </p:ext>
    </p:extLst>
  </p:cSld>
  <p:clrMapOvr>
    <a:masterClrMapping/>
  </p:clrMapOvr>
  <mc:AlternateContent xmlns:mc="http://schemas.openxmlformats.org/markup-compatibility/2006">
    <mc:Choice xmlns:p14="http://schemas.microsoft.com/office/powerpoint/2010/main" Requires="p14">
      <p:transition spd="slow" p14:dur="2000" advTm="27710"/>
    </mc:Choice>
    <mc:Fallback>
      <p:transition spd="slow" advTm="277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91"/>
                                        </p:tgtEl>
                                        <p:attrNameLst>
                                          <p:attrName>style.visibility</p:attrName>
                                        </p:attrNameLst>
                                      </p:cBhvr>
                                      <p:to>
                                        <p:strVal val="visible"/>
                                      </p:to>
                                    </p:set>
                                  </p:childTnLst>
                                </p:cTn>
                              </p:par>
                            </p:childTnLst>
                          </p:cTn>
                        </p:par>
                        <p:par>
                          <p:cTn id="29" fill="hold">
                            <p:stCondLst>
                              <p:cond delay="0"/>
                            </p:stCondLst>
                            <p:childTnLst>
                              <p:par>
                                <p:cTn id="30" presetID="42" presetClass="path" presetSubtype="0" accel="50000" decel="50000" fill="hold" nodeType="afterEffect">
                                  <p:stCondLst>
                                    <p:cond delay="0"/>
                                  </p:stCondLst>
                                  <p:childTnLst>
                                    <p:animMotion origin="layout" path="M -2.5E-6 -2.22222E-6 L -0.0026 0.29931 " pathEditMode="relative" rAng="0" ptsTypes="AA">
                                      <p:cBhvr>
                                        <p:cTn id="31" dur="6000" fill="hold"/>
                                        <p:tgtEl>
                                          <p:spTgt spid="21"/>
                                        </p:tgtEl>
                                        <p:attrNameLst>
                                          <p:attrName>ppt_x</p:attrName>
                                          <p:attrName>ppt_y</p:attrName>
                                        </p:attrNameLst>
                                      </p:cBhvr>
                                      <p:rCtr x="-139" y="14954"/>
                                    </p:animMotion>
                                  </p:childTnLst>
                                </p:cTn>
                              </p:par>
                              <p:par>
                                <p:cTn id="32" presetID="1" presetClass="entr" presetSubtype="0" fill="hold" grpId="0" nodeType="withEffect">
                                  <p:stCondLst>
                                    <p:cond delay="0"/>
                                  </p:stCondLst>
                                  <p:childTnLst>
                                    <p:set>
                                      <p:cBhvr>
                                        <p:cTn id="33" dur="1" fill="hold">
                                          <p:stCondLst>
                                            <p:cond delay="0"/>
                                          </p:stCondLst>
                                        </p:cTn>
                                        <p:tgtEl>
                                          <p:spTgt spid="1586"/>
                                        </p:tgtEl>
                                        <p:attrNameLst>
                                          <p:attrName>style.visibility</p:attrName>
                                        </p:attrNameLst>
                                      </p:cBhvr>
                                      <p:to>
                                        <p:strVal val="visible"/>
                                      </p:to>
                                    </p:set>
                                  </p:childTnLst>
                                </p:cTn>
                              </p:par>
                              <p:par>
                                <p:cTn id="34" presetID="1" presetClass="entr" presetSubtype="0" fill="hold" grpId="0" nodeType="withEffect">
                                  <p:stCondLst>
                                    <p:cond delay="1700"/>
                                  </p:stCondLst>
                                  <p:childTnLst>
                                    <p:set>
                                      <p:cBhvr>
                                        <p:cTn id="35" dur="1" fill="hold">
                                          <p:stCondLst>
                                            <p:cond delay="0"/>
                                          </p:stCondLst>
                                        </p:cTn>
                                        <p:tgtEl>
                                          <p:spTgt spid="1587"/>
                                        </p:tgtEl>
                                        <p:attrNameLst>
                                          <p:attrName>style.visibility</p:attrName>
                                        </p:attrNameLst>
                                      </p:cBhvr>
                                      <p:to>
                                        <p:strVal val="visible"/>
                                      </p:to>
                                    </p:set>
                                  </p:childTnLst>
                                </p:cTn>
                              </p:par>
                              <p:par>
                                <p:cTn id="36" presetID="1" presetClass="entr" presetSubtype="0" fill="hold" grpId="0" nodeType="withEffect">
                                  <p:stCondLst>
                                    <p:cond delay="3400"/>
                                  </p:stCondLst>
                                  <p:childTnLst>
                                    <p:set>
                                      <p:cBhvr>
                                        <p:cTn id="37" dur="1" fill="hold">
                                          <p:stCondLst>
                                            <p:cond delay="0"/>
                                          </p:stCondLst>
                                        </p:cTn>
                                        <p:tgtEl>
                                          <p:spTgt spid="1574"/>
                                        </p:tgtEl>
                                        <p:attrNameLst>
                                          <p:attrName>style.visibility</p:attrName>
                                        </p:attrNameLst>
                                      </p:cBhvr>
                                      <p:to>
                                        <p:strVal val="visible"/>
                                      </p:to>
                                    </p:set>
                                  </p:childTnLst>
                                </p:cTn>
                              </p:par>
                              <p:par>
                                <p:cTn id="38" presetID="1" presetClass="entr" presetSubtype="0" fill="hold" grpId="0" nodeType="withEffect">
                                  <p:stCondLst>
                                    <p:cond delay="5200"/>
                                  </p:stCondLst>
                                  <p:childTnLst>
                                    <p:set>
                                      <p:cBhvr>
                                        <p:cTn id="39" dur="1" fill="hold">
                                          <p:stCondLst>
                                            <p:cond delay="0"/>
                                          </p:stCondLst>
                                        </p:cTn>
                                        <p:tgtEl>
                                          <p:spTgt spid="1588"/>
                                        </p:tgtEl>
                                        <p:attrNameLst>
                                          <p:attrName>style.visibility</p:attrName>
                                        </p:attrNameLst>
                                      </p:cBhvr>
                                      <p:to>
                                        <p:strVal val="visible"/>
                                      </p:to>
                                    </p:set>
                                  </p:childTnLst>
                                </p:cTn>
                              </p:par>
                            </p:childTnLst>
                          </p:cTn>
                        </p:par>
                        <p:par>
                          <p:cTn id="40" fill="hold">
                            <p:stCondLst>
                              <p:cond delay="6000"/>
                            </p:stCondLst>
                            <p:childTnLst>
                              <p:par>
                                <p:cTn id="41" presetID="1" presetClass="exit" presetSubtype="0" fill="hold" nodeType="after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par>
                          <p:cTn id="43" fill="hold">
                            <p:stCondLst>
                              <p:cond delay="6000"/>
                            </p:stCondLst>
                            <p:childTnLst>
                              <p:par>
                                <p:cTn id="44" presetID="1"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9" grpId="0"/>
      <p:bldP spid="1586" grpId="0"/>
      <p:bldP spid="1587" grpId="0"/>
      <p:bldP spid="1588" grpId="0"/>
      <p:bldP spid="1591" grpId="0"/>
      <p:bldP spid="1574" grpId="0"/>
      <p:bldP spid="269" grpId="0"/>
      <p:bldP spid="5" grpId="0" animBg="1"/>
      <p:bldP spid="6" grpId="0"/>
      <p:bldP spid="1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图片 20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83" y="2730394"/>
            <a:ext cx="3348223" cy="2019563"/>
          </a:xfrm>
          <a:prstGeom prst="rect">
            <a:avLst/>
          </a:prstGeom>
        </p:spPr>
      </p:pic>
      <p:sp>
        <p:nvSpPr>
          <p:cNvPr id="2" name="标题 1"/>
          <p:cNvSpPr>
            <a:spLocks noGrp="1"/>
          </p:cNvSpPr>
          <p:nvPr>
            <p:ph type="title"/>
          </p:nvPr>
        </p:nvSpPr>
        <p:spPr>
          <a:xfrm>
            <a:off x="628651" y="-99392"/>
            <a:ext cx="7886700" cy="1325563"/>
          </a:xfrm>
        </p:spPr>
        <p:txBody>
          <a:bodyPr>
            <a:normAutofit/>
          </a:bodyPr>
          <a:lstStyle/>
          <a:p>
            <a:r>
              <a:rPr lang="en-US" altLang="zh-CN" sz="5400" dirty="0" smtClean="0"/>
              <a:t>2D Aqaba Data</a:t>
            </a:r>
            <a:endParaRPr lang="zh-CN" altLang="en-US" sz="5400" dirty="0"/>
          </a:p>
        </p:txBody>
      </p:sp>
      <p:sp>
        <p:nvSpPr>
          <p:cNvPr id="14079" name="Rectangle 24"/>
          <p:cNvSpPr>
            <a:spLocks noChangeArrowheads="1"/>
          </p:cNvSpPr>
          <p:nvPr/>
        </p:nvSpPr>
        <p:spPr bwMode="auto">
          <a:xfrm>
            <a:off x="47799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2" name="Rectangle 25"/>
          <p:cNvSpPr>
            <a:spLocks noChangeArrowheads="1"/>
          </p:cNvSpPr>
          <p:nvPr/>
        </p:nvSpPr>
        <p:spPr bwMode="auto">
          <a:xfrm>
            <a:off x="486727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3" name="Rectangle 26"/>
          <p:cNvSpPr>
            <a:spLocks noChangeArrowheads="1"/>
          </p:cNvSpPr>
          <p:nvPr/>
        </p:nvSpPr>
        <p:spPr bwMode="auto">
          <a:xfrm>
            <a:off x="49736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4" name="Rectangle 27"/>
          <p:cNvSpPr>
            <a:spLocks noChangeArrowheads="1"/>
          </p:cNvSpPr>
          <p:nvPr/>
        </p:nvSpPr>
        <p:spPr bwMode="auto">
          <a:xfrm>
            <a:off x="506888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5" name="Rectangle 28"/>
          <p:cNvSpPr>
            <a:spLocks noChangeArrowheads="1"/>
          </p:cNvSpPr>
          <p:nvPr/>
        </p:nvSpPr>
        <p:spPr bwMode="auto">
          <a:xfrm>
            <a:off x="515937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6" name="Rectangle 29"/>
          <p:cNvSpPr>
            <a:spLocks noChangeArrowheads="1"/>
          </p:cNvSpPr>
          <p:nvPr/>
        </p:nvSpPr>
        <p:spPr bwMode="auto">
          <a:xfrm>
            <a:off x="52943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7" name="Rectangle 30"/>
          <p:cNvSpPr>
            <a:spLocks noChangeArrowheads="1"/>
          </p:cNvSpPr>
          <p:nvPr/>
        </p:nvSpPr>
        <p:spPr bwMode="auto">
          <a:xfrm>
            <a:off x="54324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8" name="Rectangle 31"/>
          <p:cNvSpPr>
            <a:spLocks noChangeArrowheads="1"/>
          </p:cNvSpPr>
          <p:nvPr/>
        </p:nvSpPr>
        <p:spPr bwMode="auto">
          <a:xfrm>
            <a:off x="55213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9" name="Rectangle 32"/>
          <p:cNvSpPr>
            <a:spLocks noChangeArrowheads="1"/>
          </p:cNvSpPr>
          <p:nvPr/>
        </p:nvSpPr>
        <p:spPr bwMode="auto">
          <a:xfrm>
            <a:off x="56594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0" name="Rectangle 33"/>
          <p:cNvSpPr>
            <a:spLocks noChangeArrowheads="1"/>
          </p:cNvSpPr>
          <p:nvPr/>
        </p:nvSpPr>
        <p:spPr bwMode="auto">
          <a:xfrm>
            <a:off x="577215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1" name="Rectangle 34"/>
          <p:cNvSpPr>
            <a:spLocks noChangeArrowheads="1"/>
          </p:cNvSpPr>
          <p:nvPr/>
        </p:nvSpPr>
        <p:spPr bwMode="auto">
          <a:xfrm>
            <a:off x="58769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 name="Rectangle 35"/>
          <p:cNvSpPr>
            <a:spLocks noChangeArrowheads="1"/>
          </p:cNvSpPr>
          <p:nvPr/>
        </p:nvSpPr>
        <p:spPr bwMode="auto">
          <a:xfrm>
            <a:off x="59547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6" name="Rectangle 36"/>
          <p:cNvSpPr>
            <a:spLocks noChangeArrowheads="1"/>
          </p:cNvSpPr>
          <p:nvPr/>
        </p:nvSpPr>
        <p:spPr bwMode="auto">
          <a:xfrm>
            <a:off x="60436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8" name="Rectangle 37"/>
          <p:cNvSpPr>
            <a:spLocks noChangeArrowheads="1"/>
          </p:cNvSpPr>
          <p:nvPr/>
        </p:nvSpPr>
        <p:spPr bwMode="auto">
          <a:xfrm>
            <a:off x="61515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9" name="Rectangle 38"/>
          <p:cNvSpPr>
            <a:spLocks noChangeArrowheads="1"/>
          </p:cNvSpPr>
          <p:nvPr/>
        </p:nvSpPr>
        <p:spPr bwMode="auto">
          <a:xfrm>
            <a:off x="62579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0" name="Rectangle 39"/>
          <p:cNvSpPr>
            <a:spLocks noChangeArrowheads="1"/>
          </p:cNvSpPr>
          <p:nvPr/>
        </p:nvSpPr>
        <p:spPr bwMode="auto">
          <a:xfrm>
            <a:off x="63468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1" name="Rectangle 40"/>
          <p:cNvSpPr>
            <a:spLocks noChangeArrowheads="1"/>
          </p:cNvSpPr>
          <p:nvPr/>
        </p:nvSpPr>
        <p:spPr bwMode="auto">
          <a:xfrm>
            <a:off x="650398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2" name="Rectangle 41"/>
          <p:cNvSpPr>
            <a:spLocks noChangeArrowheads="1"/>
          </p:cNvSpPr>
          <p:nvPr/>
        </p:nvSpPr>
        <p:spPr bwMode="auto">
          <a:xfrm>
            <a:off x="659130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3" name="Rectangle 42"/>
          <p:cNvSpPr>
            <a:spLocks noChangeArrowheads="1"/>
          </p:cNvSpPr>
          <p:nvPr/>
        </p:nvSpPr>
        <p:spPr bwMode="auto">
          <a:xfrm>
            <a:off x="67008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4" name="Rectangle 43"/>
          <p:cNvSpPr>
            <a:spLocks noChangeArrowheads="1"/>
          </p:cNvSpPr>
          <p:nvPr/>
        </p:nvSpPr>
        <p:spPr bwMode="auto">
          <a:xfrm>
            <a:off x="67611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5" name="Rectangle 44"/>
          <p:cNvSpPr>
            <a:spLocks noChangeArrowheads="1"/>
          </p:cNvSpPr>
          <p:nvPr/>
        </p:nvSpPr>
        <p:spPr bwMode="auto">
          <a:xfrm>
            <a:off x="685165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6" name="Rectangle 45"/>
          <p:cNvSpPr>
            <a:spLocks noChangeArrowheads="1"/>
          </p:cNvSpPr>
          <p:nvPr/>
        </p:nvSpPr>
        <p:spPr bwMode="auto">
          <a:xfrm>
            <a:off x="69580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7" name="Rectangle 46"/>
          <p:cNvSpPr>
            <a:spLocks noChangeArrowheads="1"/>
          </p:cNvSpPr>
          <p:nvPr/>
        </p:nvSpPr>
        <p:spPr bwMode="auto">
          <a:xfrm>
            <a:off x="703580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8" name="Rectangle 47"/>
          <p:cNvSpPr>
            <a:spLocks noChangeArrowheads="1"/>
          </p:cNvSpPr>
          <p:nvPr/>
        </p:nvSpPr>
        <p:spPr bwMode="auto">
          <a:xfrm>
            <a:off x="71231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9" name="Rectangle 48"/>
          <p:cNvSpPr>
            <a:spLocks noChangeArrowheads="1"/>
          </p:cNvSpPr>
          <p:nvPr/>
        </p:nvSpPr>
        <p:spPr bwMode="auto">
          <a:xfrm>
            <a:off x="72310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0" name="Rectangle 49"/>
          <p:cNvSpPr>
            <a:spLocks noChangeArrowheads="1"/>
          </p:cNvSpPr>
          <p:nvPr/>
        </p:nvSpPr>
        <p:spPr bwMode="auto">
          <a:xfrm>
            <a:off x="73866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 name="Rectangle 50"/>
          <p:cNvSpPr>
            <a:spLocks noChangeArrowheads="1"/>
          </p:cNvSpPr>
          <p:nvPr/>
        </p:nvSpPr>
        <p:spPr bwMode="auto">
          <a:xfrm>
            <a:off x="74771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2" name="Rectangle 51"/>
          <p:cNvSpPr>
            <a:spLocks noChangeArrowheads="1"/>
          </p:cNvSpPr>
          <p:nvPr/>
        </p:nvSpPr>
        <p:spPr bwMode="auto">
          <a:xfrm>
            <a:off x="75263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3" name="Rectangle 52"/>
          <p:cNvSpPr>
            <a:spLocks noChangeArrowheads="1"/>
          </p:cNvSpPr>
          <p:nvPr/>
        </p:nvSpPr>
        <p:spPr bwMode="auto">
          <a:xfrm>
            <a:off x="766445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0" name="Rectangle 53"/>
          <p:cNvSpPr>
            <a:spLocks noChangeArrowheads="1"/>
          </p:cNvSpPr>
          <p:nvPr/>
        </p:nvSpPr>
        <p:spPr bwMode="auto">
          <a:xfrm>
            <a:off x="779938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496" name="组合 13495"/>
          <p:cNvGrpSpPr/>
          <p:nvPr/>
        </p:nvGrpSpPr>
        <p:grpSpPr>
          <a:xfrm>
            <a:off x="5104802" y="2652976"/>
            <a:ext cx="3522976" cy="2539611"/>
            <a:chOff x="4632325" y="4137025"/>
            <a:chExt cx="3457258" cy="2109080"/>
          </a:xfrm>
        </p:grpSpPr>
        <p:sp>
          <p:nvSpPr>
            <p:cNvPr id="14082" name="Line 57"/>
            <p:cNvSpPr>
              <a:spLocks noChangeShapeType="1"/>
            </p:cNvSpPr>
            <p:nvPr/>
          </p:nvSpPr>
          <p:spPr bwMode="auto">
            <a:xfrm flipV="1">
              <a:off x="4740275" y="4167188"/>
              <a:ext cx="0" cy="1038225"/>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83" name="Line 58"/>
            <p:cNvSpPr>
              <a:spLocks noChangeShapeType="1"/>
            </p:cNvSpPr>
            <p:nvPr/>
          </p:nvSpPr>
          <p:spPr bwMode="auto">
            <a:xfrm flipV="1">
              <a:off x="8069263" y="4167188"/>
              <a:ext cx="0" cy="1038225"/>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84" name="Line 59"/>
            <p:cNvSpPr>
              <a:spLocks noChangeShapeType="1"/>
            </p:cNvSpPr>
            <p:nvPr/>
          </p:nvSpPr>
          <p:spPr bwMode="auto">
            <a:xfrm flipH="1">
              <a:off x="4740275" y="4167188"/>
              <a:ext cx="3341687" cy="0"/>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85" name="Rectangle 60"/>
            <p:cNvSpPr>
              <a:spLocks noChangeArrowheads="1"/>
            </p:cNvSpPr>
            <p:nvPr/>
          </p:nvSpPr>
          <p:spPr bwMode="auto">
            <a:xfrm>
              <a:off x="6267450"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6" name="Rectangle 61"/>
            <p:cNvSpPr>
              <a:spLocks noChangeArrowheads="1"/>
            </p:cNvSpPr>
            <p:nvPr/>
          </p:nvSpPr>
          <p:spPr bwMode="auto">
            <a:xfrm>
              <a:off x="6392863"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7" name="Rectangle 62"/>
            <p:cNvSpPr>
              <a:spLocks noChangeArrowheads="1"/>
            </p:cNvSpPr>
            <p:nvPr/>
          </p:nvSpPr>
          <p:spPr bwMode="auto">
            <a:xfrm>
              <a:off x="6435725"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8" name="Rectangle 63"/>
            <p:cNvSpPr>
              <a:spLocks noChangeArrowheads="1"/>
            </p:cNvSpPr>
            <p:nvPr/>
          </p:nvSpPr>
          <p:spPr bwMode="auto">
            <a:xfrm>
              <a:off x="6546850"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9" name="Line 64"/>
            <p:cNvSpPr>
              <a:spLocks noChangeShapeType="1"/>
            </p:cNvSpPr>
            <p:nvPr/>
          </p:nvSpPr>
          <p:spPr bwMode="auto">
            <a:xfrm>
              <a:off x="4740275" y="4167188"/>
              <a:ext cx="334168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0" name="Line 65"/>
            <p:cNvSpPr>
              <a:spLocks noChangeShapeType="1"/>
            </p:cNvSpPr>
            <p:nvPr/>
          </p:nvSpPr>
          <p:spPr bwMode="auto">
            <a:xfrm flipV="1">
              <a:off x="6961188" y="5857875"/>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1" name="Line 66"/>
            <p:cNvSpPr>
              <a:spLocks noChangeShapeType="1"/>
            </p:cNvSpPr>
            <p:nvPr/>
          </p:nvSpPr>
          <p:spPr bwMode="auto">
            <a:xfrm>
              <a:off x="474027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2" name="Line 67"/>
            <p:cNvSpPr>
              <a:spLocks noChangeShapeType="1"/>
            </p:cNvSpPr>
            <p:nvPr/>
          </p:nvSpPr>
          <p:spPr bwMode="auto">
            <a:xfrm>
              <a:off x="5295900"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3" name="Line 68"/>
            <p:cNvSpPr>
              <a:spLocks noChangeShapeType="1"/>
            </p:cNvSpPr>
            <p:nvPr/>
          </p:nvSpPr>
          <p:spPr bwMode="auto">
            <a:xfrm>
              <a:off x="585152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4" name="Line 69"/>
            <p:cNvSpPr>
              <a:spLocks noChangeShapeType="1"/>
            </p:cNvSpPr>
            <p:nvPr/>
          </p:nvSpPr>
          <p:spPr bwMode="auto">
            <a:xfrm>
              <a:off x="640556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5" name="Line 70"/>
            <p:cNvSpPr>
              <a:spLocks noChangeShapeType="1"/>
            </p:cNvSpPr>
            <p:nvPr/>
          </p:nvSpPr>
          <p:spPr bwMode="auto">
            <a:xfrm>
              <a:off x="6961188"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6" name="Line 71"/>
            <p:cNvSpPr>
              <a:spLocks noChangeShapeType="1"/>
            </p:cNvSpPr>
            <p:nvPr/>
          </p:nvSpPr>
          <p:spPr bwMode="auto">
            <a:xfrm>
              <a:off x="751522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7" name="Line 72"/>
            <p:cNvSpPr>
              <a:spLocks noChangeShapeType="1"/>
            </p:cNvSpPr>
            <p:nvPr/>
          </p:nvSpPr>
          <p:spPr bwMode="auto">
            <a:xfrm>
              <a:off x="806926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8" name="Rectangle 73"/>
            <p:cNvSpPr>
              <a:spLocks noChangeArrowheads="1"/>
            </p:cNvSpPr>
            <p:nvPr/>
          </p:nvSpPr>
          <p:spPr bwMode="auto">
            <a:xfrm>
              <a:off x="46910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99" name="Rectangle 74"/>
            <p:cNvSpPr>
              <a:spLocks noChangeArrowheads="1"/>
            </p:cNvSpPr>
            <p:nvPr/>
          </p:nvSpPr>
          <p:spPr bwMode="auto">
            <a:xfrm>
              <a:off x="521811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0" name="Rectangle 75"/>
            <p:cNvSpPr>
              <a:spLocks noChangeArrowheads="1"/>
            </p:cNvSpPr>
            <p:nvPr/>
          </p:nvSpPr>
          <p:spPr bwMode="auto">
            <a:xfrm>
              <a:off x="528002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1" name="Rectangle 76"/>
            <p:cNvSpPr>
              <a:spLocks noChangeArrowheads="1"/>
            </p:cNvSpPr>
            <p:nvPr/>
          </p:nvSpPr>
          <p:spPr bwMode="auto">
            <a:xfrm>
              <a:off x="57451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2" name="Rectangle 77"/>
            <p:cNvSpPr>
              <a:spLocks noChangeArrowheads="1"/>
            </p:cNvSpPr>
            <p:nvPr/>
          </p:nvSpPr>
          <p:spPr bwMode="auto">
            <a:xfrm>
              <a:off x="58086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3" name="Rectangle 78"/>
            <p:cNvSpPr>
              <a:spLocks noChangeArrowheads="1"/>
            </p:cNvSpPr>
            <p:nvPr/>
          </p:nvSpPr>
          <p:spPr bwMode="auto">
            <a:xfrm>
              <a:off x="58721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4" name="Rectangle 79"/>
            <p:cNvSpPr>
              <a:spLocks noChangeArrowheads="1"/>
            </p:cNvSpPr>
            <p:nvPr/>
          </p:nvSpPr>
          <p:spPr bwMode="auto">
            <a:xfrm>
              <a:off x="62912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5" name="Rectangle 80"/>
            <p:cNvSpPr>
              <a:spLocks noChangeArrowheads="1"/>
            </p:cNvSpPr>
            <p:nvPr/>
          </p:nvSpPr>
          <p:spPr bwMode="auto">
            <a:xfrm>
              <a:off x="63547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6" name="Rectangle 81"/>
            <p:cNvSpPr>
              <a:spLocks noChangeArrowheads="1"/>
            </p:cNvSpPr>
            <p:nvPr/>
          </p:nvSpPr>
          <p:spPr bwMode="auto">
            <a:xfrm>
              <a:off x="64182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7" name="Rectangle 82"/>
            <p:cNvSpPr>
              <a:spLocks noChangeArrowheads="1"/>
            </p:cNvSpPr>
            <p:nvPr/>
          </p:nvSpPr>
          <p:spPr bwMode="auto">
            <a:xfrm>
              <a:off x="6838950"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8" name="Rectangle 83"/>
            <p:cNvSpPr>
              <a:spLocks noChangeArrowheads="1"/>
            </p:cNvSpPr>
            <p:nvPr/>
          </p:nvSpPr>
          <p:spPr bwMode="auto">
            <a:xfrm>
              <a:off x="69008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9" name="Rectangle 84"/>
            <p:cNvSpPr>
              <a:spLocks noChangeArrowheads="1"/>
            </p:cNvSpPr>
            <p:nvPr/>
          </p:nvSpPr>
          <p:spPr bwMode="auto">
            <a:xfrm>
              <a:off x="696277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10" name="Rectangle 85"/>
            <p:cNvSpPr>
              <a:spLocks noChangeArrowheads="1"/>
            </p:cNvSpPr>
            <p:nvPr/>
          </p:nvSpPr>
          <p:spPr bwMode="auto">
            <a:xfrm>
              <a:off x="7385050"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11" name="Rectangle 86"/>
            <p:cNvSpPr>
              <a:spLocks noChangeArrowheads="1"/>
            </p:cNvSpPr>
            <p:nvPr/>
          </p:nvSpPr>
          <p:spPr bwMode="auto">
            <a:xfrm>
              <a:off x="74469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4" name="Rectangle 87"/>
            <p:cNvSpPr>
              <a:spLocks noChangeArrowheads="1"/>
            </p:cNvSpPr>
            <p:nvPr/>
          </p:nvSpPr>
          <p:spPr bwMode="auto">
            <a:xfrm>
              <a:off x="750887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5" name="Rectangle 88"/>
            <p:cNvSpPr>
              <a:spLocks noChangeArrowheads="1"/>
            </p:cNvSpPr>
            <p:nvPr/>
          </p:nvSpPr>
          <p:spPr bwMode="auto">
            <a:xfrm>
              <a:off x="7931150"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6" name="Rectangle 89"/>
            <p:cNvSpPr>
              <a:spLocks noChangeArrowheads="1"/>
            </p:cNvSpPr>
            <p:nvPr/>
          </p:nvSpPr>
          <p:spPr bwMode="auto">
            <a:xfrm>
              <a:off x="79930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7" name="Rectangle 90"/>
            <p:cNvSpPr>
              <a:spLocks noChangeArrowheads="1"/>
            </p:cNvSpPr>
            <p:nvPr/>
          </p:nvSpPr>
          <p:spPr bwMode="auto">
            <a:xfrm>
              <a:off x="805497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8" name="Line 91"/>
            <p:cNvSpPr>
              <a:spLocks noChangeShapeType="1"/>
            </p:cNvSpPr>
            <p:nvPr/>
          </p:nvSpPr>
          <p:spPr bwMode="auto">
            <a:xfrm flipV="1">
              <a:off x="4740275" y="4167188"/>
              <a:ext cx="0" cy="103822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49" name="Line 92"/>
            <p:cNvSpPr>
              <a:spLocks noChangeShapeType="1"/>
            </p:cNvSpPr>
            <p:nvPr/>
          </p:nvSpPr>
          <p:spPr bwMode="auto">
            <a:xfrm flipV="1">
              <a:off x="8081963" y="4167188"/>
              <a:ext cx="0" cy="103822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0" name="Line 93"/>
            <p:cNvSpPr>
              <a:spLocks noChangeShapeType="1"/>
            </p:cNvSpPr>
            <p:nvPr/>
          </p:nvSpPr>
          <p:spPr bwMode="auto">
            <a:xfrm>
              <a:off x="4740275" y="41671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1" name="Line 94"/>
            <p:cNvSpPr>
              <a:spLocks noChangeShapeType="1"/>
            </p:cNvSpPr>
            <p:nvPr/>
          </p:nvSpPr>
          <p:spPr bwMode="auto">
            <a:xfrm flipH="1">
              <a:off x="8047038" y="41671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2" name="Line 95"/>
            <p:cNvSpPr>
              <a:spLocks noChangeShapeType="1"/>
            </p:cNvSpPr>
            <p:nvPr/>
          </p:nvSpPr>
          <p:spPr bwMode="auto">
            <a:xfrm flipV="1">
              <a:off x="4741863" y="4179888"/>
              <a:ext cx="0" cy="100806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3" name="Line 96"/>
            <p:cNvSpPr>
              <a:spLocks noChangeShapeType="1"/>
            </p:cNvSpPr>
            <p:nvPr/>
          </p:nvSpPr>
          <p:spPr bwMode="auto">
            <a:xfrm flipV="1">
              <a:off x="8081963" y="4179888"/>
              <a:ext cx="0" cy="100806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4" name="Line 97"/>
            <p:cNvSpPr>
              <a:spLocks noChangeShapeType="1"/>
            </p:cNvSpPr>
            <p:nvPr/>
          </p:nvSpPr>
          <p:spPr bwMode="auto">
            <a:xfrm flipH="1">
              <a:off x="4741863" y="4179888"/>
              <a:ext cx="3340100" cy="0"/>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5" name="Line 98"/>
            <p:cNvSpPr>
              <a:spLocks noChangeShapeType="1"/>
            </p:cNvSpPr>
            <p:nvPr/>
          </p:nvSpPr>
          <p:spPr bwMode="auto">
            <a:xfrm>
              <a:off x="4741863" y="4179888"/>
              <a:ext cx="334010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6" name="Line 99"/>
            <p:cNvSpPr>
              <a:spLocks noChangeShapeType="1"/>
            </p:cNvSpPr>
            <p:nvPr/>
          </p:nvSpPr>
          <p:spPr bwMode="auto">
            <a:xfrm flipV="1">
              <a:off x="4741863"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7" name="Line 100"/>
            <p:cNvSpPr>
              <a:spLocks noChangeShapeType="1"/>
            </p:cNvSpPr>
            <p:nvPr/>
          </p:nvSpPr>
          <p:spPr bwMode="auto">
            <a:xfrm flipV="1">
              <a:off x="5297488"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8" name="Line 101"/>
            <p:cNvSpPr>
              <a:spLocks noChangeShapeType="1"/>
            </p:cNvSpPr>
            <p:nvPr/>
          </p:nvSpPr>
          <p:spPr bwMode="auto">
            <a:xfrm flipV="1">
              <a:off x="5854700"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9" name="Line 102"/>
            <p:cNvSpPr>
              <a:spLocks noChangeShapeType="1"/>
            </p:cNvSpPr>
            <p:nvPr/>
          </p:nvSpPr>
          <p:spPr bwMode="auto">
            <a:xfrm flipV="1">
              <a:off x="6411913"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0" name="Line 103"/>
            <p:cNvSpPr>
              <a:spLocks noChangeShapeType="1"/>
            </p:cNvSpPr>
            <p:nvPr/>
          </p:nvSpPr>
          <p:spPr bwMode="auto">
            <a:xfrm flipV="1">
              <a:off x="6967538"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1" name="Line 104"/>
            <p:cNvSpPr>
              <a:spLocks noChangeShapeType="1"/>
            </p:cNvSpPr>
            <p:nvPr/>
          </p:nvSpPr>
          <p:spPr bwMode="auto">
            <a:xfrm flipV="1">
              <a:off x="7524750"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2" name="Line 105"/>
            <p:cNvSpPr>
              <a:spLocks noChangeShapeType="1"/>
            </p:cNvSpPr>
            <p:nvPr/>
          </p:nvSpPr>
          <p:spPr bwMode="auto">
            <a:xfrm>
              <a:off x="4741863"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3" name="Line 106"/>
            <p:cNvSpPr>
              <a:spLocks noChangeShapeType="1"/>
            </p:cNvSpPr>
            <p:nvPr/>
          </p:nvSpPr>
          <p:spPr bwMode="auto">
            <a:xfrm>
              <a:off x="5297488"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4" name="Line 107"/>
            <p:cNvSpPr>
              <a:spLocks noChangeShapeType="1"/>
            </p:cNvSpPr>
            <p:nvPr/>
          </p:nvSpPr>
          <p:spPr bwMode="auto">
            <a:xfrm>
              <a:off x="5854700"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5" name="Line 108"/>
            <p:cNvSpPr>
              <a:spLocks noChangeShapeType="1"/>
            </p:cNvSpPr>
            <p:nvPr/>
          </p:nvSpPr>
          <p:spPr bwMode="auto">
            <a:xfrm>
              <a:off x="6411913"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7" name="Line 109"/>
            <p:cNvSpPr>
              <a:spLocks noChangeShapeType="1"/>
            </p:cNvSpPr>
            <p:nvPr/>
          </p:nvSpPr>
          <p:spPr bwMode="auto">
            <a:xfrm>
              <a:off x="6967538"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9" name="Line 110"/>
            <p:cNvSpPr>
              <a:spLocks noChangeShapeType="1"/>
            </p:cNvSpPr>
            <p:nvPr/>
          </p:nvSpPr>
          <p:spPr bwMode="auto">
            <a:xfrm>
              <a:off x="7524750"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0" name="Line 111"/>
            <p:cNvSpPr>
              <a:spLocks noChangeShapeType="1"/>
            </p:cNvSpPr>
            <p:nvPr/>
          </p:nvSpPr>
          <p:spPr bwMode="auto">
            <a:xfrm>
              <a:off x="8081963"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1" name="Line 112"/>
            <p:cNvSpPr>
              <a:spLocks noChangeShapeType="1"/>
            </p:cNvSpPr>
            <p:nvPr/>
          </p:nvSpPr>
          <p:spPr bwMode="auto">
            <a:xfrm flipV="1">
              <a:off x="4741863" y="4179888"/>
              <a:ext cx="0" cy="100806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2" name="Line 113"/>
            <p:cNvSpPr>
              <a:spLocks noChangeShapeType="1"/>
            </p:cNvSpPr>
            <p:nvPr/>
          </p:nvSpPr>
          <p:spPr bwMode="auto">
            <a:xfrm flipV="1">
              <a:off x="8081963" y="4179888"/>
              <a:ext cx="0" cy="100806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3" name="Line 114"/>
            <p:cNvSpPr>
              <a:spLocks noChangeShapeType="1"/>
            </p:cNvSpPr>
            <p:nvPr/>
          </p:nvSpPr>
          <p:spPr bwMode="auto">
            <a:xfrm>
              <a:off x="4741863" y="5881688"/>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4" name="Line 115"/>
            <p:cNvSpPr>
              <a:spLocks noChangeShapeType="1"/>
            </p:cNvSpPr>
            <p:nvPr/>
          </p:nvSpPr>
          <p:spPr bwMode="auto">
            <a:xfrm>
              <a:off x="4741863" y="4179888"/>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5" name="Line 116"/>
            <p:cNvSpPr>
              <a:spLocks noChangeShapeType="1"/>
            </p:cNvSpPr>
            <p:nvPr/>
          </p:nvSpPr>
          <p:spPr bwMode="auto">
            <a:xfrm flipH="1">
              <a:off x="8047038" y="41798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2" name="Line 117"/>
            <p:cNvSpPr>
              <a:spLocks noChangeShapeType="1"/>
            </p:cNvSpPr>
            <p:nvPr/>
          </p:nvSpPr>
          <p:spPr bwMode="auto">
            <a:xfrm flipV="1">
              <a:off x="8075613" y="4167188"/>
              <a:ext cx="0" cy="102711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3" name="Line 118"/>
            <p:cNvSpPr>
              <a:spLocks noChangeShapeType="1"/>
            </p:cNvSpPr>
            <p:nvPr/>
          </p:nvSpPr>
          <p:spPr bwMode="auto">
            <a:xfrm flipH="1">
              <a:off x="4735513" y="4167188"/>
              <a:ext cx="3340100" cy="0"/>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4" name="Line 119"/>
            <p:cNvSpPr>
              <a:spLocks noChangeShapeType="1"/>
            </p:cNvSpPr>
            <p:nvPr/>
          </p:nvSpPr>
          <p:spPr bwMode="auto">
            <a:xfrm>
              <a:off x="4735513" y="4167188"/>
              <a:ext cx="334010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5" name="Line 120"/>
            <p:cNvSpPr>
              <a:spLocks noChangeShapeType="1"/>
            </p:cNvSpPr>
            <p:nvPr/>
          </p:nvSpPr>
          <p:spPr bwMode="auto">
            <a:xfrm flipV="1">
              <a:off x="4735513"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6" name="Line 121"/>
            <p:cNvSpPr>
              <a:spLocks noChangeShapeType="1"/>
            </p:cNvSpPr>
            <p:nvPr/>
          </p:nvSpPr>
          <p:spPr bwMode="auto">
            <a:xfrm flipV="1">
              <a:off x="5292725"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7" name="Line 122"/>
            <p:cNvSpPr>
              <a:spLocks noChangeShapeType="1"/>
            </p:cNvSpPr>
            <p:nvPr/>
          </p:nvSpPr>
          <p:spPr bwMode="auto">
            <a:xfrm flipV="1">
              <a:off x="5849938"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8" name="Line 123"/>
            <p:cNvSpPr>
              <a:spLocks noChangeShapeType="1"/>
            </p:cNvSpPr>
            <p:nvPr/>
          </p:nvSpPr>
          <p:spPr bwMode="auto">
            <a:xfrm flipV="1">
              <a:off x="7518400"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9" name="Line 124"/>
            <p:cNvSpPr>
              <a:spLocks noChangeShapeType="1"/>
            </p:cNvSpPr>
            <p:nvPr/>
          </p:nvSpPr>
          <p:spPr bwMode="auto">
            <a:xfrm>
              <a:off x="473551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0" name="Line 125"/>
            <p:cNvSpPr>
              <a:spLocks noChangeShapeType="1"/>
            </p:cNvSpPr>
            <p:nvPr/>
          </p:nvSpPr>
          <p:spPr bwMode="auto">
            <a:xfrm>
              <a:off x="529272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1" name="Line 126"/>
            <p:cNvSpPr>
              <a:spLocks noChangeShapeType="1"/>
            </p:cNvSpPr>
            <p:nvPr/>
          </p:nvSpPr>
          <p:spPr bwMode="auto">
            <a:xfrm>
              <a:off x="5849938"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2" name="Line 127"/>
            <p:cNvSpPr>
              <a:spLocks noChangeShapeType="1"/>
            </p:cNvSpPr>
            <p:nvPr/>
          </p:nvSpPr>
          <p:spPr bwMode="auto">
            <a:xfrm>
              <a:off x="640556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3" name="Line 128"/>
            <p:cNvSpPr>
              <a:spLocks noChangeShapeType="1"/>
            </p:cNvSpPr>
            <p:nvPr/>
          </p:nvSpPr>
          <p:spPr bwMode="auto">
            <a:xfrm>
              <a:off x="6961188"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4" name="Line 129"/>
            <p:cNvSpPr>
              <a:spLocks noChangeShapeType="1"/>
            </p:cNvSpPr>
            <p:nvPr/>
          </p:nvSpPr>
          <p:spPr bwMode="auto">
            <a:xfrm>
              <a:off x="7518400"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5" name="Line 130"/>
            <p:cNvSpPr>
              <a:spLocks noChangeShapeType="1"/>
            </p:cNvSpPr>
            <p:nvPr/>
          </p:nvSpPr>
          <p:spPr bwMode="auto">
            <a:xfrm>
              <a:off x="807561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6" name="Line 131"/>
            <p:cNvSpPr>
              <a:spLocks noChangeShapeType="1"/>
            </p:cNvSpPr>
            <p:nvPr/>
          </p:nvSpPr>
          <p:spPr bwMode="auto">
            <a:xfrm flipV="1">
              <a:off x="8075613" y="4167188"/>
              <a:ext cx="0" cy="102711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7" name="Line 132"/>
            <p:cNvSpPr>
              <a:spLocks noChangeShapeType="1"/>
            </p:cNvSpPr>
            <p:nvPr/>
          </p:nvSpPr>
          <p:spPr bwMode="auto">
            <a:xfrm>
              <a:off x="4735513" y="4167188"/>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8" name="Line 133"/>
            <p:cNvSpPr>
              <a:spLocks noChangeShapeType="1"/>
            </p:cNvSpPr>
            <p:nvPr/>
          </p:nvSpPr>
          <p:spPr bwMode="auto">
            <a:xfrm flipH="1">
              <a:off x="8040688" y="41671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9" name="Line 134"/>
            <p:cNvSpPr>
              <a:spLocks noChangeShapeType="1"/>
            </p:cNvSpPr>
            <p:nvPr/>
          </p:nvSpPr>
          <p:spPr bwMode="auto">
            <a:xfrm>
              <a:off x="5294313" y="5846763"/>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0" name="Line 135"/>
            <p:cNvSpPr>
              <a:spLocks noChangeShapeType="1"/>
            </p:cNvSpPr>
            <p:nvPr/>
          </p:nvSpPr>
          <p:spPr bwMode="auto">
            <a:xfrm>
              <a:off x="5851525" y="5846763"/>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1" name="Line 136"/>
            <p:cNvSpPr>
              <a:spLocks noChangeShapeType="1"/>
            </p:cNvSpPr>
            <p:nvPr/>
          </p:nvSpPr>
          <p:spPr bwMode="auto">
            <a:xfrm>
              <a:off x="7519988" y="5846763"/>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2" name="Line 137"/>
            <p:cNvSpPr>
              <a:spLocks noChangeShapeType="1"/>
            </p:cNvSpPr>
            <p:nvPr/>
          </p:nvSpPr>
          <p:spPr bwMode="auto">
            <a:xfrm>
              <a:off x="4746625" y="5881688"/>
              <a:ext cx="33258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3" name="Line 138"/>
            <p:cNvSpPr>
              <a:spLocks noChangeShapeType="1"/>
            </p:cNvSpPr>
            <p:nvPr/>
          </p:nvSpPr>
          <p:spPr bwMode="auto">
            <a:xfrm>
              <a:off x="6408738" y="5842000"/>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4" name="Line 139"/>
            <p:cNvSpPr>
              <a:spLocks noChangeShapeType="1"/>
            </p:cNvSpPr>
            <p:nvPr/>
          </p:nvSpPr>
          <p:spPr bwMode="auto">
            <a:xfrm>
              <a:off x="6962775" y="583882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5" name="Line 140"/>
            <p:cNvSpPr>
              <a:spLocks noChangeShapeType="1"/>
            </p:cNvSpPr>
            <p:nvPr/>
          </p:nvSpPr>
          <p:spPr bwMode="auto">
            <a:xfrm>
              <a:off x="4738688" y="4173538"/>
              <a:ext cx="33401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6" name="Line 141"/>
            <p:cNvSpPr>
              <a:spLocks noChangeShapeType="1"/>
            </p:cNvSpPr>
            <p:nvPr/>
          </p:nvSpPr>
          <p:spPr bwMode="auto">
            <a:xfrm>
              <a:off x="4738688"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7" name="Line 142"/>
            <p:cNvSpPr>
              <a:spLocks noChangeShapeType="1"/>
            </p:cNvSpPr>
            <p:nvPr/>
          </p:nvSpPr>
          <p:spPr bwMode="auto">
            <a:xfrm>
              <a:off x="5295900"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8" name="Line 143"/>
            <p:cNvSpPr>
              <a:spLocks noChangeShapeType="1"/>
            </p:cNvSpPr>
            <p:nvPr/>
          </p:nvSpPr>
          <p:spPr bwMode="auto">
            <a:xfrm>
              <a:off x="5851525"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9" name="Line 144"/>
            <p:cNvSpPr>
              <a:spLocks noChangeShapeType="1"/>
            </p:cNvSpPr>
            <p:nvPr/>
          </p:nvSpPr>
          <p:spPr bwMode="auto">
            <a:xfrm>
              <a:off x="6408738"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0" name="Line 145"/>
            <p:cNvSpPr>
              <a:spLocks noChangeShapeType="1"/>
            </p:cNvSpPr>
            <p:nvPr/>
          </p:nvSpPr>
          <p:spPr bwMode="auto">
            <a:xfrm>
              <a:off x="6964363"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1" name="Line 146"/>
            <p:cNvSpPr>
              <a:spLocks noChangeShapeType="1"/>
            </p:cNvSpPr>
            <p:nvPr/>
          </p:nvSpPr>
          <p:spPr bwMode="auto">
            <a:xfrm>
              <a:off x="7521575"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2" name="Line 147"/>
            <p:cNvSpPr>
              <a:spLocks noChangeShapeType="1"/>
            </p:cNvSpPr>
            <p:nvPr/>
          </p:nvSpPr>
          <p:spPr bwMode="auto">
            <a:xfrm>
              <a:off x="8078788"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3" name="Line 148"/>
            <p:cNvSpPr>
              <a:spLocks noChangeShapeType="1"/>
            </p:cNvSpPr>
            <p:nvPr/>
          </p:nvSpPr>
          <p:spPr bwMode="auto">
            <a:xfrm>
              <a:off x="4738688" y="4173538"/>
              <a:ext cx="333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4" name="Line 149"/>
            <p:cNvSpPr>
              <a:spLocks noChangeShapeType="1"/>
            </p:cNvSpPr>
            <p:nvPr/>
          </p:nvSpPr>
          <p:spPr bwMode="auto">
            <a:xfrm flipH="1">
              <a:off x="8043863" y="4173538"/>
              <a:ext cx="34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5" name="Line 150"/>
            <p:cNvSpPr>
              <a:spLocks noChangeShapeType="1"/>
            </p:cNvSpPr>
            <p:nvPr/>
          </p:nvSpPr>
          <p:spPr bwMode="auto">
            <a:xfrm>
              <a:off x="4743450" y="4181475"/>
              <a:ext cx="33416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6" name="Line 151"/>
            <p:cNvSpPr>
              <a:spLocks noChangeShapeType="1"/>
            </p:cNvSpPr>
            <p:nvPr/>
          </p:nvSpPr>
          <p:spPr bwMode="auto">
            <a:xfrm>
              <a:off x="4743450"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7" name="Line 152"/>
            <p:cNvSpPr>
              <a:spLocks noChangeShapeType="1"/>
            </p:cNvSpPr>
            <p:nvPr/>
          </p:nvSpPr>
          <p:spPr bwMode="auto">
            <a:xfrm>
              <a:off x="5299075"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8" name="Line 153"/>
            <p:cNvSpPr>
              <a:spLocks noChangeShapeType="1"/>
            </p:cNvSpPr>
            <p:nvPr/>
          </p:nvSpPr>
          <p:spPr bwMode="auto">
            <a:xfrm>
              <a:off x="5854700"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9" name="Line 154"/>
            <p:cNvSpPr>
              <a:spLocks noChangeShapeType="1"/>
            </p:cNvSpPr>
            <p:nvPr/>
          </p:nvSpPr>
          <p:spPr bwMode="auto">
            <a:xfrm>
              <a:off x="6408738"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0" name="Line 155"/>
            <p:cNvSpPr>
              <a:spLocks noChangeShapeType="1"/>
            </p:cNvSpPr>
            <p:nvPr/>
          </p:nvSpPr>
          <p:spPr bwMode="auto">
            <a:xfrm>
              <a:off x="6962775"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1" name="Line 156"/>
            <p:cNvSpPr>
              <a:spLocks noChangeShapeType="1"/>
            </p:cNvSpPr>
            <p:nvPr/>
          </p:nvSpPr>
          <p:spPr bwMode="auto">
            <a:xfrm>
              <a:off x="7518400"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2" name="Line 157"/>
            <p:cNvSpPr>
              <a:spLocks noChangeShapeType="1"/>
            </p:cNvSpPr>
            <p:nvPr/>
          </p:nvSpPr>
          <p:spPr bwMode="auto">
            <a:xfrm>
              <a:off x="8072438"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3" name="Line 158"/>
            <p:cNvSpPr>
              <a:spLocks noChangeShapeType="1"/>
            </p:cNvSpPr>
            <p:nvPr/>
          </p:nvSpPr>
          <p:spPr bwMode="auto">
            <a:xfrm>
              <a:off x="4743450" y="4181475"/>
              <a:ext cx="34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4" name="Line 159"/>
            <p:cNvSpPr>
              <a:spLocks noChangeShapeType="1"/>
            </p:cNvSpPr>
            <p:nvPr/>
          </p:nvSpPr>
          <p:spPr bwMode="auto">
            <a:xfrm flipH="1">
              <a:off x="8050213" y="4181475"/>
              <a:ext cx="34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5" name="Line 160"/>
            <p:cNvSpPr>
              <a:spLocks noChangeShapeType="1"/>
            </p:cNvSpPr>
            <p:nvPr/>
          </p:nvSpPr>
          <p:spPr bwMode="auto">
            <a:xfrm flipV="1">
              <a:off x="8081963" y="4165600"/>
              <a:ext cx="0" cy="102711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6" name="Line 161"/>
            <p:cNvSpPr>
              <a:spLocks noChangeShapeType="1"/>
            </p:cNvSpPr>
            <p:nvPr/>
          </p:nvSpPr>
          <p:spPr bwMode="auto">
            <a:xfrm flipH="1">
              <a:off x="8047038" y="4165600"/>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7" name="Line 162"/>
            <p:cNvSpPr>
              <a:spLocks noChangeShapeType="1"/>
            </p:cNvSpPr>
            <p:nvPr/>
          </p:nvSpPr>
          <p:spPr bwMode="auto">
            <a:xfrm flipV="1">
              <a:off x="8081963" y="4178300"/>
              <a:ext cx="0" cy="1006475"/>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8" name="Line 163"/>
            <p:cNvSpPr>
              <a:spLocks noChangeShapeType="1"/>
            </p:cNvSpPr>
            <p:nvPr/>
          </p:nvSpPr>
          <p:spPr bwMode="auto">
            <a:xfrm>
              <a:off x="8081963" y="4178300"/>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9" name="Line 164"/>
            <p:cNvSpPr>
              <a:spLocks noChangeShapeType="1"/>
            </p:cNvSpPr>
            <p:nvPr/>
          </p:nvSpPr>
          <p:spPr bwMode="auto">
            <a:xfrm flipV="1">
              <a:off x="8081963" y="4178300"/>
              <a:ext cx="0" cy="100647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0" name="Line 165"/>
            <p:cNvSpPr>
              <a:spLocks noChangeShapeType="1"/>
            </p:cNvSpPr>
            <p:nvPr/>
          </p:nvSpPr>
          <p:spPr bwMode="auto">
            <a:xfrm flipV="1">
              <a:off x="8075613" y="4165600"/>
              <a:ext cx="0" cy="102711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1" name="Line 166"/>
            <p:cNvSpPr>
              <a:spLocks noChangeShapeType="1"/>
            </p:cNvSpPr>
            <p:nvPr/>
          </p:nvSpPr>
          <p:spPr bwMode="auto">
            <a:xfrm>
              <a:off x="8075613" y="4165600"/>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2" name="Rectangle 167"/>
            <p:cNvSpPr>
              <a:spLocks noChangeArrowheads="1"/>
            </p:cNvSpPr>
            <p:nvPr/>
          </p:nvSpPr>
          <p:spPr bwMode="auto">
            <a:xfrm>
              <a:off x="8069263" y="4160838"/>
              <a:ext cx="11112" cy="172878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63" name="Line 168"/>
            <p:cNvSpPr>
              <a:spLocks noChangeShapeType="1"/>
            </p:cNvSpPr>
            <p:nvPr/>
          </p:nvSpPr>
          <p:spPr bwMode="auto">
            <a:xfrm flipH="1">
              <a:off x="8042275" y="4165600"/>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4" name="Rectangle 169"/>
            <p:cNvSpPr>
              <a:spLocks noChangeArrowheads="1"/>
            </p:cNvSpPr>
            <p:nvPr/>
          </p:nvSpPr>
          <p:spPr bwMode="auto">
            <a:xfrm>
              <a:off x="4632325" y="4137025"/>
              <a:ext cx="31462" cy="11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65" name="Line 170"/>
            <p:cNvSpPr>
              <a:spLocks noChangeShapeType="1"/>
            </p:cNvSpPr>
            <p:nvPr/>
          </p:nvSpPr>
          <p:spPr bwMode="auto">
            <a:xfrm flipH="1">
              <a:off x="4733925" y="4171950"/>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6" name="Rectangle 171"/>
            <p:cNvSpPr>
              <a:spLocks noChangeArrowheads="1"/>
            </p:cNvSpPr>
            <p:nvPr/>
          </p:nvSpPr>
          <p:spPr bwMode="auto">
            <a:xfrm>
              <a:off x="4733925" y="4168775"/>
              <a:ext cx="9525" cy="171450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67" name="Line 172"/>
            <p:cNvSpPr>
              <a:spLocks noChangeShapeType="1"/>
            </p:cNvSpPr>
            <p:nvPr/>
          </p:nvSpPr>
          <p:spPr bwMode="auto">
            <a:xfrm flipH="1">
              <a:off x="4729163" y="4171950"/>
              <a:ext cx="3175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599" name="矩形 1598"/>
          <p:cNvSpPr/>
          <p:nvPr/>
        </p:nvSpPr>
        <p:spPr>
          <a:xfrm>
            <a:off x="5681866" y="1605782"/>
            <a:ext cx="2418526" cy="461665"/>
          </a:xfrm>
          <a:prstGeom prst="rect">
            <a:avLst/>
          </a:prstGeom>
        </p:spPr>
        <p:txBody>
          <a:bodyPr wrap="square">
            <a:spAutoFit/>
          </a:bodyPr>
          <a:lstStyle/>
          <a:p>
            <a:pPr algn="ctr"/>
            <a:r>
              <a:rPr lang="en-US" altLang="zh-CN" sz="2400" dirty="0" smtClean="0">
                <a:solidFill>
                  <a:schemeClr val="bg1"/>
                </a:solidFill>
                <a:latin typeface="Times New Roman" panose="02020603050405020304" pitchFamily="18" charset="0"/>
                <a:cs typeface="Times New Roman" panose="02020603050405020304" pitchFamily="18" charset="0"/>
              </a:rPr>
              <a:t>Migration Image</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1595" name="矩形 1594"/>
          <p:cNvSpPr/>
          <p:nvPr/>
        </p:nvSpPr>
        <p:spPr>
          <a:xfrm>
            <a:off x="5206418" y="4803507"/>
            <a:ext cx="301686" cy="369332"/>
          </a:xfrm>
          <a:prstGeom prst="rect">
            <a:avLst/>
          </a:prstGeom>
        </p:spPr>
        <p:txBody>
          <a:bodyPr wrap="none">
            <a:spAutoFit/>
          </a:bodyPr>
          <a:lstStyle/>
          <a:p>
            <a:r>
              <a:rPr lang="en-US" altLang="zh-CN" dirty="0" smtClean="0">
                <a:solidFill>
                  <a:srgbClr val="FFFF00"/>
                </a:solidFill>
              </a:rPr>
              <a:t>0</a:t>
            </a:r>
            <a:endParaRPr lang="zh-CN" altLang="en-US" dirty="0"/>
          </a:p>
        </p:txBody>
      </p:sp>
      <p:sp>
        <p:nvSpPr>
          <p:cNvPr id="1596" name="矩形 1595"/>
          <p:cNvSpPr/>
          <p:nvPr/>
        </p:nvSpPr>
        <p:spPr>
          <a:xfrm>
            <a:off x="6669322" y="4803507"/>
            <a:ext cx="535724" cy="369332"/>
          </a:xfrm>
          <a:prstGeom prst="rect">
            <a:avLst/>
          </a:prstGeom>
        </p:spPr>
        <p:txBody>
          <a:bodyPr wrap="none">
            <a:spAutoFit/>
          </a:bodyPr>
          <a:lstStyle/>
          <a:p>
            <a:r>
              <a:rPr lang="en-US" altLang="zh-CN" dirty="0" smtClean="0">
                <a:solidFill>
                  <a:srgbClr val="FFFF00"/>
                </a:solidFill>
              </a:rPr>
              <a:t>150</a:t>
            </a:r>
            <a:endParaRPr lang="zh-CN" altLang="en-US" dirty="0"/>
          </a:p>
        </p:txBody>
      </p:sp>
      <p:sp>
        <p:nvSpPr>
          <p:cNvPr id="1597" name="矩形 1596"/>
          <p:cNvSpPr/>
          <p:nvPr/>
        </p:nvSpPr>
        <p:spPr>
          <a:xfrm>
            <a:off x="8326195" y="4803507"/>
            <a:ext cx="535724" cy="369332"/>
          </a:xfrm>
          <a:prstGeom prst="rect">
            <a:avLst/>
          </a:prstGeom>
        </p:spPr>
        <p:txBody>
          <a:bodyPr wrap="none">
            <a:spAutoFit/>
          </a:bodyPr>
          <a:lstStyle/>
          <a:p>
            <a:r>
              <a:rPr lang="en-US" altLang="zh-CN" dirty="0" smtClean="0">
                <a:solidFill>
                  <a:srgbClr val="FFFF00"/>
                </a:solidFill>
              </a:rPr>
              <a:t>300</a:t>
            </a:r>
            <a:endParaRPr lang="zh-CN" altLang="en-US" dirty="0"/>
          </a:p>
        </p:txBody>
      </p:sp>
      <p:sp>
        <p:nvSpPr>
          <p:cNvPr id="1598" name="矩形 1597"/>
          <p:cNvSpPr/>
          <p:nvPr/>
        </p:nvSpPr>
        <p:spPr>
          <a:xfrm>
            <a:off x="6619270" y="5022141"/>
            <a:ext cx="742511"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X (m)</a:t>
            </a:r>
            <a:endParaRPr lang="zh-CN" altLang="en-US" dirty="0">
              <a:latin typeface="Times New Roman" panose="02020603050405020304" pitchFamily="18" charset="0"/>
              <a:cs typeface="Times New Roman" panose="02020603050405020304" pitchFamily="18" charset="0"/>
            </a:endParaRPr>
          </a:p>
        </p:txBody>
      </p:sp>
      <p:sp>
        <p:nvSpPr>
          <p:cNvPr id="1586" name="矩形 1585"/>
          <p:cNvSpPr/>
          <p:nvPr/>
        </p:nvSpPr>
        <p:spPr>
          <a:xfrm>
            <a:off x="5017802" y="2564904"/>
            <a:ext cx="301686" cy="369332"/>
          </a:xfrm>
          <a:prstGeom prst="rect">
            <a:avLst/>
          </a:prstGeom>
        </p:spPr>
        <p:txBody>
          <a:bodyPr wrap="none">
            <a:spAutoFit/>
          </a:bodyPr>
          <a:lstStyle/>
          <a:p>
            <a:r>
              <a:rPr lang="en-US" altLang="zh-CN" dirty="0" smtClean="0">
                <a:solidFill>
                  <a:srgbClr val="FFFF00"/>
                </a:solidFill>
              </a:rPr>
              <a:t>1</a:t>
            </a:r>
            <a:endParaRPr lang="zh-CN" altLang="en-US" dirty="0"/>
          </a:p>
        </p:txBody>
      </p:sp>
      <p:sp>
        <p:nvSpPr>
          <p:cNvPr id="1587" name="矩形 1586"/>
          <p:cNvSpPr/>
          <p:nvPr/>
        </p:nvSpPr>
        <p:spPr>
          <a:xfrm>
            <a:off x="4981462" y="3042820"/>
            <a:ext cx="301686" cy="369332"/>
          </a:xfrm>
          <a:prstGeom prst="rect">
            <a:avLst/>
          </a:prstGeom>
        </p:spPr>
        <p:txBody>
          <a:bodyPr wrap="none">
            <a:spAutoFit/>
          </a:bodyPr>
          <a:lstStyle/>
          <a:p>
            <a:r>
              <a:rPr lang="en-US" altLang="zh-CN" dirty="0" smtClean="0">
                <a:solidFill>
                  <a:srgbClr val="FFFF00"/>
                </a:solidFill>
              </a:rPr>
              <a:t>3</a:t>
            </a:r>
            <a:endParaRPr lang="zh-CN" altLang="en-US" dirty="0"/>
          </a:p>
        </p:txBody>
      </p:sp>
      <p:sp>
        <p:nvSpPr>
          <p:cNvPr id="1588" name="矩形 1587"/>
          <p:cNvSpPr/>
          <p:nvPr/>
        </p:nvSpPr>
        <p:spPr>
          <a:xfrm>
            <a:off x="4982665" y="4559519"/>
            <a:ext cx="300082"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9</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591" name="矩形 1590"/>
          <p:cNvSpPr/>
          <p:nvPr/>
        </p:nvSpPr>
        <p:spPr>
          <a:xfrm rot="16200000">
            <a:off x="4267106" y="3509802"/>
            <a:ext cx="1303291" cy="369332"/>
          </a:xfrm>
          <a:prstGeom prst="rect">
            <a:avLst/>
          </a:prstGeom>
        </p:spPr>
        <p:txBody>
          <a:bodyPr wrap="squar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Filter No.</a:t>
            </a:r>
            <a:endParaRPr lang="zh-CN" altLang="en-US" dirty="0">
              <a:latin typeface="Times New Roman" panose="02020603050405020304" pitchFamily="18" charset="0"/>
              <a:cs typeface="Times New Roman" panose="02020603050405020304" pitchFamily="18" charset="0"/>
            </a:endParaRPr>
          </a:p>
        </p:txBody>
      </p:sp>
      <p:sp>
        <p:nvSpPr>
          <p:cNvPr id="1574" name="矩形 1573"/>
          <p:cNvSpPr/>
          <p:nvPr/>
        </p:nvSpPr>
        <p:spPr>
          <a:xfrm>
            <a:off x="4959095" y="3786311"/>
            <a:ext cx="301686" cy="369332"/>
          </a:xfrm>
          <a:prstGeom prst="rect">
            <a:avLst/>
          </a:prstGeom>
        </p:spPr>
        <p:txBody>
          <a:bodyPr wrap="none">
            <a:spAutoFit/>
          </a:bodyPr>
          <a:lstStyle/>
          <a:p>
            <a:r>
              <a:rPr lang="en-US" altLang="zh-CN" dirty="0" smtClean="0">
                <a:solidFill>
                  <a:srgbClr val="FFFF00"/>
                </a:solidFill>
              </a:rPr>
              <a:t>6</a:t>
            </a:r>
            <a:endParaRPr lang="zh-CN" altLang="en-US" dirty="0"/>
          </a:p>
        </p:txBody>
      </p:sp>
      <p:sp>
        <p:nvSpPr>
          <p:cNvPr id="1569" name="矩形 1568"/>
          <p:cNvSpPr/>
          <p:nvPr/>
        </p:nvSpPr>
        <p:spPr>
          <a:xfrm>
            <a:off x="8515958" y="2530201"/>
            <a:ext cx="476412" cy="369332"/>
          </a:xfrm>
          <a:prstGeom prst="rect">
            <a:avLst/>
          </a:prstGeom>
        </p:spPr>
        <p:txBody>
          <a:bodyPr wrap="none">
            <a:spAutoFit/>
          </a:bodyPr>
          <a:lstStyle/>
          <a:p>
            <a:r>
              <a:rPr lang="en-US" altLang="zh-CN" dirty="0" smtClean="0">
                <a:solidFill>
                  <a:srgbClr val="FFFF00"/>
                </a:solidFill>
              </a:rPr>
              <a:t>2.0</a:t>
            </a:r>
            <a:endParaRPr lang="zh-CN" altLang="en-US" dirty="0"/>
          </a:p>
        </p:txBody>
      </p:sp>
      <p:sp>
        <p:nvSpPr>
          <p:cNvPr id="1570" name="矩形 1569"/>
          <p:cNvSpPr/>
          <p:nvPr/>
        </p:nvSpPr>
        <p:spPr>
          <a:xfrm>
            <a:off x="8527269" y="2981511"/>
            <a:ext cx="476412" cy="369332"/>
          </a:xfrm>
          <a:prstGeom prst="rect">
            <a:avLst/>
          </a:prstGeom>
        </p:spPr>
        <p:txBody>
          <a:bodyPr wrap="none">
            <a:spAutoFit/>
          </a:bodyPr>
          <a:lstStyle/>
          <a:p>
            <a:r>
              <a:rPr lang="en-US" altLang="zh-CN" dirty="0" smtClean="0">
                <a:solidFill>
                  <a:srgbClr val="FFFF00"/>
                </a:solidFill>
              </a:rPr>
              <a:t>2.8</a:t>
            </a:r>
            <a:endParaRPr lang="zh-CN" altLang="en-US" dirty="0"/>
          </a:p>
        </p:txBody>
      </p:sp>
      <p:sp>
        <p:nvSpPr>
          <p:cNvPr id="1571" name="矩形 1570"/>
          <p:cNvSpPr/>
          <p:nvPr/>
        </p:nvSpPr>
        <p:spPr>
          <a:xfrm>
            <a:off x="8541481" y="4503504"/>
            <a:ext cx="473206"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8.0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572" name="矩形 1571"/>
          <p:cNvSpPr/>
          <p:nvPr/>
        </p:nvSpPr>
        <p:spPr>
          <a:xfrm>
            <a:off x="8549885" y="3774903"/>
            <a:ext cx="476412" cy="369332"/>
          </a:xfrm>
          <a:prstGeom prst="rect">
            <a:avLst/>
          </a:prstGeom>
        </p:spPr>
        <p:txBody>
          <a:bodyPr wrap="none">
            <a:spAutoFit/>
          </a:bodyPr>
          <a:lstStyle/>
          <a:p>
            <a:r>
              <a:rPr lang="en-US" altLang="zh-CN" dirty="0" smtClean="0">
                <a:solidFill>
                  <a:srgbClr val="FFFF00"/>
                </a:solidFill>
              </a:rPr>
              <a:t>3.9</a:t>
            </a:r>
            <a:endParaRPr lang="zh-CN" altLang="en-US" dirty="0"/>
          </a:p>
        </p:txBody>
      </p:sp>
      <p:sp>
        <p:nvSpPr>
          <p:cNvPr id="1568" name="矩形 1567"/>
          <p:cNvSpPr/>
          <p:nvPr/>
        </p:nvSpPr>
        <p:spPr>
          <a:xfrm rot="16200000">
            <a:off x="7906213" y="3183944"/>
            <a:ext cx="2183473" cy="369332"/>
          </a:xfrm>
          <a:prstGeom prst="rect">
            <a:avLst/>
          </a:prstGeom>
        </p:spPr>
        <p:txBody>
          <a:bodyPr wrap="squar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Pseudo depth (m)</a:t>
            </a:r>
            <a:endParaRPr lang="zh-CN" altLang="en-US" dirty="0">
              <a:latin typeface="Times New Roman" panose="02020603050405020304" pitchFamily="18" charset="0"/>
              <a:cs typeface="Times New Roman" panose="02020603050405020304" pitchFamily="18" charset="0"/>
            </a:endParaRPr>
          </a:p>
        </p:txBody>
      </p:sp>
      <p:cxnSp>
        <p:nvCxnSpPr>
          <p:cNvPr id="261" name="直接箭头连接符 260"/>
          <p:cNvCxnSpPr/>
          <p:nvPr/>
        </p:nvCxnSpPr>
        <p:spPr>
          <a:xfrm>
            <a:off x="4714719" y="2706501"/>
            <a:ext cx="0" cy="2056839"/>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62" name="TextBox 261"/>
          <p:cNvSpPr txBox="1"/>
          <p:nvPr/>
        </p:nvSpPr>
        <p:spPr>
          <a:xfrm>
            <a:off x="4415045" y="2342709"/>
            <a:ext cx="805029"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55 Hz</a:t>
            </a:r>
          </a:p>
        </p:txBody>
      </p:sp>
      <p:sp>
        <p:nvSpPr>
          <p:cNvPr id="263" name="TextBox 262"/>
          <p:cNvSpPr txBox="1"/>
          <p:nvPr/>
        </p:nvSpPr>
        <p:spPr>
          <a:xfrm>
            <a:off x="4407156" y="4823256"/>
            <a:ext cx="740908"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15Hz</a:t>
            </a:r>
          </a:p>
        </p:txBody>
      </p:sp>
      <p:pic>
        <p:nvPicPr>
          <p:cNvPr id="271" name="图片 270"/>
          <p:cNvPicPr>
            <a:picLocks noChangeAspect="1"/>
          </p:cNvPicPr>
          <p:nvPr/>
        </p:nvPicPr>
        <p:blipFill rotWithShape="1">
          <a:blip r:embed="rId5" cstate="print">
            <a:extLst>
              <a:ext uri="{28A0092B-C50C-407E-A947-70E740481C1C}">
                <a14:useLocalDpi xmlns:a14="http://schemas.microsoft.com/office/drawing/2010/main" val="0"/>
              </a:ext>
            </a:extLst>
          </a:blip>
          <a:srcRect l="7492" t="62404" r="3594" b="4000"/>
          <a:stretch/>
        </p:blipFill>
        <p:spPr>
          <a:xfrm>
            <a:off x="5120527" y="2633779"/>
            <a:ext cx="3771955" cy="2295071"/>
          </a:xfrm>
          <a:prstGeom prst="rect">
            <a:avLst/>
          </a:prstGeom>
        </p:spPr>
      </p:pic>
      <p:sp>
        <p:nvSpPr>
          <p:cNvPr id="190" name="矩形 189"/>
          <p:cNvSpPr/>
          <p:nvPr/>
        </p:nvSpPr>
        <p:spPr>
          <a:xfrm>
            <a:off x="410841" y="1611410"/>
            <a:ext cx="3175562" cy="461665"/>
          </a:xfrm>
          <a:prstGeom prst="rect">
            <a:avLst/>
          </a:prstGeom>
        </p:spPr>
        <p:txBody>
          <a:bodyPr wrap="square">
            <a:spAutoFit/>
          </a:bodyPr>
          <a:lstStyle/>
          <a:p>
            <a:pPr algn="ctr"/>
            <a:r>
              <a:rPr lang="en-US" altLang="zh-CN" sz="2400" dirty="0" err="1" smtClean="0">
                <a:solidFill>
                  <a:schemeClr val="bg1"/>
                </a:solidFill>
                <a:latin typeface="Times New Roman" panose="02020603050405020304" pitchFamily="18" charset="0"/>
                <a:cs typeface="Times New Roman" panose="02020603050405020304" pitchFamily="18" charset="0"/>
              </a:rPr>
              <a:t>Traveltime</a:t>
            </a:r>
            <a:r>
              <a:rPr lang="en-US" altLang="zh-CN" sz="2400" dirty="0" smtClean="0">
                <a:solidFill>
                  <a:schemeClr val="bg1"/>
                </a:solidFill>
                <a:latin typeface="Times New Roman" panose="02020603050405020304" pitchFamily="18" charset="0"/>
                <a:cs typeface="Times New Roman" panose="02020603050405020304" pitchFamily="18" charset="0"/>
              </a:rPr>
              <a:t> Tomogram</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191" name="矩形 190"/>
          <p:cNvSpPr/>
          <p:nvPr/>
        </p:nvSpPr>
        <p:spPr>
          <a:xfrm>
            <a:off x="259998" y="2567032"/>
            <a:ext cx="301686" cy="369332"/>
          </a:xfrm>
          <a:prstGeom prst="rect">
            <a:avLst/>
          </a:prstGeom>
        </p:spPr>
        <p:txBody>
          <a:bodyPr wrap="none">
            <a:spAutoFit/>
          </a:bodyPr>
          <a:lstStyle/>
          <a:p>
            <a:r>
              <a:rPr lang="en-US" altLang="zh-CN" dirty="0" smtClean="0">
                <a:solidFill>
                  <a:srgbClr val="FFFF00"/>
                </a:solidFill>
              </a:rPr>
              <a:t>0</a:t>
            </a:r>
            <a:endParaRPr lang="zh-CN" altLang="en-US" dirty="0"/>
          </a:p>
        </p:txBody>
      </p:sp>
      <p:sp>
        <p:nvSpPr>
          <p:cNvPr id="192" name="矩形 191"/>
          <p:cNvSpPr/>
          <p:nvPr/>
        </p:nvSpPr>
        <p:spPr>
          <a:xfrm>
            <a:off x="233619" y="3353797"/>
            <a:ext cx="301686" cy="369332"/>
          </a:xfrm>
          <a:prstGeom prst="rect">
            <a:avLst/>
          </a:prstGeom>
        </p:spPr>
        <p:txBody>
          <a:bodyPr wrap="none">
            <a:spAutoFit/>
          </a:bodyPr>
          <a:lstStyle/>
          <a:p>
            <a:r>
              <a:rPr lang="en-US" altLang="zh-CN" dirty="0" smtClean="0">
                <a:solidFill>
                  <a:srgbClr val="FFFF00"/>
                </a:solidFill>
              </a:rPr>
              <a:t>5</a:t>
            </a:r>
            <a:endParaRPr lang="zh-CN" altLang="en-US" dirty="0"/>
          </a:p>
        </p:txBody>
      </p:sp>
      <p:sp>
        <p:nvSpPr>
          <p:cNvPr id="193" name="矩形 192"/>
          <p:cNvSpPr/>
          <p:nvPr/>
        </p:nvSpPr>
        <p:spPr>
          <a:xfrm>
            <a:off x="94333" y="4468676"/>
            <a:ext cx="418704" cy="369332"/>
          </a:xfrm>
          <a:prstGeom prst="rect">
            <a:avLst/>
          </a:prstGeom>
        </p:spPr>
        <p:txBody>
          <a:bodyPr wrap="none">
            <a:spAutoFit/>
          </a:bodyPr>
          <a:lstStyle/>
          <a:p>
            <a:r>
              <a:rPr lang="en-US" altLang="zh-CN" dirty="0" smtClean="0">
                <a:solidFill>
                  <a:srgbClr val="FFFF00"/>
                </a:solidFill>
              </a:rPr>
              <a:t>14</a:t>
            </a:r>
            <a:endParaRPr lang="zh-CN" altLang="en-US" dirty="0"/>
          </a:p>
        </p:txBody>
      </p:sp>
      <p:sp>
        <p:nvSpPr>
          <p:cNvPr id="194" name="矩形 193"/>
          <p:cNvSpPr/>
          <p:nvPr/>
        </p:nvSpPr>
        <p:spPr>
          <a:xfrm rot="16200000">
            <a:off x="-499813" y="3544439"/>
            <a:ext cx="1140056"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Depth (m)</a:t>
            </a:r>
            <a:endParaRPr lang="zh-CN" altLang="en-US" dirty="0">
              <a:latin typeface="Times New Roman" panose="02020603050405020304" pitchFamily="18" charset="0"/>
              <a:cs typeface="Times New Roman" panose="02020603050405020304" pitchFamily="18" charset="0"/>
            </a:endParaRPr>
          </a:p>
        </p:txBody>
      </p:sp>
      <p:cxnSp>
        <p:nvCxnSpPr>
          <p:cNvPr id="195" name="直接连接符 194"/>
          <p:cNvCxnSpPr/>
          <p:nvPr/>
        </p:nvCxnSpPr>
        <p:spPr>
          <a:xfrm flipH="1">
            <a:off x="6821275" y="2934237"/>
            <a:ext cx="66088" cy="1692747"/>
          </a:xfrm>
          <a:prstGeom prst="line">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6" name="文本框 109"/>
          <p:cNvSpPr txBox="1"/>
          <p:nvPr/>
        </p:nvSpPr>
        <p:spPr>
          <a:xfrm>
            <a:off x="6563990" y="3201331"/>
            <a:ext cx="312906" cy="400110"/>
          </a:xfrm>
          <a:prstGeom prst="rect">
            <a:avLst/>
          </a:prstGeom>
          <a:no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2</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sp>
        <p:nvSpPr>
          <p:cNvPr id="197" name="矩形 196"/>
          <p:cNvSpPr/>
          <p:nvPr/>
        </p:nvSpPr>
        <p:spPr>
          <a:xfrm>
            <a:off x="385763" y="4715371"/>
            <a:ext cx="301686" cy="369332"/>
          </a:xfrm>
          <a:prstGeom prst="rect">
            <a:avLst/>
          </a:prstGeom>
        </p:spPr>
        <p:txBody>
          <a:bodyPr wrap="none">
            <a:spAutoFit/>
          </a:bodyPr>
          <a:lstStyle/>
          <a:p>
            <a:r>
              <a:rPr lang="en-US" altLang="zh-CN" dirty="0" smtClean="0">
                <a:solidFill>
                  <a:srgbClr val="FFFF00"/>
                </a:solidFill>
              </a:rPr>
              <a:t>0</a:t>
            </a:r>
            <a:endParaRPr lang="zh-CN" altLang="en-US" dirty="0"/>
          </a:p>
        </p:txBody>
      </p:sp>
      <p:sp>
        <p:nvSpPr>
          <p:cNvPr id="198" name="矩形 197"/>
          <p:cNvSpPr/>
          <p:nvPr/>
        </p:nvSpPr>
        <p:spPr>
          <a:xfrm>
            <a:off x="1848667" y="4715371"/>
            <a:ext cx="535724" cy="369332"/>
          </a:xfrm>
          <a:prstGeom prst="rect">
            <a:avLst/>
          </a:prstGeom>
        </p:spPr>
        <p:txBody>
          <a:bodyPr wrap="none">
            <a:spAutoFit/>
          </a:bodyPr>
          <a:lstStyle/>
          <a:p>
            <a:r>
              <a:rPr lang="en-US" altLang="zh-CN" dirty="0" smtClean="0">
                <a:solidFill>
                  <a:srgbClr val="FFFF00"/>
                </a:solidFill>
              </a:rPr>
              <a:t>150</a:t>
            </a:r>
            <a:endParaRPr lang="zh-CN" altLang="en-US" dirty="0"/>
          </a:p>
        </p:txBody>
      </p:sp>
      <p:sp>
        <p:nvSpPr>
          <p:cNvPr id="199" name="矩形 198"/>
          <p:cNvSpPr/>
          <p:nvPr/>
        </p:nvSpPr>
        <p:spPr>
          <a:xfrm>
            <a:off x="3505540" y="4715371"/>
            <a:ext cx="535724" cy="369332"/>
          </a:xfrm>
          <a:prstGeom prst="rect">
            <a:avLst/>
          </a:prstGeom>
        </p:spPr>
        <p:txBody>
          <a:bodyPr wrap="none">
            <a:spAutoFit/>
          </a:bodyPr>
          <a:lstStyle/>
          <a:p>
            <a:r>
              <a:rPr lang="en-US" altLang="zh-CN" dirty="0" smtClean="0">
                <a:solidFill>
                  <a:srgbClr val="FFFF00"/>
                </a:solidFill>
              </a:rPr>
              <a:t>300</a:t>
            </a:r>
            <a:endParaRPr lang="zh-CN" altLang="en-US" dirty="0"/>
          </a:p>
        </p:txBody>
      </p:sp>
      <p:sp>
        <p:nvSpPr>
          <p:cNvPr id="200" name="矩形 199"/>
          <p:cNvSpPr/>
          <p:nvPr/>
        </p:nvSpPr>
        <p:spPr>
          <a:xfrm>
            <a:off x="1798615" y="4934004"/>
            <a:ext cx="742511"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X (m)</a:t>
            </a:r>
            <a:endParaRPr lang="zh-CN" altLang="en-US" dirty="0">
              <a:latin typeface="Times New Roman" panose="02020603050405020304" pitchFamily="18" charset="0"/>
              <a:cs typeface="Times New Roman" panose="02020603050405020304" pitchFamily="18" charset="0"/>
            </a:endParaRPr>
          </a:p>
        </p:txBody>
      </p:sp>
      <p:sp>
        <p:nvSpPr>
          <p:cNvPr id="205" name="文本框 109"/>
          <p:cNvSpPr txBox="1"/>
          <p:nvPr/>
        </p:nvSpPr>
        <p:spPr>
          <a:xfrm>
            <a:off x="1732083" y="2764036"/>
            <a:ext cx="312906" cy="400110"/>
          </a:xfrm>
          <a:prstGeom prst="rect">
            <a:avLst/>
          </a:prstGeom>
          <a:no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2</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cxnSp>
        <p:nvCxnSpPr>
          <p:cNvPr id="207" name="直接连接符 206"/>
          <p:cNvCxnSpPr/>
          <p:nvPr/>
        </p:nvCxnSpPr>
        <p:spPr>
          <a:xfrm flipH="1">
            <a:off x="5309804" y="3140647"/>
            <a:ext cx="518094" cy="1407631"/>
          </a:xfrm>
          <a:prstGeom prst="line">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8" name="文本框 94"/>
          <p:cNvSpPr txBox="1"/>
          <p:nvPr/>
        </p:nvSpPr>
        <p:spPr>
          <a:xfrm>
            <a:off x="5392985" y="3354545"/>
            <a:ext cx="312906" cy="400110"/>
          </a:xfrm>
          <a:prstGeom prst="rect">
            <a:avLst/>
          </a:prstGeom>
          <a:no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1</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cxnSp>
        <p:nvCxnSpPr>
          <p:cNvPr id="209" name="直接连接符 208"/>
          <p:cNvCxnSpPr/>
          <p:nvPr/>
        </p:nvCxnSpPr>
        <p:spPr>
          <a:xfrm flipH="1">
            <a:off x="528530" y="3075490"/>
            <a:ext cx="593741" cy="532975"/>
          </a:xfrm>
          <a:prstGeom prst="line">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0" name="文本框 94"/>
          <p:cNvSpPr txBox="1"/>
          <p:nvPr/>
        </p:nvSpPr>
        <p:spPr>
          <a:xfrm>
            <a:off x="636213" y="2918788"/>
            <a:ext cx="312906" cy="400110"/>
          </a:xfrm>
          <a:prstGeom prst="rect">
            <a:avLst/>
          </a:prstGeom>
          <a:no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1</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sp>
        <p:nvSpPr>
          <p:cNvPr id="211" name="文本框 110"/>
          <p:cNvSpPr txBox="1"/>
          <p:nvPr/>
        </p:nvSpPr>
        <p:spPr>
          <a:xfrm>
            <a:off x="7316455" y="3699805"/>
            <a:ext cx="312906" cy="400110"/>
          </a:xfrm>
          <a:prstGeom prst="rect">
            <a:avLst/>
          </a:prstGeom>
          <a:no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3</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sp>
        <p:nvSpPr>
          <p:cNvPr id="212" name="文本框 111"/>
          <p:cNvSpPr txBox="1"/>
          <p:nvPr/>
        </p:nvSpPr>
        <p:spPr>
          <a:xfrm>
            <a:off x="8116044" y="3570865"/>
            <a:ext cx="312906" cy="400110"/>
          </a:xfrm>
          <a:prstGeom prst="rect">
            <a:avLst/>
          </a:prstGeom>
          <a:no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4</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sp>
        <p:nvSpPr>
          <p:cNvPr id="213" name="文本框 110"/>
          <p:cNvSpPr txBox="1"/>
          <p:nvPr/>
        </p:nvSpPr>
        <p:spPr>
          <a:xfrm>
            <a:off x="2705054" y="3172905"/>
            <a:ext cx="312906" cy="400110"/>
          </a:xfrm>
          <a:prstGeom prst="rect">
            <a:avLst/>
          </a:prstGeom>
          <a:no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3</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sp>
        <p:nvSpPr>
          <p:cNvPr id="214" name="文本框 111"/>
          <p:cNvSpPr txBox="1"/>
          <p:nvPr/>
        </p:nvSpPr>
        <p:spPr>
          <a:xfrm>
            <a:off x="3573003" y="3169703"/>
            <a:ext cx="312906" cy="400110"/>
          </a:xfrm>
          <a:prstGeom prst="rect">
            <a:avLst/>
          </a:prstGeom>
          <a:no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4</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sp>
        <p:nvSpPr>
          <p:cNvPr id="6" name="矩形 5"/>
          <p:cNvSpPr/>
          <p:nvPr/>
        </p:nvSpPr>
        <p:spPr>
          <a:xfrm>
            <a:off x="179514" y="5486747"/>
            <a:ext cx="7974609" cy="1200329"/>
          </a:xfrm>
          <a:prstGeom prst="rect">
            <a:avLst/>
          </a:prstGeom>
        </p:spPr>
        <p:txBody>
          <a:bodyPr wrap="square">
            <a:spAutoFit/>
          </a:bodyPr>
          <a:lstStyle/>
          <a:p>
            <a:pPr marL="342900" indent="-342900">
              <a:buFont typeface="Arial" panose="020B0604020202020204" pitchFamily="34"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Location </a:t>
            </a:r>
            <a:r>
              <a:rPr lang="en-US" altLang="zh-CN" sz="2400" dirty="0" smtClean="0">
                <a:solidFill>
                  <a:srgbClr val="FFFF00"/>
                </a:solidFill>
                <a:latin typeface="Times New Roman" panose="02020603050405020304" pitchFamily="18" charset="0"/>
                <a:cs typeface="Times New Roman" panose="02020603050405020304" pitchFamily="18" charset="0"/>
              </a:rPr>
              <a:t>2</a:t>
            </a:r>
            <a:r>
              <a:rPr lang="en-US" altLang="zh-CN" sz="2400" dirty="0" smtClean="0">
                <a:solidFill>
                  <a:schemeClr val="bg1"/>
                </a:solidFill>
                <a:latin typeface="Times New Roman" panose="02020603050405020304" pitchFamily="18" charset="0"/>
                <a:cs typeface="Times New Roman" panose="02020603050405020304" pitchFamily="18" charset="0"/>
              </a:rPr>
              <a:t>: surface expressed fault (ground true) </a:t>
            </a:r>
          </a:p>
          <a:p>
            <a:pPr marL="342900" indent="-342900">
              <a:buFont typeface="Arial" panose="020B0604020202020204" pitchFamily="34"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Locations </a:t>
            </a:r>
            <a:r>
              <a:rPr lang="en-US" altLang="zh-CN" sz="2400" dirty="0" smtClean="0">
                <a:solidFill>
                  <a:srgbClr val="FFFF00"/>
                </a:solidFill>
                <a:latin typeface="Times New Roman" panose="02020603050405020304" pitchFamily="18" charset="0"/>
                <a:cs typeface="Times New Roman" panose="02020603050405020304" pitchFamily="18" charset="0"/>
              </a:rPr>
              <a:t>1</a:t>
            </a:r>
            <a:r>
              <a:rPr lang="en-US" altLang="zh-CN" sz="2400" dirty="0" smtClean="0">
                <a:solidFill>
                  <a:schemeClr val="bg1"/>
                </a:solidFill>
                <a:latin typeface="Times New Roman" panose="02020603050405020304" pitchFamily="18" charset="0"/>
                <a:cs typeface="Times New Roman" panose="02020603050405020304" pitchFamily="18" charset="0"/>
              </a:rPr>
              <a:t>: </a:t>
            </a:r>
            <a:r>
              <a:rPr lang="en-US" altLang="zh-CN" sz="2400" dirty="0">
                <a:solidFill>
                  <a:schemeClr val="bg1"/>
                </a:solidFill>
                <a:latin typeface="Times New Roman" panose="02020603050405020304" pitchFamily="18" charset="0"/>
                <a:cs typeface="Times New Roman" panose="02020603050405020304" pitchFamily="18" charset="0"/>
              </a:rPr>
              <a:t>lateral velocity </a:t>
            </a:r>
            <a:r>
              <a:rPr lang="en-US" altLang="zh-CN" sz="2400" dirty="0" smtClean="0">
                <a:solidFill>
                  <a:schemeClr val="bg1"/>
                </a:solidFill>
                <a:latin typeface="Times New Roman" panose="02020603050405020304" pitchFamily="18" charset="0"/>
                <a:cs typeface="Times New Roman" panose="02020603050405020304" pitchFamily="18" charset="0"/>
              </a:rPr>
              <a:t>anomaly</a:t>
            </a:r>
          </a:p>
          <a:p>
            <a:pPr marL="342900" indent="-342900">
              <a:buFont typeface="Arial" panose="020B0604020202020204" pitchFamily="34"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Locations </a:t>
            </a:r>
            <a:r>
              <a:rPr lang="en-US" altLang="zh-CN" sz="2400" dirty="0" smtClean="0">
                <a:solidFill>
                  <a:srgbClr val="FFFF00"/>
                </a:solidFill>
                <a:latin typeface="Times New Roman" panose="02020603050405020304" pitchFamily="18" charset="0"/>
                <a:cs typeface="Times New Roman" panose="02020603050405020304" pitchFamily="18" charset="0"/>
              </a:rPr>
              <a:t>3</a:t>
            </a:r>
            <a:r>
              <a:rPr lang="en-US" altLang="zh-CN" sz="2400" dirty="0" smtClean="0">
                <a:solidFill>
                  <a:schemeClr val="bg1"/>
                </a:solidFill>
                <a:latin typeface="Times New Roman" panose="02020603050405020304" pitchFamily="18" charset="0"/>
                <a:cs typeface="Times New Roman" panose="02020603050405020304" pitchFamily="18" charset="0"/>
              </a:rPr>
              <a:t> </a:t>
            </a:r>
            <a:r>
              <a:rPr lang="en-US" altLang="zh-CN" sz="2400" dirty="0">
                <a:solidFill>
                  <a:schemeClr val="bg1"/>
                </a:solidFill>
                <a:latin typeface="Times New Roman" panose="02020603050405020304" pitchFamily="18" charset="0"/>
                <a:cs typeface="Times New Roman" panose="02020603050405020304" pitchFamily="18" charset="0"/>
              </a:rPr>
              <a:t>and </a:t>
            </a:r>
            <a:r>
              <a:rPr lang="en-US" altLang="zh-CN" sz="2400" dirty="0">
                <a:solidFill>
                  <a:srgbClr val="FFFF00"/>
                </a:solidFill>
                <a:latin typeface="Times New Roman" panose="02020603050405020304" pitchFamily="18" charset="0"/>
                <a:cs typeface="Times New Roman" panose="02020603050405020304" pitchFamily="18" charset="0"/>
              </a:rPr>
              <a:t>4</a:t>
            </a:r>
            <a:r>
              <a:rPr lang="en-US" altLang="zh-CN" sz="2400" dirty="0">
                <a:solidFill>
                  <a:schemeClr val="bg1"/>
                </a:solidFill>
                <a:latin typeface="Times New Roman" panose="02020603050405020304" pitchFamily="18" charset="0"/>
                <a:cs typeface="Times New Roman" panose="02020603050405020304" pitchFamily="18" charset="0"/>
              </a:rPr>
              <a:t>: </a:t>
            </a:r>
            <a:r>
              <a:rPr lang="en-US" altLang="zh-CN" sz="2400" dirty="0" smtClean="0">
                <a:solidFill>
                  <a:schemeClr val="bg1"/>
                </a:solidFill>
                <a:latin typeface="Times New Roman" panose="02020603050405020304" pitchFamily="18" charset="0"/>
                <a:cs typeface="Times New Roman" panose="02020603050405020304" pitchFamily="18" charset="0"/>
              </a:rPr>
              <a:t>low velocity zones</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grpSp>
        <p:nvGrpSpPr>
          <p:cNvPr id="7" name="组合 6"/>
          <p:cNvGrpSpPr/>
          <p:nvPr/>
        </p:nvGrpSpPr>
        <p:grpSpPr>
          <a:xfrm>
            <a:off x="3938631" y="2564905"/>
            <a:ext cx="660758" cy="2058133"/>
            <a:chOff x="3938631" y="4074944"/>
            <a:chExt cx="660758" cy="2058133"/>
          </a:xfrm>
        </p:grpSpPr>
        <p:sp>
          <p:nvSpPr>
            <p:cNvPr id="218" name="矩形 217"/>
            <p:cNvSpPr/>
            <p:nvPr/>
          </p:nvSpPr>
          <p:spPr>
            <a:xfrm>
              <a:off x="4057661" y="4342395"/>
              <a:ext cx="476412" cy="369332"/>
            </a:xfrm>
            <a:prstGeom prst="rect">
              <a:avLst/>
            </a:prstGeom>
          </p:spPr>
          <p:txBody>
            <a:bodyPr wrap="none">
              <a:spAutoFit/>
            </a:bodyPr>
            <a:lstStyle/>
            <a:p>
              <a:r>
                <a:rPr lang="en-US" altLang="zh-CN" dirty="0" smtClean="0">
                  <a:solidFill>
                    <a:srgbClr val="FFFF00"/>
                  </a:solidFill>
                </a:rPr>
                <a:t>0.3</a:t>
              </a:r>
              <a:endParaRPr lang="zh-CN" altLang="en-US" dirty="0"/>
            </a:p>
          </p:txBody>
        </p:sp>
        <p:sp>
          <p:nvSpPr>
            <p:cNvPr id="219" name="矩形 218"/>
            <p:cNvSpPr/>
            <p:nvPr/>
          </p:nvSpPr>
          <p:spPr>
            <a:xfrm>
              <a:off x="4094532" y="5763745"/>
              <a:ext cx="476412" cy="369332"/>
            </a:xfrm>
            <a:prstGeom prst="rect">
              <a:avLst/>
            </a:prstGeom>
          </p:spPr>
          <p:txBody>
            <a:bodyPr wrap="none">
              <a:spAutoFit/>
            </a:bodyPr>
            <a:lstStyle/>
            <a:p>
              <a:r>
                <a:rPr lang="en-US" altLang="zh-CN" dirty="0" smtClean="0">
                  <a:solidFill>
                    <a:srgbClr val="FFFF00"/>
                  </a:solidFill>
                </a:rPr>
                <a:t>1.3</a:t>
              </a:r>
              <a:endParaRPr lang="zh-CN" altLang="en-US" dirty="0"/>
            </a:p>
          </p:txBody>
        </p:sp>
        <p:sp>
          <p:nvSpPr>
            <p:cNvPr id="220" name="矩形 219"/>
            <p:cNvSpPr/>
            <p:nvPr/>
          </p:nvSpPr>
          <p:spPr>
            <a:xfrm>
              <a:off x="3938631" y="4074944"/>
              <a:ext cx="660758" cy="369332"/>
            </a:xfrm>
            <a:prstGeom prst="rect">
              <a:avLst/>
            </a:prstGeom>
          </p:spPr>
          <p:txBody>
            <a:bodyPr wrap="none">
              <a:spAutoFit/>
            </a:bodyPr>
            <a:lstStyle/>
            <a:p>
              <a:r>
                <a:rPr lang="en-US" altLang="zh-CN" dirty="0" smtClean="0">
                  <a:solidFill>
                    <a:srgbClr val="FFFF00"/>
                  </a:solidFill>
                </a:rPr>
                <a:t>Km/s</a:t>
              </a:r>
              <a:endParaRPr lang="zh-CN" altLang="en-US" dirty="0"/>
            </a:p>
          </p:txBody>
        </p:sp>
      </p:grpSp>
      <p:cxnSp>
        <p:nvCxnSpPr>
          <p:cNvPr id="4" name="直接箭头连接符 3"/>
          <p:cNvCxnSpPr/>
          <p:nvPr/>
        </p:nvCxnSpPr>
        <p:spPr>
          <a:xfrm flipH="1">
            <a:off x="1954163" y="3075488"/>
            <a:ext cx="44461" cy="626357"/>
          </a:xfrm>
          <a:prstGeom prst="straightConnector1">
            <a:avLst/>
          </a:prstGeom>
          <a:ln w="19050">
            <a:solidFill>
              <a:srgbClr val="FF0000"/>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2281664" y="2986549"/>
            <a:ext cx="48583" cy="621915"/>
          </a:xfrm>
          <a:prstGeom prst="straightConnector1">
            <a:avLst/>
          </a:prstGeom>
          <a:ln w="19050">
            <a:solidFill>
              <a:srgbClr val="FF0000"/>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215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56490" y="3615615"/>
            <a:ext cx="1220653" cy="240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1" name="直接连接符 200"/>
          <p:cNvCxnSpPr/>
          <p:nvPr/>
        </p:nvCxnSpPr>
        <p:spPr>
          <a:xfrm flipH="1">
            <a:off x="2083485" y="2730396"/>
            <a:ext cx="66088" cy="1240581"/>
          </a:xfrm>
          <a:prstGeom prst="line">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34036394"/>
      </p:ext>
    </p:extLst>
  </p:cSld>
  <p:clrMapOvr>
    <a:masterClrMapping/>
  </p:clrMapOvr>
  <mc:AlternateContent xmlns:mc="http://schemas.openxmlformats.org/markup-compatibility/2006">
    <mc:Choice xmlns:p14="http://schemas.microsoft.com/office/powerpoint/2010/main" Requires="p14">
      <p:transition spd="slow" p14:dur="2000" advTm="41323"/>
    </mc:Choice>
    <mc:Fallback>
      <p:transition spd="slow" advTm="413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P spid="191" grpId="0"/>
      <p:bldP spid="192" grpId="0"/>
      <p:bldP spid="193" grpId="0"/>
      <p:bldP spid="194" grpId="0"/>
      <p:bldP spid="196" grpId="0"/>
      <p:bldP spid="197" grpId="0"/>
      <p:bldP spid="198" grpId="0"/>
      <p:bldP spid="199" grpId="0"/>
      <p:bldP spid="200" grpId="0"/>
      <p:bldP spid="205" grpId="0"/>
      <p:bldP spid="208" grpId="0"/>
      <p:bldP spid="210" grpId="0"/>
      <p:bldP spid="211" grpId="0"/>
      <p:bldP spid="212" grpId="0"/>
      <p:bldP spid="213" grpId="0"/>
      <p:bldP spid="2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99392"/>
            <a:ext cx="7886700" cy="1325563"/>
          </a:xfrm>
        </p:spPr>
        <p:txBody>
          <a:bodyPr>
            <a:normAutofit/>
          </a:bodyPr>
          <a:lstStyle/>
          <a:p>
            <a:r>
              <a:rPr lang="en-US" altLang="zh-CN" sz="5400" dirty="0" smtClean="0"/>
              <a:t>2D Aqaba Data</a:t>
            </a:r>
            <a:endParaRPr lang="zh-CN" altLang="en-US" sz="5400" dirty="0"/>
          </a:p>
        </p:txBody>
      </p:sp>
      <p:sp>
        <p:nvSpPr>
          <p:cNvPr id="14079" name="Rectangle 24"/>
          <p:cNvSpPr>
            <a:spLocks noChangeArrowheads="1"/>
          </p:cNvSpPr>
          <p:nvPr/>
        </p:nvSpPr>
        <p:spPr bwMode="auto">
          <a:xfrm>
            <a:off x="47799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2" name="Rectangle 25"/>
          <p:cNvSpPr>
            <a:spLocks noChangeArrowheads="1"/>
          </p:cNvSpPr>
          <p:nvPr/>
        </p:nvSpPr>
        <p:spPr bwMode="auto">
          <a:xfrm>
            <a:off x="486727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3" name="Rectangle 26"/>
          <p:cNvSpPr>
            <a:spLocks noChangeArrowheads="1"/>
          </p:cNvSpPr>
          <p:nvPr/>
        </p:nvSpPr>
        <p:spPr bwMode="auto">
          <a:xfrm>
            <a:off x="49736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4" name="Rectangle 27"/>
          <p:cNvSpPr>
            <a:spLocks noChangeArrowheads="1"/>
          </p:cNvSpPr>
          <p:nvPr/>
        </p:nvSpPr>
        <p:spPr bwMode="auto">
          <a:xfrm>
            <a:off x="506888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5" name="Rectangle 28"/>
          <p:cNvSpPr>
            <a:spLocks noChangeArrowheads="1"/>
          </p:cNvSpPr>
          <p:nvPr/>
        </p:nvSpPr>
        <p:spPr bwMode="auto">
          <a:xfrm>
            <a:off x="515937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6" name="Rectangle 29"/>
          <p:cNvSpPr>
            <a:spLocks noChangeArrowheads="1"/>
          </p:cNvSpPr>
          <p:nvPr/>
        </p:nvSpPr>
        <p:spPr bwMode="auto">
          <a:xfrm>
            <a:off x="52943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7" name="Rectangle 30"/>
          <p:cNvSpPr>
            <a:spLocks noChangeArrowheads="1"/>
          </p:cNvSpPr>
          <p:nvPr/>
        </p:nvSpPr>
        <p:spPr bwMode="auto">
          <a:xfrm>
            <a:off x="54324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8" name="Rectangle 31"/>
          <p:cNvSpPr>
            <a:spLocks noChangeArrowheads="1"/>
          </p:cNvSpPr>
          <p:nvPr/>
        </p:nvSpPr>
        <p:spPr bwMode="auto">
          <a:xfrm>
            <a:off x="55213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9" name="Rectangle 32"/>
          <p:cNvSpPr>
            <a:spLocks noChangeArrowheads="1"/>
          </p:cNvSpPr>
          <p:nvPr/>
        </p:nvSpPr>
        <p:spPr bwMode="auto">
          <a:xfrm>
            <a:off x="56594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0" name="Rectangle 33"/>
          <p:cNvSpPr>
            <a:spLocks noChangeArrowheads="1"/>
          </p:cNvSpPr>
          <p:nvPr/>
        </p:nvSpPr>
        <p:spPr bwMode="auto">
          <a:xfrm>
            <a:off x="577215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1" name="Rectangle 34"/>
          <p:cNvSpPr>
            <a:spLocks noChangeArrowheads="1"/>
          </p:cNvSpPr>
          <p:nvPr/>
        </p:nvSpPr>
        <p:spPr bwMode="auto">
          <a:xfrm>
            <a:off x="58769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3" name="Rectangle 35"/>
          <p:cNvSpPr>
            <a:spLocks noChangeArrowheads="1"/>
          </p:cNvSpPr>
          <p:nvPr/>
        </p:nvSpPr>
        <p:spPr bwMode="auto">
          <a:xfrm>
            <a:off x="59547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6" name="Rectangle 36"/>
          <p:cNvSpPr>
            <a:spLocks noChangeArrowheads="1"/>
          </p:cNvSpPr>
          <p:nvPr/>
        </p:nvSpPr>
        <p:spPr bwMode="auto">
          <a:xfrm>
            <a:off x="60436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8" name="Rectangle 37"/>
          <p:cNvSpPr>
            <a:spLocks noChangeArrowheads="1"/>
          </p:cNvSpPr>
          <p:nvPr/>
        </p:nvSpPr>
        <p:spPr bwMode="auto">
          <a:xfrm>
            <a:off x="61515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29" name="Rectangle 38"/>
          <p:cNvSpPr>
            <a:spLocks noChangeArrowheads="1"/>
          </p:cNvSpPr>
          <p:nvPr/>
        </p:nvSpPr>
        <p:spPr bwMode="auto">
          <a:xfrm>
            <a:off x="62579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0" name="Rectangle 39"/>
          <p:cNvSpPr>
            <a:spLocks noChangeArrowheads="1"/>
          </p:cNvSpPr>
          <p:nvPr/>
        </p:nvSpPr>
        <p:spPr bwMode="auto">
          <a:xfrm>
            <a:off x="63468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1" name="Rectangle 40"/>
          <p:cNvSpPr>
            <a:spLocks noChangeArrowheads="1"/>
          </p:cNvSpPr>
          <p:nvPr/>
        </p:nvSpPr>
        <p:spPr bwMode="auto">
          <a:xfrm>
            <a:off x="650398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2" name="Rectangle 41"/>
          <p:cNvSpPr>
            <a:spLocks noChangeArrowheads="1"/>
          </p:cNvSpPr>
          <p:nvPr/>
        </p:nvSpPr>
        <p:spPr bwMode="auto">
          <a:xfrm>
            <a:off x="659130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3" name="Rectangle 42"/>
          <p:cNvSpPr>
            <a:spLocks noChangeArrowheads="1"/>
          </p:cNvSpPr>
          <p:nvPr/>
        </p:nvSpPr>
        <p:spPr bwMode="auto">
          <a:xfrm>
            <a:off x="67008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4" name="Rectangle 43"/>
          <p:cNvSpPr>
            <a:spLocks noChangeArrowheads="1"/>
          </p:cNvSpPr>
          <p:nvPr/>
        </p:nvSpPr>
        <p:spPr bwMode="auto">
          <a:xfrm>
            <a:off x="67611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5" name="Rectangle 44"/>
          <p:cNvSpPr>
            <a:spLocks noChangeArrowheads="1"/>
          </p:cNvSpPr>
          <p:nvPr/>
        </p:nvSpPr>
        <p:spPr bwMode="auto">
          <a:xfrm>
            <a:off x="685165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6" name="Rectangle 45"/>
          <p:cNvSpPr>
            <a:spLocks noChangeArrowheads="1"/>
          </p:cNvSpPr>
          <p:nvPr/>
        </p:nvSpPr>
        <p:spPr bwMode="auto">
          <a:xfrm>
            <a:off x="69580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7" name="Rectangle 46"/>
          <p:cNvSpPr>
            <a:spLocks noChangeArrowheads="1"/>
          </p:cNvSpPr>
          <p:nvPr/>
        </p:nvSpPr>
        <p:spPr bwMode="auto">
          <a:xfrm>
            <a:off x="703580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8" name="Rectangle 47"/>
          <p:cNvSpPr>
            <a:spLocks noChangeArrowheads="1"/>
          </p:cNvSpPr>
          <p:nvPr/>
        </p:nvSpPr>
        <p:spPr bwMode="auto">
          <a:xfrm>
            <a:off x="712311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39" name="Rectangle 48"/>
          <p:cNvSpPr>
            <a:spLocks noChangeArrowheads="1"/>
          </p:cNvSpPr>
          <p:nvPr/>
        </p:nvSpPr>
        <p:spPr bwMode="auto">
          <a:xfrm>
            <a:off x="7231063"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0" name="Rectangle 49"/>
          <p:cNvSpPr>
            <a:spLocks noChangeArrowheads="1"/>
          </p:cNvSpPr>
          <p:nvPr/>
        </p:nvSpPr>
        <p:spPr bwMode="auto">
          <a:xfrm>
            <a:off x="73866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1" name="Rectangle 50"/>
          <p:cNvSpPr>
            <a:spLocks noChangeArrowheads="1"/>
          </p:cNvSpPr>
          <p:nvPr/>
        </p:nvSpPr>
        <p:spPr bwMode="auto">
          <a:xfrm>
            <a:off x="7477125"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2" name="Rectangle 51"/>
          <p:cNvSpPr>
            <a:spLocks noChangeArrowheads="1"/>
          </p:cNvSpPr>
          <p:nvPr/>
        </p:nvSpPr>
        <p:spPr bwMode="auto">
          <a:xfrm>
            <a:off x="752633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3" name="Rectangle 52"/>
          <p:cNvSpPr>
            <a:spLocks noChangeArrowheads="1"/>
          </p:cNvSpPr>
          <p:nvPr/>
        </p:nvSpPr>
        <p:spPr bwMode="auto">
          <a:xfrm>
            <a:off x="7664450"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0" name="Rectangle 53"/>
          <p:cNvSpPr>
            <a:spLocks noChangeArrowheads="1"/>
          </p:cNvSpPr>
          <p:nvPr/>
        </p:nvSpPr>
        <p:spPr bwMode="auto">
          <a:xfrm>
            <a:off x="7799388" y="557214"/>
            <a:ext cx="3847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3496" name="组合 13495"/>
          <p:cNvGrpSpPr/>
          <p:nvPr/>
        </p:nvGrpSpPr>
        <p:grpSpPr>
          <a:xfrm>
            <a:off x="5104802" y="2652976"/>
            <a:ext cx="3522976" cy="2539611"/>
            <a:chOff x="4632325" y="4137025"/>
            <a:chExt cx="3457258" cy="2109080"/>
          </a:xfrm>
        </p:grpSpPr>
        <p:sp>
          <p:nvSpPr>
            <p:cNvPr id="14082" name="Line 57"/>
            <p:cNvSpPr>
              <a:spLocks noChangeShapeType="1"/>
            </p:cNvSpPr>
            <p:nvPr/>
          </p:nvSpPr>
          <p:spPr bwMode="auto">
            <a:xfrm flipV="1">
              <a:off x="4740275" y="4167188"/>
              <a:ext cx="0" cy="1038225"/>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83" name="Line 58"/>
            <p:cNvSpPr>
              <a:spLocks noChangeShapeType="1"/>
            </p:cNvSpPr>
            <p:nvPr/>
          </p:nvSpPr>
          <p:spPr bwMode="auto">
            <a:xfrm flipV="1">
              <a:off x="8069263" y="4167188"/>
              <a:ext cx="0" cy="1038225"/>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84" name="Line 59"/>
            <p:cNvSpPr>
              <a:spLocks noChangeShapeType="1"/>
            </p:cNvSpPr>
            <p:nvPr/>
          </p:nvSpPr>
          <p:spPr bwMode="auto">
            <a:xfrm flipH="1">
              <a:off x="4740275" y="4167188"/>
              <a:ext cx="3341687" cy="0"/>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85" name="Rectangle 60"/>
            <p:cNvSpPr>
              <a:spLocks noChangeArrowheads="1"/>
            </p:cNvSpPr>
            <p:nvPr/>
          </p:nvSpPr>
          <p:spPr bwMode="auto">
            <a:xfrm>
              <a:off x="6267450"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6" name="Rectangle 61"/>
            <p:cNvSpPr>
              <a:spLocks noChangeArrowheads="1"/>
            </p:cNvSpPr>
            <p:nvPr/>
          </p:nvSpPr>
          <p:spPr bwMode="auto">
            <a:xfrm>
              <a:off x="6392863"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7" name="Rectangle 62"/>
            <p:cNvSpPr>
              <a:spLocks noChangeArrowheads="1"/>
            </p:cNvSpPr>
            <p:nvPr/>
          </p:nvSpPr>
          <p:spPr bwMode="auto">
            <a:xfrm>
              <a:off x="6435725"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8" name="Rectangle 63"/>
            <p:cNvSpPr>
              <a:spLocks noChangeArrowheads="1"/>
            </p:cNvSpPr>
            <p:nvPr/>
          </p:nvSpPr>
          <p:spPr bwMode="auto">
            <a:xfrm>
              <a:off x="6546850" y="6105525"/>
              <a:ext cx="37754" cy="14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89" name="Line 64"/>
            <p:cNvSpPr>
              <a:spLocks noChangeShapeType="1"/>
            </p:cNvSpPr>
            <p:nvPr/>
          </p:nvSpPr>
          <p:spPr bwMode="auto">
            <a:xfrm>
              <a:off x="4740275" y="4167188"/>
              <a:ext cx="334168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0" name="Line 65"/>
            <p:cNvSpPr>
              <a:spLocks noChangeShapeType="1"/>
            </p:cNvSpPr>
            <p:nvPr/>
          </p:nvSpPr>
          <p:spPr bwMode="auto">
            <a:xfrm flipV="1">
              <a:off x="6961188" y="5857875"/>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1" name="Line 66"/>
            <p:cNvSpPr>
              <a:spLocks noChangeShapeType="1"/>
            </p:cNvSpPr>
            <p:nvPr/>
          </p:nvSpPr>
          <p:spPr bwMode="auto">
            <a:xfrm>
              <a:off x="474027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2" name="Line 67"/>
            <p:cNvSpPr>
              <a:spLocks noChangeShapeType="1"/>
            </p:cNvSpPr>
            <p:nvPr/>
          </p:nvSpPr>
          <p:spPr bwMode="auto">
            <a:xfrm>
              <a:off x="5295900"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3" name="Line 68"/>
            <p:cNvSpPr>
              <a:spLocks noChangeShapeType="1"/>
            </p:cNvSpPr>
            <p:nvPr/>
          </p:nvSpPr>
          <p:spPr bwMode="auto">
            <a:xfrm>
              <a:off x="585152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4" name="Line 69"/>
            <p:cNvSpPr>
              <a:spLocks noChangeShapeType="1"/>
            </p:cNvSpPr>
            <p:nvPr/>
          </p:nvSpPr>
          <p:spPr bwMode="auto">
            <a:xfrm>
              <a:off x="640556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5" name="Line 70"/>
            <p:cNvSpPr>
              <a:spLocks noChangeShapeType="1"/>
            </p:cNvSpPr>
            <p:nvPr/>
          </p:nvSpPr>
          <p:spPr bwMode="auto">
            <a:xfrm>
              <a:off x="6961188"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6" name="Line 71"/>
            <p:cNvSpPr>
              <a:spLocks noChangeShapeType="1"/>
            </p:cNvSpPr>
            <p:nvPr/>
          </p:nvSpPr>
          <p:spPr bwMode="auto">
            <a:xfrm>
              <a:off x="751522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7" name="Line 72"/>
            <p:cNvSpPr>
              <a:spLocks noChangeShapeType="1"/>
            </p:cNvSpPr>
            <p:nvPr/>
          </p:nvSpPr>
          <p:spPr bwMode="auto">
            <a:xfrm>
              <a:off x="806926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98" name="Rectangle 73"/>
            <p:cNvSpPr>
              <a:spLocks noChangeArrowheads="1"/>
            </p:cNvSpPr>
            <p:nvPr/>
          </p:nvSpPr>
          <p:spPr bwMode="auto">
            <a:xfrm>
              <a:off x="46910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99" name="Rectangle 74"/>
            <p:cNvSpPr>
              <a:spLocks noChangeArrowheads="1"/>
            </p:cNvSpPr>
            <p:nvPr/>
          </p:nvSpPr>
          <p:spPr bwMode="auto">
            <a:xfrm>
              <a:off x="521811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0" name="Rectangle 75"/>
            <p:cNvSpPr>
              <a:spLocks noChangeArrowheads="1"/>
            </p:cNvSpPr>
            <p:nvPr/>
          </p:nvSpPr>
          <p:spPr bwMode="auto">
            <a:xfrm>
              <a:off x="528002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1" name="Rectangle 76"/>
            <p:cNvSpPr>
              <a:spLocks noChangeArrowheads="1"/>
            </p:cNvSpPr>
            <p:nvPr/>
          </p:nvSpPr>
          <p:spPr bwMode="auto">
            <a:xfrm>
              <a:off x="57451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2" name="Rectangle 77"/>
            <p:cNvSpPr>
              <a:spLocks noChangeArrowheads="1"/>
            </p:cNvSpPr>
            <p:nvPr/>
          </p:nvSpPr>
          <p:spPr bwMode="auto">
            <a:xfrm>
              <a:off x="58086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3" name="Rectangle 78"/>
            <p:cNvSpPr>
              <a:spLocks noChangeArrowheads="1"/>
            </p:cNvSpPr>
            <p:nvPr/>
          </p:nvSpPr>
          <p:spPr bwMode="auto">
            <a:xfrm>
              <a:off x="58721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4" name="Rectangle 79"/>
            <p:cNvSpPr>
              <a:spLocks noChangeArrowheads="1"/>
            </p:cNvSpPr>
            <p:nvPr/>
          </p:nvSpPr>
          <p:spPr bwMode="auto">
            <a:xfrm>
              <a:off x="62912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5" name="Rectangle 80"/>
            <p:cNvSpPr>
              <a:spLocks noChangeArrowheads="1"/>
            </p:cNvSpPr>
            <p:nvPr/>
          </p:nvSpPr>
          <p:spPr bwMode="auto">
            <a:xfrm>
              <a:off x="63547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6" name="Rectangle 81"/>
            <p:cNvSpPr>
              <a:spLocks noChangeArrowheads="1"/>
            </p:cNvSpPr>
            <p:nvPr/>
          </p:nvSpPr>
          <p:spPr bwMode="auto">
            <a:xfrm>
              <a:off x="64182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7" name="Rectangle 82"/>
            <p:cNvSpPr>
              <a:spLocks noChangeArrowheads="1"/>
            </p:cNvSpPr>
            <p:nvPr/>
          </p:nvSpPr>
          <p:spPr bwMode="auto">
            <a:xfrm>
              <a:off x="6838950"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8" name="Rectangle 83"/>
            <p:cNvSpPr>
              <a:spLocks noChangeArrowheads="1"/>
            </p:cNvSpPr>
            <p:nvPr/>
          </p:nvSpPr>
          <p:spPr bwMode="auto">
            <a:xfrm>
              <a:off x="69008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09" name="Rectangle 84"/>
            <p:cNvSpPr>
              <a:spLocks noChangeArrowheads="1"/>
            </p:cNvSpPr>
            <p:nvPr/>
          </p:nvSpPr>
          <p:spPr bwMode="auto">
            <a:xfrm>
              <a:off x="696277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10" name="Rectangle 85"/>
            <p:cNvSpPr>
              <a:spLocks noChangeArrowheads="1"/>
            </p:cNvSpPr>
            <p:nvPr/>
          </p:nvSpPr>
          <p:spPr bwMode="auto">
            <a:xfrm>
              <a:off x="7385050"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11" name="Rectangle 86"/>
            <p:cNvSpPr>
              <a:spLocks noChangeArrowheads="1"/>
            </p:cNvSpPr>
            <p:nvPr/>
          </p:nvSpPr>
          <p:spPr bwMode="auto">
            <a:xfrm>
              <a:off x="74469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4" name="Rectangle 87"/>
            <p:cNvSpPr>
              <a:spLocks noChangeArrowheads="1"/>
            </p:cNvSpPr>
            <p:nvPr/>
          </p:nvSpPr>
          <p:spPr bwMode="auto">
            <a:xfrm>
              <a:off x="750887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5" name="Rectangle 88"/>
            <p:cNvSpPr>
              <a:spLocks noChangeArrowheads="1"/>
            </p:cNvSpPr>
            <p:nvPr/>
          </p:nvSpPr>
          <p:spPr bwMode="auto">
            <a:xfrm>
              <a:off x="7931150"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6" name="Rectangle 89"/>
            <p:cNvSpPr>
              <a:spLocks noChangeArrowheads="1"/>
            </p:cNvSpPr>
            <p:nvPr/>
          </p:nvSpPr>
          <p:spPr bwMode="auto">
            <a:xfrm>
              <a:off x="7993063"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7" name="Rectangle 90"/>
            <p:cNvSpPr>
              <a:spLocks noChangeArrowheads="1"/>
            </p:cNvSpPr>
            <p:nvPr/>
          </p:nvSpPr>
          <p:spPr bwMode="auto">
            <a:xfrm>
              <a:off x="8054975" y="5915025"/>
              <a:ext cx="34608" cy="1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48" name="Line 91"/>
            <p:cNvSpPr>
              <a:spLocks noChangeShapeType="1"/>
            </p:cNvSpPr>
            <p:nvPr/>
          </p:nvSpPr>
          <p:spPr bwMode="auto">
            <a:xfrm flipV="1">
              <a:off x="4740275" y="4167188"/>
              <a:ext cx="0" cy="103822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49" name="Line 92"/>
            <p:cNvSpPr>
              <a:spLocks noChangeShapeType="1"/>
            </p:cNvSpPr>
            <p:nvPr/>
          </p:nvSpPr>
          <p:spPr bwMode="auto">
            <a:xfrm flipV="1">
              <a:off x="8081963" y="4167188"/>
              <a:ext cx="0" cy="103822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0" name="Line 93"/>
            <p:cNvSpPr>
              <a:spLocks noChangeShapeType="1"/>
            </p:cNvSpPr>
            <p:nvPr/>
          </p:nvSpPr>
          <p:spPr bwMode="auto">
            <a:xfrm>
              <a:off x="4740275" y="41671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1" name="Line 94"/>
            <p:cNvSpPr>
              <a:spLocks noChangeShapeType="1"/>
            </p:cNvSpPr>
            <p:nvPr/>
          </p:nvSpPr>
          <p:spPr bwMode="auto">
            <a:xfrm flipH="1">
              <a:off x="8047038" y="41671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2" name="Line 95"/>
            <p:cNvSpPr>
              <a:spLocks noChangeShapeType="1"/>
            </p:cNvSpPr>
            <p:nvPr/>
          </p:nvSpPr>
          <p:spPr bwMode="auto">
            <a:xfrm flipV="1">
              <a:off x="4741863" y="4179888"/>
              <a:ext cx="0" cy="100806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3" name="Line 96"/>
            <p:cNvSpPr>
              <a:spLocks noChangeShapeType="1"/>
            </p:cNvSpPr>
            <p:nvPr/>
          </p:nvSpPr>
          <p:spPr bwMode="auto">
            <a:xfrm flipV="1">
              <a:off x="8081963" y="4179888"/>
              <a:ext cx="0" cy="100806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4" name="Line 97"/>
            <p:cNvSpPr>
              <a:spLocks noChangeShapeType="1"/>
            </p:cNvSpPr>
            <p:nvPr/>
          </p:nvSpPr>
          <p:spPr bwMode="auto">
            <a:xfrm flipH="1">
              <a:off x="4741863" y="4179888"/>
              <a:ext cx="3340100" cy="0"/>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5" name="Line 98"/>
            <p:cNvSpPr>
              <a:spLocks noChangeShapeType="1"/>
            </p:cNvSpPr>
            <p:nvPr/>
          </p:nvSpPr>
          <p:spPr bwMode="auto">
            <a:xfrm>
              <a:off x="4741863" y="4179888"/>
              <a:ext cx="334010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6" name="Line 99"/>
            <p:cNvSpPr>
              <a:spLocks noChangeShapeType="1"/>
            </p:cNvSpPr>
            <p:nvPr/>
          </p:nvSpPr>
          <p:spPr bwMode="auto">
            <a:xfrm flipV="1">
              <a:off x="4741863"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7" name="Line 100"/>
            <p:cNvSpPr>
              <a:spLocks noChangeShapeType="1"/>
            </p:cNvSpPr>
            <p:nvPr/>
          </p:nvSpPr>
          <p:spPr bwMode="auto">
            <a:xfrm flipV="1">
              <a:off x="5297488"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8" name="Line 101"/>
            <p:cNvSpPr>
              <a:spLocks noChangeShapeType="1"/>
            </p:cNvSpPr>
            <p:nvPr/>
          </p:nvSpPr>
          <p:spPr bwMode="auto">
            <a:xfrm flipV="1">
              <a:off x="5854700"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59" name="Line 102"/>
            <p:cNvSpPr>
              <a:spLocks noChangeShapeType="1"/>
            </p:cNvSpPr>
            <p:nvPr/>
          </p:nvSpPr>
          <p:spPr bwMode="auto">
            <a:xfrm flipV="1">
              <a:off x="6411913"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0" name="Line 103"/>
            <p:cNvSpPr>
              <a:spLocks noChangeShapeType="1"/>
            </p:cNvSpPr>
            <p:nvPr/>
          </p:nvSpPr>
          <p:spPr bwMode="auto">
            <a:xfrm flipV="1">
              <a:off x="6967538"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1" name="Line 104"/>
            <p:cNvSpPr>
              <a:spLocks noChangeShapeType="1"/>
            </p:cNvSpPr>
            <p:nvPr/>
          </p:nvSpPr>
          <p:spPr bwMode="auto">
            <a:xfrm flipV="1">
              <a:off x="7524750" y="5867400"/>
              <a:ext cx="0" cy="14287"/>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2" name="Line 105"/>
            <p:cNvSpPr>
              <a:spLocks noChangeShapeType="1"/>
            </p:cNvSpPr>
            <p:nvPr/>
          </p:nvSpPr>
          <p:spPr bwMode="auto">
            <a:xfrm>
              <a:off x="4741863"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3" name="Line 106"/>
            <p:cNvSpPr>
              <a:spLocks noChangeShapeType="1"/>
            </p:cNvSpPr>
            <p:nvPr/>
          </p:nvSpPr>
          <p:spPr bwMode="auto">
            <a:xfrm>
              <a:off x="5297488"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4" name="Line 107"/>
            <p:cNvSpPr>
              <a:spLocks noChangeShapeType="1"/>
            </p:cNvSpPr>
            <p:nvPr/>
          </p:nvSpPr>
          <p:spPr bwMode="auto">
            <a:xfrm>
              <a:off x="5854700"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5" name="Line 108"/>
            <p:cNvSpPr>
              <a:spLocks noChangeShapeType="1"/>
            </p:cNvSpPr>
            <p:nvPr/>
          </p:nvSpPr>
          <p:spPr bwMode="auto">
            <a:xfrm>
              <a:off x="6411913"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7" name="Line 109"/>
            <p:cNvSpPr>
              <a:spLocks noChangeShapeType="1"/>
            </p:cNvSpPr>
            <p:nvPr/>
          </p:nvSpPr>
          <p:spPr bwMode="auto">
            <a:xfrm>
              <a:off x="6967538"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69" name="Line 110"/>
            <p:cNvSpPr>
              <a:spLocks noChangeShapeType="1"/>
            </p:cNvSpPr>
            <p:nvPr/>
          </p:nvSpPr>
          <p:spPr bwMode="auto">
            <a:xfrm>
              <a:off x="7524750"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0" name="Line 111"/>
            <p:cNvSpPr>
              <a:spLocks noChangeShapeType="1"/>
            </p:cNvSpPr>
            <p:nvPr/>
          </p:nvSpPr>
          <p:spPr bwMode="auto">
            <a:xfrm>
              <a:off x="8081963" y="41798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1" name="Line 112"/>
            <p:cNvSpPr>
              <a:spLocks noChangeShapeType="1"/>
            </p:cNvSpPr>
            <p:nvPr/>
          </p:nvSpPr>
          <p:spPr bwMode="auto">
            <a:xfrm flipV="1">
              <a:off x="4741863" y="4179888"/>
              <a:ext cx="0" cy="100806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2" name="Line 113"/>
            <p:cNvSpPr>
              <a:spLocks noChangeShapeType="1"/>
            </p:cNvSpPr>
            <p:nvPr/>
          </p:nvSpPr>
          <p:spPr bwMode="auto">
            <a:xfrm flipV="1">
              <a:off x="8081963" y="4179888"/>
              <a:ext cx="0" cy="100806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3" name="Line 114"/>
            <p:cNvSpPr>
              <a:spLocks noChangeShapeType="1"/>
            </p:cNvSpPr>
            <p:nvPr/>
          </p:nvSpPr>
          <p:spPr bwMode="auto">
            <a:xfrm>
              <a:off x="4741863" y="5881688"/>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4" name="Line 115"/>
            <p:cNvSpPr>
              <a:spLocks noChangeShapeType="1"/>
            </p:cNvSpPr>
            <p:nvPr/>
          </p:nvSpPr>
          <p:spPr bwMode="auto">
            <a:xfrm>
              <a:off x="4741863" y="4179888"/>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75" name="Line 116"/>
            <p:cNvSpPr>
              <a:spLocks noChangeShapeType="1"/>
            </p:cNvSpPr>
            <p:nvPr/>
          </p:nvSpPr>
          <p:spPr bwMode="auto">
            <a:xfrm flipH="1">
              <a:off x="8047038" y="41798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2" name="Line 117"/>
            <p:cNvSpPr>
              <a:spLocks noChangeShapeType="1"/>
            </p:cNvSpPr>
            <p:nvPr/>
          </p:nvSpPr>
          <p:spPr bwMode="auto">
            <a:xfrm flipV="1">
              <a:off x="8075613" y="4167188"/>
              <a:ext cx="0" cy="102711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3" name="Line 118"/>
            <p:cNvSpPr>
              <a:spLocks noChangeShapeType="1"/>
            </p:cNvSpPr>
            <p:nvPr/>
          </p:nvSpPr>
          <p:spPr bwMode="auto">
            <a:xfrm flipH="1">
              <a:off x="4735513" y="4167188"/>
              <a:ext cx="3340100" cy="0"/>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4" name="Line 119"/>
            <p:cNvSpPr>
              <a:spLocks noChangeShapeType="1"/>
            </p:cNvSpPr>
            <p:nvPr/>
          </p:nvSpPr>
          <p:spPr bwMode="auto">
            <a:xfrm>
              <a:off x="4735513" y="4167188"/>
              <a:ext cx="334010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5" name="Line 120"/>
            <p:cNvSpPr>
              <a:spLocks noChangeShapeType="1"/>
            </p:cNvSpPr>
            <p:nvPr/>
          </p:nvSpPr>
          <p:spPr bwMode="auto">
            <a:xfrm flipV="1">
              <a:off x="4735513"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6" name="Line 121"/>
            <p:cNvSpPr>
              <a:spLocks noChangeShapeType="1"/>
            </p:cNvSpPr>
            <p:nvPr/>
          </p:nvSpPr>
          <p:spPr bwMode="auto">
            <a:xfrm flipV="1">
              <a:off x="5292725"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7" name="Line 122"/>
            <p:cNvSpPr>
              <a:spLocks noChangeShapeType="1"/>
            </p:cNvSpPr>
            <p:nvPr/>
          </p:nvSpPr>
          <p:spPr bwMode="auto">
            <a:xfrm flipV="1">
              <a:off x="5849938"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8" name="Line 123"/>
            <p:cNvSpPr>
              <a:spLocks noChangeShapeType="1"/>
            </p:cNvSpPr>
            <p:nvPr/>
          </p:nvSpPr>
          <p:spPr bwMode="auto">
            <a:xfrm flipV="1">
              <a:off x="7518400" y="587533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19" name="Line 124"/>
            <p:cNvSpPr>
              <a:spLocks noChangeShapeType="1"/>
            </p:cNvSpPr>
            <p:nvPr/>
          </p:nvSpPr>
          <p:spPr bwMode="auto">
            <a:xfrm>
              <a:off x="473551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0" name="Line 125"/>
            <p:cNvSpPr>
              <a:spLocks noChangeShapeType="1"/>
            </p:cNvSpPr>
            <p:nvPr/>
          </p:nvSpPr>
          <p:spPr bwMode="auto">
            <a:xfrm>
              <a:off x="5292725"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1" name="Line 126"/>
            <p:cNvSpPr>
              <a:spLocks noChangeShapeType="1"/>
            </p:cNvSpPr>
            <p:nvPr/>
          </p:nvSpPr>
          <p:spPr bwMode="auto">
            <a:xfrm>
              <a:off x="5849938"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2" name="Line 127"/>
            <p:cNvSpPr>
              <a:spLocks noChangeShapeType="1"/>
            </p:cNvSpPr>
            <p:nvPr/>
          </p:nvSpPr>
          <p:spPr bwMode="auto">
            <a:xfrm>
              <a:off x="640556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3" name="Line 128"/>
            <p:cNvSpPr>
              <a:spLocks noChangeShapeType="1"/>
            </p:cNvSpPr>
            <p:nvPr/>
          </p:nvSpPr>
          <p:spPr bwMode="auto">
            <a:xfrm>
              <a:off x="6961188"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4" name="Line 129"/>
            <p:cNvSpPr>
              <a:spLocks noChangeShapeType="1"/>
            </p:cNvSpPr>
            <p:nvPr/>
          </p:nvSpPr>
          <p:spPr bwMode="auto">
            <a:xfrm>
              <a:off x="7518400"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5" name="Line 130"/>
            <p:cNvSpPr>
              <a:spLocks noChangeShapeType="1"/>
            </p:cNvSpPr>
            <p:nvPr/>
          </p:nvSpPr>
          <p:spPr bwMode="auto">
            <a:xfrm>
              <a:off x="8075613" y="4167188"/>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6" name="Line 131"/>
            <p:cNvSpPr>
              <a:spLocks noChangeShapeType="1"/>
            </p:cNvSpPr>
            <p:nvPr/>
          </p:nvSpPr>
          <p:spPr bwMode="auto">
            <a:xfrm flipV="1">
              <a:off x="8075613" y="4167188"/>
              <a:ext cx="0" cy="102711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7" name="Line 132"/>
            <p:cNvSpPr>
              <a:spLocks noChangeShapeType="1"/>
            </p:cNvSpPr>
            <p:nvPr/>
          </p:nvSpPr>
          <p:spPr bwMode="auto">
            <a:xfrm>
              <a:off x="4735513" y="4167188"/>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8" name="Line 133"/>
            <p:cNvSpPr>
              <a:spLocks noChangeShapeType="1"/>
            </p:cNvSpPr>
            <p:nvPr/>
          </p:nvSpPr>
          <p:spPr bwMode="auto">
            <a:xfrm flipH="1">
              <a:off x="8040688" y="4167188"/>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29" name="Line 134"/>
            <p:cNvSpPr>
              <a:spLocks noChangeShapeType="1"/>
            </p:cNvSpPr>
            <p:nvPr/>
          </p:nvSpPr>
          <p:spPr bwMode="auto">
            <a:xfrm>
              <a:off x="5294313" y="5846763"/>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0" name="Line 135"/>
            <p:cNvSpPr>
              <a:spLocks noChangeShapeType="1"/>
            </p:cNvSpPr>
            <p:nvPr/>
          </p:nvSpPr>
          <p:spPr bwMode="auto">
            <a:xfrm>
              <a:off x="5851525" y="5846763"/>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1" name="Line 136"/>
            <p:cNvSpPr>
              <a:spLocks noChangeShapeType="1"/>
            </p:cNvSpPr>
            <p:nvPr/>
          </p:nvSpPr>
          <p:spPr bwMode="auto">
            <a:xfrm>
              <a:off x="7519988" y="5846763"/>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2" name="Line 137"/>
            <p:cNvSpPr>
              <a:spLocks noChangeShapeType="1"/>
            </p:cNvSpPr>
            <p:nvPr/>
          </p:nvSpPr>
          <p:spPr bwMode="auto">
            <a:xfrm>
              <a:off x="4746625" y="5881688"/>
              <a:ext cx="3325812"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3" name="Line 138"/>
            <p:cNvSpPr>
              <a:spLocks noChangeShapeType="1"/>
            </p:cNvSpPr>
            <p:nvPr/>
          </p:nvSpPr>
          <p:spPr bwMode="auto">
            <a:xfrm>
              <a:off x="6408738" y="5842000"/>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4" name="Line 139"/>
            <p:cNvSpPr>
              <a:spLocks noChangeShapeType="1"/>
            </p:cNvSpPr>
            <p:nvPr/>
          </p:nvSpPr>
          <p:spPr bwMode="auto">
            <a:xfrm>
              <a:off x="6962775" y="583882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5" name="Line 140"/>
            <p:cNvSpPr>
              <a:spLocks noChangeShapeType="1"/>
            </p:cNvSpPr>
            <p:nvPr/>
          </p:nvSpPr>
          <p:spPr bwMode="auto">
            <a:xfrm>
              <a:off x="4738688" y="4173538"/>
              <a:ext cx="3340100"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6" name="Line 141"/>
            <p:cNvSpPr>
              <a:spLocks noChangeShapeType="1"/>
            </p:cNvSpPr>
            <p:nvPr/>
          </p:nvSpPr>
          <p:spPr bwMode="auto">
            <a:xfrm>
              <a:off x="4738688"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7" name="Line 142"/>
            <p:cNvSpPr>
              <a:spLocks noChangeShapeType="1"/>
            </p:cNvSpPr>
            <p:nvPr/>
          </p:nvSpPr>
          <p:spPr bwMode="auto">
            <a:xfrm>
              <a:off x="5295900"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8" name="Line 143"/>
            <p:cNvSpPr>
              <a:spLocks noChangeShapeType="1"/>
            </p:cNvSpPr>
            <p:nvPr/>
          </p:nvSpPr>
          <p:spPr bwMode="auto">
            <a:xfrm>
              <a:off x="5851525"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39" name="Line 144"/>
            <p:cNvSpPr>
              <a:spLocks noChangeShapeType="1"/>
            </p:cNvSpPr>
            <p:nvPr/>
          </p:nvSpPr>
          <p:spPr bwMode="auto">
            <a:xfrm>
              <a:off x="6408738"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0" name="Line 145"/>
            <p:cNvSpPr>
              <a:spLocks noChangeShapeType="1"/>
            </p:cNvSpPr>
            <p:nvPr/>
          </p:nvSpPr>
          <p:spPr bwMode="auto">
            <a:xfrm>
              <a:off x="6964363"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1" name="Line 146"/>
            <p:cNvSpPr>
              <a:spLocks noChangeShapeType="1"/>
            </p:cNvSpPr>
            <p:nvPr/>
          </p:nvSpPr>
          <p:spPr bwMode="auto">
            <a:xfrm>
              <a:off x="7521575"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2" name="Line 147"/>
            <p:cNvSpPr>
              <a:spLocks noChangeShapeType="1"/>
            </p:cNvSpPr>
            <p:nvPr/>
          </p:nvSpPr>
          <p:spPr bwMode="auto">
            <a:xfrm>
              <a:off x="8078788" y="4173538"/>
              <a:ext cx="0" cy="3810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3" name="Line 148"/>
            <p:cNvSpPr>
              <a:spLocks noChangeShapeType="1"/>
            </p:cNvSpPr>
            <p:nvPr/>
          </p:nvSpPr>
          <p:spPr bwMode="auto">
            <a:xfrm>
              <a:off x="4738688" y="4173538"/>
              <a:ext cx="3333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4" name="Line 149"/>
            <p:cNvSpPr>
              <a:spLocks noChangeShapeType="1"/>
            </p:cNvSpPr>
            <p:nvPr/>
          </p:nvSpPr>
          <p:spPr bwMode="auto">
            <a:xfrm flipH="1">
              <a:off x="8043863" y="4173538"/>
              <a:ext cx="34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5" name="Line 150"/>
            <p:cNvSpPr>
              <a:spLocks noChangeShapeType="1"/>
            </p:cNvSpPr>
            <p:nvPr/>
          </p:nvSpPr>
          <p:spPr bwMode="auto">
            <a:xfrm>
              <a:off x="4743450" y="4181475"/>
              <a:ext cx="3341687"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6" name="Line 151"/>
            <p:cNvSpPr>
              <a:spLocks noChangeShapeType="1"/>
            </p:cNvSpPr>
            <p:nvPr/>
          </p:nvSpPr>
          <p:spPr bwMode="auto">
            <a:xfrm>
              <a:off x="4743450"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7" name="Line 152"/>
            <p:cNvSpPr>
              <a:spLocks noChangeShapeType="1"/>
            </p:cNvSpPr>
            <p:nvPr/>
          </p:nvSpPr>
          <p:spPr bwMode="auto">
            <a:xfrm>
              <a:off x="5299075"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8" name="Line 153"/>
            <p:cNvSpPr>
              <a:spLocks noChangeShapeType="1"/>
            </p:cNvSpPr>
            <p:nvPr/>
          </p:nvSpPr>
          <p:spPr bwMode="auto">
            <a:xfrm>
              <a:off x="5854700"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49" name="Line 154"/>
            <p:cNvSpPr>
              <a:spLocks noChangeShapeType="1"/>
            </p:cNvSpPr>
            <p:nvPr/>
          </p:nvSpPr>
          <p:spPr bwMode="auto">
            <a:xfrm>
              <a:off x="6408738"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0" name="Line 155"/>
            <p:cNvSpPr>
              <a:spLocks noChangeShapeType="1"/>
            </p:cNvSpPr>
            <p:nvPr/>
          </p:nvSpPr>
          <p:spPr bwMode="auto">
            <a:xfrm>
              <a:off x="6962775"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1" name="Line 156"/>
            <p:cNvSpPr>
              <a:spLocks noChangeShapeType="1"/>
            </p:cNvSpPr>
            <p:nvPr/>
          </p:nvSpPr>
          <p:spPr bwMode="auto">
            <a:xfrm>
              <a:off x="7518400"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2" name="Line 157"/>
            <p:cNvSpPr>
              <a:spLocks noChangeShapeType="1"/>
            </p:cNvSpPr>
            <p:nvPr/>
          </p:nvSpPr>
          <p:spPr bwMode="auto">
            <a:xfrm>
              <a:off x="8072438" y="4181475"/>
              <a:ext cx="0" cy="39687"/>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3" name="Line 158"/>
            <p:cNvSpPr>
              <a:spLocks noChangeShapeType="1"/>
            </p:cNvSpPr>
            <p:nvPr/>
          </p:nvSpPr>
          <p:spPr bwMode="auto">
            <a:xfrm>
              <a:off x="4743450" y="4181475"/>
              <a:ext cx="34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4" name="Line 159"/>
            <p:cNvSpPr>
              <a:spLocks noChangeShapeType="1"/>
            </p:cNvSpPr>
            <p:nvPr/>
          </p:nvSpPr>
          <p:spPr bwMode="auto">
            <a:xfrm flipH="1">
              <a:off x="8050213" y="4181475"/>
              <a:ext cx="34925" cy="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5" name="Line 160"/>
            <p:cNvSpPr>
              <a:spLocks noChangeShapeType="1"/>
            </p:cNvSpPr>
            <p:nvPr/>
          </p:nvSpPr>
          <p:spPr bwMode="auto">
            <a:xfrm flipV="1">
              <a:off x="8081963" y="4165600"/>
              <a:ext cx="0" cy="1027112"/>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6" name="Line 161"/>
            <p:cNvSpPr>
              <a:spLocks noChangeShapeType="1"/>
            </p:cNvSpPr>
            <p:nvPr/>
          </p:nvSpPr>
          <p:spPr bwMode="auto">
            <a:xfrm flipH="1">
              <a:off x="8047038" y="4165600"/>
              <a:ext cx="34925"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7" name="Line 162"/>
            <p:cNvSpPr>
              <a:spLocks noChangeShapeType="1"/>
            </p:cNvSpPr>
            <p:nvPr/>
          </p:nvSpPr>
          <p:spPr bwMode="auto">
            <a:xfrm flipV="1">
              <a:off x="8081963" y="4178300"/>
              <a:ext cx="0" cy="1006475"/>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8" name="Line 163"/>
            <p:cNvSpPr>
              <a:spLocks noChangeShapeType="1"/>
            </p:cNvSpPr>
            <p:nvPr/>
          </p:nvSpPr>
          <p:spPr bwMode="auto">
            <a:xfrm>
              <a:off x="8081963" y="4178300"/>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59" name="Line 164"/>
            <p:cNvSpPr>
              <a:spLocks noChangeShapeType="1"/>
            </p:cNvSpPr>
            <p:nvPr/>
          </p:nvSpPr>
          <p:spPr bwMode="auto">
            <a:xfrm flipV="1">
              <a:off x="8081963" y="4178300"/>
              <a:ext cx="0" cy="1006475"/>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0" name="Line 165"/>
            <p:cNvSpPr>
              <a:spLocks noChangeShapeType="1"/>
            </p:cNvSpPr>
            <p:nvPr/>
          </p:nvSpPr>
          <p:spPr bwMode="auto">
            <a:xfrm flipV="1">
              <a:off x="8075613" y="4165600"/>
              <a:ext cx="0" cy="1027112"/>
            </a:xfrm>
            <a:prstGeom prst="line">
              <a:avLst/>
            </a:prstGeom>
            <a:noFill/>
            <a:ln w="4763">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1" name="Line 166"/>
            <p:cNvSpPr>
              <a:spLocks noChangeShapeType="1"/>
            </p:cNvSpPr>
            <p:nvPr/>
          </p:nvSpPr>
          <p:spPr bwMode="auto">
            <a:xfrm>
              <a:off x="8075613" y="4165600"/>
              <a:ext cx="0" cy="1270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2" name="Rectangle 167"/>
            <p:cNvSpPr>
              <a:spLocks noChangeArrowheads="1"/>
            </p:cNvSpPr>
            <p:nvPr/>
          </p:nvSpPr>
          <p:spPr bwMode="auto">
            <a:xfrm>
              <a:off x="8069263" y="4160838"/>
              <a:ext cx="11112" cy="172878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63" name="Line 168"/>
            <p:cNvSpPr>
              <a:spLocks noChangeShapeType="1"/>
            </p:cNvSpPr>
            <p:nvPr/>
          </p:nvSpPr>
          <p:spPr bwMode="auto">
            <a:xfrm flipH="1">
              <a:off x="8042275" y="4165600"/>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4" name="Rectangle 169"/>
            <p:cNvSpPr>
              <a:spLocks noChangeArrowheads="1"/>
            </p:cNvSpPr>
            <p:nvPr/>
          </p:nvSpPr>
          <p:spPr bwMode="auto">
            <a:xfrm>
              <a:off x="4632325" y="4137025"/>
              <a:ext cx="31462" cy="11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65" name="Line 170"/>
            <p:cNvSpPr>
              <a:spLocks noChangeShapeType="1"/>
            </p:cNvSpPr>
            <p:nvPr/>
          </p:nvSpPr>
          <p:spPr bwMode="auto">
            <a:xfrm flipH="1">
              <a:off x="4733925" y="4171950"/>
              <a:ext cx="33337"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66" name="Rectangle 171"/>
            <p:cNvSpPr>
              <a:spLocks noChangeArrowheads="1"/>
            </p:cNvSpPr>
            <p:nvPr/>
          </p:nvSpPr>
          <p:spPr bwMode="auto">
            <a:xfrm>
              <a:off x="4733925" y="4168775"/>
              <a:ext cx="9525" cy="171450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67" name="Line 172"/>
            <p:cNvSpPr>
              <a:spLocks noChangeShapeType="1"/>
            </p:cNvSpPr>
            <p:nvPr/>
          </p:nvSpPr>
          <p:spPr bwMode="auto">
            <a:xfrm flipH="1">
              <a:off x="4729163" y="4171950"/>
              <a:ext cx="31750" cy="0"/>
            </a:xfrm>
            <a:prstGeom prst="line">
              <a:avLst/>
            </a:prstGeom>
            <a:noFill/>
            <a:ln w="476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60" name="Rectangle 407"/>
          <p:cNvSpPr>
            <a:spLocks noChangeArrowheads="1"/>
          </p:cNvSpPr>
          <p:nvPr/>
        </p:nvSpPr>
        <p:spPr bwMode="auto">
          <a:xfrm rot="16200000">
            <a:off x="374729" y="4194311"/>
            <a:ext cx="278732"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61" name="Rectangle 408"/>
          <p:cNvSpPr>
            <a:spLocks noChangeArrowheads="1"/>
          </p:cNvSpPr>
          <p:nvPr/>
        </p:nvSpPr>
        <p:spPr bwMode="auto">
          <a:xfrm rot="16200000">
            <a:off x="374729" y="4094299"/>
            <a:ext cx="278732"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99" name="矩形 1598"/>
          <p:cNvSpPr/>
          <p:nvPr/>
        </p:nvSpPr>
        <p:spPr>
          <a:xfrm>
            <a:off x="5681866" y="1605782"/>
            <a:ext cx="2418526" cy="461665"/>
          </a:xfrm>
          <a:prstGeom prst="rect">
            <a:avLst/>
          </a:prstGeom>
        </p:spPr>
        <p:txBody>
          <a:bodyPr wrap="square">
            <a:spAutoFit/>
          </a:bodyPr>
          <a:lstStyle/>
          <a:p>
            <a:pPr algn="ctr"/>
            <a:r>
              <a:rPr lang="en-US" altLang="zh-CN" sz="2400" dirty="0" smtClean="0">
                <a:solidFill>
                  <a:schemeClr val="bg1"/>
                </a:solidFill>
                <a:latin typeface="Times New Roman" panose="02020603050405020304" pitchFamily="18" charset="0"/>
                <a:cs typeface="Times New Roman" panose="02020603050405020304" pitchFamily="18" charset="0"/>
              </a:rPr>
              <a:t>Migration Image</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sp>
        <p:nvSpPr>
          <p:cNvPr id="1595" name="矩形 1594"/>
          <p:cNvSpPr/>
          <p:nvPr/>
        </p:nvSpPr>
        <p:spPr>
          <a:xfrm>
            <a:off x="5206418" y="4803507"/>
            <a:ext cx="301686" cy="369332"/>
          </a:xfrm>
          <a:prstGeom prst="rect">
            <a:avLst/>
          </a:prstGeom>
        </p:spPr>
        <p:txBody>
          <a:bodyPr wrap="none">
            <a:spAutoFit/>
          </a:bodyPr>
          <a:lstStyle/>
          <a:p>
            <a:r>
              <a:rPr lang="en-US" altLang="zh-CN" dirty="0" smtClean="0">
                <a:solidFill>
                  <a:srgbClr val="FFFF00"/>
                </a:solidFill>
              </a:rPr>
              <a:t>0</a:t>
            </a:r>
            <a:endParaRPr lang="zh-CN" altLang="en-US" dirty="0"/>
          </a:p>
        </p:txBody>
      </p:sp>
      <p:sp>
        <p:nvSpPr>
          <p:cNvPr id="1596" name="矩形 1595"/>
          <p:cNvSpPr/>
          <p:nvPr/>
        </p:nvSpPr>
        <p:spPr>
          <a:xfrm>
            <a:off x="6669322" y="4803507"/>
            <a:ext cx="535724" cy="369332"/>
          </a:xfrm>
          <a:prstGeom prst="rect">
            <a:avLst/>
          </a:prstGeom>
        </p:spPr>
        <p:txBody>
          <a:bodyPr wrap="none">
            <a:spAutoFit/>
          </a:bodyPr>
          <a:lstStyle/>
          <a:p>
            <a:r>
              <a:rPr lang="en-US" altLang="zh-CN" dirty="0" smtClean="0">
                <a:solidFill>
                  <a:srgbClr val="FFFF00"/>
                </a:solidFill>
              </a:rPr>
              <a:t>150</a:t>
            </a:r>
            <a:endParaRPr lang="zh-CN" altLang="en-US" dirty="0"/>
          </a:p>
        </p:txBody>
      </p:sp>
      <p:sp>
        <p:nvSpPr>
          <p:cNvPr id="1597" name="矩形 1596"/>
          <p:cNvSpPr/>
          <p:nvPr/>
        </p:nvSpPr>
        <p:spPr>
          <a:xfrm>
            <a:off x="8326195" y="4803507"/>
            <a:ext cx="535724" cy="369332"/>
          </a:xfrm>
          <a:prstGeom prst="rect">
            <a:avLst/>
          </a:prstGeom>
        </p:spPr>
        <p:txBody>
          <a:bodyPr wrap="none">
            <a:spAutoFit/>
          </a:bodyPr>
          <a:lstStyle/>
          <a:p>
            <a:r>
              <a:rPr lang="en-US" altLang="zh-CN" dirty="0" smtClean="0">
                <a:solidFill>
                  <a:srgbClr val="FFFF00"/>
                </a:solidFill>
              </a:rPr>
              <a:t>300</a:t>
            </a:r>
            <a:endParaRPr lang="zh-CN" altLang="en-US" dirty="0"/>
          </a:p>
        </p:txBody>
      </p:sp>
      <p:sp>
        <p:nvSpPr>
          <p:cNvPr id="1598" name="矩形 1597"/>
          <p:cNvSpPr/>
          <p:nvPr/>
        </p:nvSpPr>
        <p:spPr>
          <a:xfrm>
            <a:off x="6619270" y="5022141"/>
            <a:ext cx="742511"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X (m)</a:t>
            </a:r>
            <a:endParaRPr lang="zh-CN" altLang="en-US" dirty="0">
              <a:latin typeface="Times New Roman" panose="02020603050405020304" pitchFamily="18" charset="0"/>
              <a:cs typeface="Times New Roman" panose="02020603050405020304" pitchFamily="18" charset="0"/>
            </a:endParaRPr>
          </a:p>
        </p:txBody>
      </p:sp>
      <p:sp>
        <p:nvSpPr>
          <p:cNvPr id="1586" name="矩形 1585"/>
          <p:cNvSpPr/>
          <p:nvPr/>
        </p:nvSpPr>
        <p:spPr>
          <a:xfrm>
            <a:off x="5017802" y="2564904"/>
            <a:ext cx="301686" cy="369332"/>
          </a:xfrm>
          <a:prstGeom prst="rect">
            <a:avLst/>
          </a:prstGeom>
        </p:spPr>
        <p:txBody>
          <a:bodyPr wrap="none">
            <a:spAutoFit/>
          </a:bodyPr>
          <a:lstStyle/>
          <a:p>
            <a:r>
              <a:rPr lang="en-US" altLang="zh-CN" dirty="0" smtClean="0">
                <a:solidFill>
                  <a:srgbClr val="FFFF00"/>
                </a:solidFill>
              </a:rPr>
              <a:t>1</a:t>
            </a:r>
            <a:endParaRPr lang="zh-CN" altLang="en-US" dirty="0"/>
          </a:p>
        </p:txBody>
      </p:sp>
      <p:sp>
        <p:nvSpPr>
          <p:cNvPr id="1587" name="矩形 1586"/>
          <p:cNvSpPr/>
          <p:nvPr/>
        </p:nvSpPr>
        <p:spPr>
          <a:xfrm>
            <a:off x="4981462" y="3042820"/>
            <a:ext cx="301686" cy="369332"/>
          </a:xfrm>
          <a:prstGeom prst="rect">
            <a:avLst/>
          </a:prstGeom>
        </p:spPr>
        <p:txBody>
          <a:bodyPr wrap="none">
            <a:spAutoFit/>
          </a:bodyPr>
          <a:lstStyle/>
          <a:p>
            <a:r>
              <a:rPr lang="en-US" altLang="zh-CN" dirty="0" smtClean="0">
                <a:solidFill>
                  <a:srgbClr val="FFFF00"/>
                </a:solidFill>
              </a:rPr>
              <a:t>3</a:t>
            </a:r>
            <a:endParaRPr lang="zh-CN" altLang="en-US" dirty="0"/>
          </a:p>
        </p:txBody>
      </p:sp>
      <p:sp>
        <p:nvSpPr>
          <p:cNvPr id="1588" name="矩形 1587"/>
          <p:cNvSpPr/>
          <p:nvPr/>
        </p:nvSpPr>
        <p:spPr>
          <a:xfrm>
            <a:off x="4982665" y="4559519"/>
            <a:ext cx="300082"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9</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591" name="矩形 1590"/>
          <p:cNvSpPr/>
          <p:nvPr/>
        </p:nvSpPr>
        <p:spPr>
          <a:xfrm rot="16200000">
            <a:off x="4267106" y="3509802"/>
            <a:ext cx="1303291" cy="369332"/>
          </a:xfrm>
          <a:prstGeom prst="rect">
            <a:avLst/>
          </a:prstGeom>
        </p:spPr>
        <p:txBody>
          <a:bodyPr wrap="squar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Filter No.</a:t>
            </a:r>
            <a:endParaRPr lang="zh-CN" altLang="en-US" dirty="0">
              <a:latin typeface="Times New Roman" panose="02020603050405020304" pitchFamily="18" charset="0"/>
              <a:cs typeface="Times New Roman" panose="02020603050405020304" pitchFamily="18" charset="0"/>
            </a:endParaRPr>
          </a:p>
        </p:txBody>
      </p:sp>
      <p:sp>
        <p:nvSpPr>
          <p:cNvPr id="1574" name="矩形 1573"/>
          <p:cNvSpPr/>
          <p:nvPr/>
        </p:nvSpPr>
        <p:spPr>
          <a:xfrm>
            <a:off x="4959095" y="3786311"/>
            <a:ext cx="301686" cy="369332"/>
          </a:xfrm>
          <a:prstGeom prst="rect">
            <a:avLst/>
          </a:prstGeom>
        </p:spPr>
        <p:txBody>
          <a:bodyPr wrap="none">
            <a:spAutoFit/>
          </a:bodyPr>
          <a:lstStyle/>
          <a:p>
            <a:r>
              <a:rPr lang="en-US" altLang="zh-CN" dirty="0" smtClean="0">
                <a:solidFill>
                  <a:srgbClr val="FFFF00"/>
                </a:solidFill>
              </a:rPr>
              <a:t>6</a:t>
            </a:r>
            <a:endParaRPr lang="zh-CN" altLang="en-US" dirty="0"/>
          </a:p>
        </p:txBody>
      </p:sp>
      <p:sp>
        <p:nvSpPr>
          <p:cNvPr id="1569" name="矩形 1568"/>
          <p:cNvSpPr/>
          <p:nvPr/>
        </p:nvSpPr>
        <p:spPr>
          <a:xfrm>
            <a:off x="8515958" y="2530201"/>
            <a:ext cx="476412" cy="369332"/>
          </a:xfrm>
          <a:prstGeom prst="rect">
            <a:avLst/>
          </a:prstGeom>
        </p:spPr>
        <p:txBody>
          <a:bodyPr wrap="none">
            <a:spAutoFit/>
          </a:bodyPr>
          <a:lstStyle/>
          <a:p>
            <a:r>
              <a:rPr lang="en-US" altLang="zh-CN" dirty="0" smtClean="0">
                <a:solidFill>
                  <a:srgbClr val="FFFF00"/>
                </a:solidFill>
              </a:rPr>
              <a:t>2.0</a:t>
            </a:r>
            <a:endParaRPr lang="zh-CN" altLang="en-US" dirty="0"/>
          </a:p>
        </p:txBody>
      </p:sp>
      <p:sp>
        <p:nvSpPr>
          <p:cNvPr id="1570" name="矩形 1569"/>
          <p:cNvSpPr/>
          <p:nvPr/>
        </p:nvSpPr>
        <p:spPr>
          <a:xfrm>
            <a:off x="8527269" y="2981511"/>
            <a:ext cx="476412" cy="369332"/>
          </a:xfrm>
          <a:prstGeom prst="rect">
            <a:avLst/>
          </a:prstGeom>
        </p:spPr>
        <p:txBody>
          <a:bodyPr wrap="none">
            <a:spAutoFit/>
          </a:bodyPr>
          <a:lstStyle/>
          <a:p>
            <a:r>
              <a:rPr lang="en-US" altLang="zh-CN" dirty="0" smtClean="0">
                <a:solidFill>
                  <a:srgbClr val="FFFF00"/>
                </a:solidFill>
              </a:rPr>
              <a:t>2.8</a:t>
            </a:r>
            <a:endParaRPr lang="zh-CN" altLang="en-US" dirty="0"/>
          </a:p>
        </p:txBody>
      </p:sp>
      <p:sp>
        <p:nvSpPr>
          <p:cNvPr id="1571" name="矩形 1570"/>
          <p:cNvSpPr/>
          <p:nvPr/>
        </p:nvSpPr>
        <p:spPr>
          <a:xfrm>
            <a:off x="8541481" y="4503504"/>
            <a:ext cx="473206"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8.0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572" name="矩形 1571"/>
          <p:cNvSpPr/>
          <p:nvPr/>
        </p:nvSpPr>
        <p:spPr>
          <a:xfrm>
            <a:off x="8549885" y="3774903"/>
            <a:ext cx="476412" cy="369332"/>
          </a:xfrm>
          <a:prstGeom prst="rect">
            <a:avLst/>
          </a:prstGeom>
        </p:spPr>
        <p:txBody>
          <a:bodyPr wrap="none">
            <a:spAutoFit/>
          </a:bodyPr>
          <a:lstStyle/>
          <a:p>
            <a:r>
              <a:rPr lang="en-US" altLang="zh-CN" dirty="0" smtClean="0">
                <a:solidFill>
                  <a:srgbClr val="FFFF00"/>
                </a:solidFill>
              </a:rPr>
              <a:t>3.9</a:t>
            </a:r>
            <a:endParaRPr lang="zh-CN" altLang="en-US" dirty="0"/>
          </a:p>
        </p:txBody>
      </p:sp>
      <p:sp>
        <p:nvSpPr>
          <p:cNvPr id="1568" name="矩形 1567"/>
          <p:cNvSpPr/>
          <p:nvPr/>
        </p:nvSpPr>
        <p:spPr>
          <a:xfrm rot="16200000">
            <a:off x="7906213" y="3183944"/>
            <a:ext cx="2183473" cy="369332"/>
          </a:xfrm>
          <a:prstGeom prst="rect">
            <a:avLst/>
          </a:prstGeom>
        </p:spPr>
        <p:txBody>
          <a:bodyPr wrap="squar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Pseudo depth (m)</a:t>
            </a:r>
            <a:endParaRPr lang="zh-CN" altLang="en-US" dirty="0">
              <a:latin typeface="Times New Roman" panose="02020603050405020304" pitchFamily="18" charset="0"/>
              <a:cs typeface="Times New Roman" panose="02020603050405020304" pitchFamily="18" charset="0"/>
            </a:endParaRPr>
          </a:p>
        </p:txBody>
      </p:sp>
      <p:cxnSp>
        <p:nvCxnSpPr>
          <p:cNvPr id="261" name="直接箭头连接符 260"/>
          <p:cNvCxnSpPr/>
          <p:nvPr/>
        </p:nvCxnSpPr>
        <p:spPr>
          <a:xfrm>
            <a:off x="4714719" y="2706501"/>
            <a:ext cx="0" cy="2056839"/>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62" name="TextBox 261"/>
          <p:cNvSpPr txBox="1"/>
          <p:nvPr/>
        </p:nvSpPr>
        <p:spPr>
          <a:xfrm>
            <a:off x="4415045" y="2342709"/>
            <a:ext cx="805029"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55 Hz</a:t>
            </a:r>
          </a:p>
        </p:txBody>
      </p:sp>
      <p:sp>
        <p:nvSpPr>
          <p:cNvPr id="263" name="TextBox 262"/>
          <p:cNvSpPr txBox="1"/>
          <p:nvPr/>
        </p:nvSpPr>
        <p:spPr>
          <a:xfrm>
            <a:off x="4407156" y="4823256"/>
            <a:ext cx="740908" cy="400110"/>
          </a:xfrm>
          <a:prstGeom prst="rect">
            <a:avLst/>
          </a:prstGeom>
          <a:noFill/>
        </p:spPr>
        <p:txBody>
          <a:bodyPr wrap="none" rtlCol="0">
            <a:spAutoFit/>
          </a:bodyPr>
          <a:lstStyle/>
          <a:p>
            <a:r>
              <a:rPr lang="en-US" sz="2000" dirty="0" smtClean="0">
                <a:solidFill>
                  <a:schemeClr val="bg1"/>
                </a:solidFill>
                <a:latin typeface="Times New Roman" panose="02020603050405020304" pitchFamily="18" charset="0"/>
                <a:cs typeface="Times New Roman" panose="02020603050405020304" pitchFamily="18" charset="0"/>
              </a:rPr>
              <a:t>15Hz</a:t>
            </a:r>
          </a:p>
        </p:txBody>
      </p:sp>
      <p:pic>
        <p:nvPicPr>
          <p:cNvPr id="271" name="图片 270"/>
          <p:cNvPicPr>
            <a:picLocks noChangeAspect="1"/>
          </p:cNvPicPr>
          <p:nvPr/>
        </p:nvPicPr>
        <p:blipFill rotWithShape="1">
          <a:blip r:embed="rId4" cstate="print">
            <a:extLst>
              <a:ext uri="{28A0092B-C50C-407E-A947-70E740481C1C}">
                <a14:useLocalDpi xmlns:a14="http://schemas.microsoft.com/office/drawing/2010/main" val="0"/>
              </a:ext>
            </a:extLst>
          </a:blip>
          <a:srcRect l="7492" t="62404" r="3594" b="4000"/>
          <a:stretch/>
        </p:blipFill>
        <p:spPr>
          <a:xfrm>
            <a:off x="5120527" y="2633779"/>
            <a:ext cx="3771955" cy="2295071"/>
          </a:xfrm>
          <a:prstGeom prst="rect">
            <a:avLst/>
          </a:prstGeom>
        </p:spPr>
      </p:pic>
      <p:pic>
        <p:nvPicPr>
          <p:cNvPr id="185" name="图片 184"/>
          <p:cNvPicPr>
            <a:picLocks noChangeAspect="1"/>
          </p:cNvPicPr>
          <p:nvPr/>
        </p:nvPicPr>
        <p:blipFill rotWithShape="1">
          <a:blip r:embed="rId4" cstate="print">
            <a:extLst>
              <a:ext uri="{28A0092B-C50C-407E-A947-70E740481C1C}">
                <a14:useLocalDpi xmlns:a14="http://schemas.microsoft.com/office/drawing/2010/main" val="0"/>
              </a:ext>
            </a:extLst>
          </a:blip>
          <a:srcRect l="7492" t="2249" r="3594" b="76274"/>
          <a:stretch/>
        </p:blipFill>
        <p:spPr>
          <a:xfrm>
            <a:off x="514093" y="2542767"/>
            <a:ext cx="3741642" cy="2323608"/>
          </a:xfrm>
          <a:prstGeom prst="rect">
            <a:avLst/>
          </a:prstGeom>
        </p:spPr>
      </p:pic>
      <p:sp>
        <p:nvSpPr>
          <p:cNvPr id="189" name="矩形 188"/>
          <p:cNvSpPr/>
          <p:nvPr/>
        </p:nvSpPr>
        <p:spPr>
          <a:xfrm>
            <a:off x="341845" y="1619196"/>
            <a:ext cx="4086139" cy="461665"/>
          </a:xfrm>
          <a:prstGeom prst="rect">
            <a:avLst/>
          </a:prstGeom>
        </p:spPr>
        <p:txBody>
          <a:bodyPr wrap="square">
            <a:spAutoFit/>
          </a:bodyPr>
          <a:lstStyle/>
          <a:p>
            <a:pPr algn="ctr"/>
            <a:r>
              <a:rPr lang="en-US" altLang="zh-CN" sz="2400" dirty="0" smtClean="0">
                <a:solidFill>
                  <a:schemeClr val="bg1"/>
                </a:solidFill>
                <a:latin typeface="Times New Roman" panose="02020603050405020304" pitchFamily="18" charset="0"/>
                <a:cs typeface="Times New Roman" panose="02020603050405020304" pitchFamily="18" charset="0"/>
              </a:rPr>
              <a:t>Common Offset Gather (7.5 m)</a:t>
            </a:r>
            <a:endParaRPr lang="zh-CN" altLang="en-US" sz="2400" dirty="0">
              <a:solidFill>
                <a:schemeClr val="bg1"/>
              </a:solidFill>
              <a:latin typeface="Times New Roman" panose="02020603050405020304" pitchFamily="18" charset="0"/>
              <a:cs typeface="Times New Roman" panose="02020603050405020304" pitchFamily="18" charset="0"/>
            </a:endParaRPr>
          </a:p>
        </p:txBody>
      </p:sp>
      <p:cxnSp>
        <p:nvCxnSpPr>
          <p:cNvPr id="195" name="直接连接符 194"/>
          <p:cNvCxnSpPr/>
          <p:nvPr/>
        </p:nvCxnSpPr>
        <p:spPr>
          <a:xfrm flipH="1">
            <a:off x="6821275" y="2934237"/>
            <a:ext cx="66088" cy="1692747"/>
          </a:xfrm>
          <a:prstGeom prst="line">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6" name="文本框 109"/>
          <p:cNvSpPr txBox="1"/>
          <p:nvPr/>
        </p:nvSpPr>
        <p:spPr>
          <a:xfrm>
            <a:off x="6563990" y="3201331"/>
            <a:ext cx="312906" cy="400110"/>
          </a:xfrm>
          <a:prstGeom prst="rect">
            <a:avLst/>
          </a:prstGeom>
          <a:no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2</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sp>
        <p:nvSpPr>
          <p:cNvPr id="201" name="矩形 200"/>
          <p:cNvSpPr/>
          <p:nvPr/>
        </p:nvSpPr>
        <p:spPr>
          <a:xfrm>
            <a:off x="349850" y="2570857"/>
            <a:ext cx="301686" cy="369332"/>
          </a:xfrm>
          <a:prstGeom prst="rect">
            <a:avLst/>
          </a:prstGeom>
        </p:spPr>
        <p:txBody>
          <a:bodyPr wrap="none">
            <a:spAutoFit/>
          </a:bodyPr>
          <a:lstStyle/>
          <a:p>
            <a:r>
              <a:rPr lang="en-US" altLang="zh-CN" dirty="0" smtClean="0">
                <a:solidFill>
                  <a:srgbClr val="FFFF00"/>
                </a:solidFill>
              </a:rPr>
              <a:t>0</a:t>
            </a:r>
            <a:endParaRPr lang="zh-CN" altLang="en-US" dirty="0"/>
          </a:p>
        </p:txBody>
      </p:sp>
      <p:sp>
        <p:nvSpPr>
          <p:cNvPr id="202" name="矩形 201"/>
          <p:cNvSpPr/>
          <p:nvPr/>
        </p:nvSpPr>
        <p:spPr>
          <a:xfrm>
            <a:off x="215063" y="3649383"/>
            <a:ext cx="476412" cy="369332"/>
          </a:xfrm>
          <a:prstGeom prst="rect">
            <a:avLst/>
          </a:prstGeom>
        </p:spPr>
        <p:txBody>
          <a:bodyPr wrap="none">
            <a:spAutoFit/>
          </a:bodyPr>
          <a:lstStyle/>
          <a:p>
            <a:r>
              <a:rPr lang="en-US" altLang="zh-CN" dirty="0" smtClean="0">
                <a:solidFill>
                  <a:srgbClr val="FFFF00"/>
                </a:solidFill>
              </a:rPr>
              <a:t>0.2</a:t>
            </a:r>
            <a:endParaRPr lang="zh-CN" altLang="en-US" dirty="0"/>
          </a:p>
        </p:txBody>
      </p:sp>
      <p:sp>
        <p:nvSpPr>
          <p:cNvPr id="203" name="矩形 202"/>
          <p:cNvSpPr/>
          <p:nvPr/>
        </p:nvSpPr>
        <p:spPr>
          <a:xfrm rot="16200000">
            <a:off x="-703255" y="3630751"/>
            <a:ext cx="1765308" cy="369332"/>
          </a:xfrm>
          <a:prstGeom prst="rect">
            <a:avLst/>
          </a:prstGeom>
        </p:spPr>
        <p:txBody>
          <a:bodyPr wrap="squar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Time (s)</a:t>
            </a:r>
            <a:endParaRPr lang="zh-CN" altLang="en-US" dirty="0">
              <a:latin typeface="Times New Roman" panose="02020603050405020304" pitchFamily="18" charset="0"/>
              <a:cs typeface="Times New Roman" panose="02020603050405020304" pitchFamily="18" charset="0"/>
            </a:endParaRPr>
          </a:p>
        </p:txBody>
      </p:sp>
      <p:sp>
        <p:nvSpPr>
          <p:cNvPr id="211" name="文本框 110"/>
          <p:cNvSpPr txBox="1"/>
          <p:nvPr/>
        </p:nvSpPr>
        <p:spPr>
          <a:xfrm>
            <a:off x="7316455" y="3699805"/>
            <a:ext cx="312906" cy="400110"/>
          </a:xfrm>
          <a:prstGeom prst="rect">
            <a:avLst/>
          </a:prstGeom>
          <a:no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3</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sp>
        <p:nvSpPr>
          <p:cNvPr id="212" name="文本框 111"/>
          <p:cNvSpPr txBox="1"/>
          <p:nvPr/>
        </p:nvSpPr>
        <p:spPr>
          <a:xfrm>
            <a:off x="8116044" y="3570865"/>
            <a:ext cx="312906" cy="400110"/>
          </a:xfrm>
          <a:prstGeom prst="rect">
            <a:avLst/>
          </a:prstGeom>
          <a:no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4</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grpSp>
        <p:nvGrpSpPr>
          <p:cNvPr id="13" name="组合 12"/>
          <p:cNvGrpSpPr/>
          <p:nvPr/>
        </p:nvGrpSpPr>
        <p:grpSpPr>
          <a:xfrm>
            <a:off x="2964760" y="3722493"/>
            <a:ext cx="1447428" cy="1463071"/>
            <a:chOff x="2861508" y="2963482"/>
            <a:chExt cx="1447428" cy="799950"/>
          </a:xfrm>
        </p:grpSpPr>
        <p:sp>
          <p:nvSpPr>
            <p:cNvPr id="215" name="文本框 110"/>
            <p:cNvSpPr txBox="1"/>
            <p:nvPr/>
          </p:nvSpPr>
          <p:spPr>
            <a:xfrm>
              <a:off x="3260097" y="3544667"/>
              <a:ext cx="312906" cy="218765"/>
            </a:xfrm>
            <a:prstGeom prst="rect">
              <a:avLst/>
            </a:prstGeom>
            <a:solidFill>
              <a:srgbClr val="000082"/>
            </a:solid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3</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sp>
          <p:nvSpPr>
            <p:cNvPr id="216" name="文本框 111"/>
            <p:cNvSpPr txBox="1"/>
            <p:nvPr/>
          </p:nvSpPr>
          <p:spPr>
            <a:xfrm>
              <a:off x="3996030" y="3071284"/>
              <a:ext cx="312906" cy="218764"/>
            </a:xfrm>
            <a:prstGeom prst="rect">
              <a:avLst/>
            </a:prstGeom>
            <a:solidFill>
              <a:srgbClr val="000082"/>
            </a:solid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4</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cxnSp>
          <p:nvCxnSpPr>
            <p:cNvPr id="4" name="直接箭头连接符 3"/>
            <p:cNvCxnSpPr/>
            <p:nvPr/>
          </p:nvCxnSpPr>
          <p:spPr>
            <a:xfrm flipH="1" flipV="1">
              <a:off x="2861508" y="2981068"/>
              <a:ext cx="486356" cy="563599"/>
            </a:xfrm>
            <a:prstGeom prst="straightConnector1">
              <a:avLst/>
            </a:prstGeom>
            <a:ln w="38100">
              <a:solidFill>
                <a:srgbClr val="FF0000"/>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17" name="直接箭头连接符 216"/>
            <p:cNvCxnSpPr/>
            <p:nvPr/>
          </p:nvCxnSpPr>
          <p:spPr>
            <a:xfrm flipH="1" flipV="1">
              <a:off x="3635896" y="2963482"/>
              <a:ext cx="360134" cy="206359"/>
            </a:xfrm>
            <a:prstGeom prst="straightConnector1">
              <a:avLst/>
            </a:prstGeom>
            <a:ln w="38100">
              <a:solidFill>
                <a:srgbClr val="FF0000"/>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1247735" y="2864093"/>
            <a:ext cx="1029049" cy="2465483"/>
            <a:chOff x="1144481" y="2311172"/>
            <a:chExt cx="1029049" cy="1348031"/>
          </a:xfrm>
        </p:grpSpPr>
        <p:cxnSp>
          <p:nvCxnSpPr>
            <p:cNvPr id="221" name="直接连接符 220"/>
            <p:cNvCxnSpPr/>
            <p:nvPr/>
          </p:nvCxnSpPr>
          <p:spPr>
            <a:xfrm flipH="1">
              <a:off x="2116529" y="2311172"/>
              <a:ext cx="57001" cy="829796"/>
            </a:xfrm>
            <a:prstGeom prst="line">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2" name="文本框 110"/>
            <p:cNvSpPr txBox="1"/>
            <p:nvPr/>
          </p:nvSpPr>
          <p:spPr>
            <a:xfrm>
              <a:off x="1144481" y="3440438"/>
              <a:ext cx="312906" cy="218765"/>
            </a:xfrm>
            <a:prstGeom prst="rect">
              <a:avLst/>
            </a:prstGeom>
            <a:solidFill>
              <a:srgbClr val="000082"/>
            </a:solidFill>
          </p:spPr>
          <p:txBody>
            <a:bodyPr wrap="none" rtlCol="0">
              <a:spAutoFit/>
            </a:bodyPr>
            <a:lstStyle/>
            <a:p>
              <a:r>
                <a:rPr lang="en-US" altLang="zh-CN" sz="2000" b="1" dirty="0" smtClean="0">
                  <a:solidFill>
                    <a:srgbClr val="FFFF00"/>
                  </a:solidFill>
                  <a:latin typeface="Times New Roman" panose="02020603050405020304" pitchFamily="18" charset="0"/>
                  <a:cs typeface="Times New Roman" panose="02020603050405020304" pitchFamily="18" charset="0"/>
                </a:rPr>
                <a:t>2</a:t>
              </a:r>
              <a:endParaRPr lang="zh-CN" altLang="en-US" sz="2000" b="1" dirty="0" smtClean="0">
                <a:solidFill>
                  <a:srgbClr val="FFFF00"/>
                </a:solidFill>
                <a:latin typeface="Times New Roman" panose="02020603050405020304" pitchFamily="18" charset="0"/>
                <a:cs typeface="Times New Roman" panose="02020603050405020304" pitchFamily="18" charset="0"/>
              </a:endParaRPr>
            </a:p>
          </p:txBody>
        </p:sp>
        <p:cxnSp>
          <p:nvCxnSpPr>
            <p:cNvPr id="223" name="直接箭头连接符 222"/>
            <p:cNvCxnSpPr>
              <a:stCxn id="222" idx="3"/>
            </p:cNvCxnSpPr>
            <p:nvPr/>
          </p:nvCxnSpPr>
          <p:spPr>
            <a:xfrm flipV="1">
              <a:off x="1457387" y="3054286"/>
              <a:ext cx="597331" cy="495534"/>
            </a:xfrm>
            <a:prstGeom prst="straightConnector1">
              <a:avLst/>
            </a:prstGeom>
            <a:ln w="38100">
              <a:solidFill>
                <a:srgbClr val="FF0000"/>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grpSp>
      <p:sp>
        <p:nvSpPr>
          <p:cNvPr id="225" name="矩形 224"/>
          <p:cNvSpPr/>
          <p:nvPr/>
        </p:nvSpPr>
        <p:spPr>
          <a:xfrm>
            <a:off x="517880" y="4715371"/>
            <a:ext cx="301686" cy="369332"/>
          </a:xfrm>
          <a:prstGeom prst="rect">
            <a:avLst/>
          </a:prstGeom>
        </p:spPr>
        <p:txBody>
          <a:bodyPr wrap="none">
            <a:spAutoFit/>
          </a:bodyPr>
          <a:lstStyle/>
          <a:p>
            <a:r>
              <a:rPr lang="en-US" altLang="zh-CN" dirty="0" smtClean="0">
                <a:solidFill>
                  <a:srgbClr val="FFFF00"/>
                </a:solidFill>
              </a:rPr>
              <a:t>0</a:t>
            </a:r>
            <a:endParaRPr lang="zh-CN" altLang="en-US" dirty="0"/>
          </a:p>
        </p:txBody>
      </p:sp>
      <p:sp>
        <p:nvSpPr>
          <p:cNvPr id="226" name="矩形 225"/>
          <p:cNvSpPr/>
          <p:nvPr/>
        </p:nvSpPr>
        <p:spPr>
          <a:xfrm>
            <a:off x="1980784" y="4715371"/>
            <a:ext cx="535724" cy="369332"/>
          </a:xfrm>
          <a:prstGeom prst="rect">
            <a:avLst/>
          </a:prstGeom>
        </p:spPr>
        <p:txBody>
          <a:bodyPr wrap="none">
            <a:spAutoFit/>
          </a:bodyPr>
          <a:lstStyle/>
          <a:p>
            <a:r>
              <a:rPr lang="en-US" altLang="zh-CN" dirty="0" smtClean="0">
                <a:solidFill>
                  <a:srgbClr val="FFFF00"/>
                </a:solidFill>
              </a:rPr>
              <a:t>150</a:t>
            </a:r>
            <a:endParaRPr lang="zh-CN" altLang="en-US" dirty="0"/>
          </a:p>
        </p:txBody>
      </p:sp>
      <p:sp>
        <p:nvSpPr>
          <p:cNvPr id="227" name="矩形 226"/>
          <p:cNvSpPr/>
          <p:nvPr/>
        </p:nvSpPr>
        <p:spPr>
          <a:xfrm>
            <a:off x="3637657" y="4715371"/>
            <a:ext cx="535724" cy="369332"/>
          </a:xfrm>
          <a:prstGeom prst="rect">
            <a:avLst/>
          </a:prstGeom>
        </p:spPr>
        <p:txBody>
          <a:bodyPr wrap="none">
            <a:spAutoFit/>
          </a:bodyPr>
          <a:lstStyle/>
          <a:p>
            <a:r>
              <a:rPr lang="en-US" altLang="zh-CN" dirty="0" smtClean="0">
                <a:solidFill>
                  <a:srgbClr val="FFFF00"/>
                </a:solidFill>
              </a:rPr>
              <a:t>300</a:t>
            </a:r>
            <a:endParaRPr lang="zh-CN" altLang="en-US" dirty="0"/>
          </a:p>
        </p:txBody>
      </p:sp>
      <p:sp>
        <p:nvSpPr>
          <p:cNvPr id="228" name="矩形 227"/>
          <p:cNvSpPr/>
          <p:nvPr/>
        </p:nvSpPr>
        <p:spPr>
          <a:xfrm>
            <a:off x="1930732" y="4934004"/>
            <a:ext cx="742511" cy="369332"/>
          </a:xfrm>
          <a:prstGeom prst="rect">
            <a:avLst/>
          </a:prstGeom>
        </p:spPr>
        <p:txBody>
          <a:bodyPr wrap="none">
            <a:spAutoFit/>
          </a:bodyPr>
          <a:lstStyle/>
          <a:p>
            <a:r>
              <a:rPr lang="en-US" altLang="zh-CN" dirty="0" smtClean="0">
                <a:solidFill>
                  <a:srgbClr val="FFFF00"/>
                </a:solidFill>
                <a:latin typeface="Times New Roman" panose="02020603050405020304" pitchFamily="18" charset="0"/>
                <a:cs typeface="Times New Roman" panose="02020603050405020304" pitchFamily="18" charset="0"/>
              </a:rPr>
              <a:t>X (m)</a:t>
            </a:r>
            <a:endParaRPr lang="zh-CN" altLang="en-US" dirty="0">
              <a:latin typeface="Times New Roman" panose="02020603050405020304" pitchFamily="18" charset="0"/>
              <a:cs typeface="Times New Roman" panose="02020603050405020304" pitchFamily="18" charset="0"/>
            </a:endParaRPr>
          </a:p>
        </p:txBody>
      </p:sp>
      <p:sp>
        <p:nvSpPr>
          <p:cNvPr id="229" name="矩形 228"/>
          <p:cNvSpPr/>
          <p:nvPr/>
        </p:nvSpPr>
        <p:spPr>
          <a:xfrm>
            <a:off x="179512" y="5486747"/>
            <a:ext cx="7856519" cy="830997"/>
          </a:xfrm>
          <a:prstGeom prst="rect">
            <a:avLst/>
          </a:prstGeom>
        </p:spPr>
        <p:txBody>
          <a:bodyPr wrap="square">
            <a:spAutoFit/>
          </a:bodyPr>
          <a:lstStyle/>
          <a:p>
            <a:pPr marL="342900" indent="-342900">
              <a:buFont typeface="Arial" panose="020B0604020202020204" pitchFamily="34" charset="0"/>
              <a:buChar char="•"/>
            </a:pPr>
            <a:r>
              <a:rPr lang="en-US" altLang="zh-CN" sz="2400" dirty="0">
                <a:solidFill>
                  <a:schemeClr val="bg1"/>
                </a:solidFill>
                <a:latin typeface="Times New Roman" panose="02020603050405020304" pitchFamily="18" charset="0"/>
                <a:cs typeface="Times New Roman" panose="02020603050405020304" pitchFamily="18" charset="0"/>
              </a:rPr>
              <a:t>Location </a:t>
            </a:r>
            <a:r>
              <a:rPr lang="en-US" altLang="zh-CN" sz="2400" dirty="0">
                <a:solidFill>
                  <a:srgbClr val="FFFF00"/>
                </a:solidFill>
                <a:latin typeface="Times New Roman" panose="02020603050405020304" pitchFamily="18" charset="0"/>
                <a:cs typeface="Times New Roman" panose="02020603050405020304" pitchFamily="18" charset="0"/>
              </a:rPr>
              <a:t>2</a:t>
            </a:r>
            <a:r>
              <a:rPr lang="en-US" altLang="zh-CN" sz="2400" dirty="0">
                <a:solidFill>
                  <a:schemeClr val="bg1"/>
                </a:solidFill>
                <a:latin typeface="Times New Roman" panose="02020603050405020304" pitchFamily="18" charset="0"/>
                <a:cs typeface="Times New Roman" panose="02020603050405020304" pitchFamily="18" charset="0"/>
              </a:rPr>
              <a:t>: surface expressed strike-slip fault </a:t>
            </a:r>
            <a:r>
              <a:rPr lang="en-US" altLang="zh-CN" sz="2400" dirty="0" smtClean="0">
                <a:solidFill>
                  <a:schemeClr val="bg1"/>
                </a:solidFill>
                <a:latin typeface="Times New Roman" panose="02020603050405020304" pitchFamily="18" charset="0"/>
                <a:cs typeface="Times New Roman" panose="02020603050405020304" pitchFamily="18" charset="0"/>
              </a:rPr>
              <a:t>(ground true) </a:t>
            </a:r>
            <a:endParaRPr lang="en-US" altLang="zh-CN" sz="24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dirty="0" smtClean="0">
                <a:solidFill>
                  <a:schemeClr val="bg1"/>
                </a:solidFill>
                <a:latin typeface="Times New Roman" panose="02020603050405020304" pitchFamily="18" charset="0"/>
                <a:cs typeface="Times New Roman" panose="02020603050405020304" pitchFamily="18" charset="0"/>
              </a:rPr>
              <a:t>Locations </a:t>
            </a:r>
            <a:r>
              <a:rPr lang="en-US" altLang="zh-CN" sz="2400" dirty="0" smtClean="0">
                <a:solidFill>
                  <a:srgbClr val="FFFF00"/>
                </a:solidFill>
                <a:latin typeface="Times New Roman" panose="02020603050405020304" pitchFamily="18" charset="0"/>
                <a:cs typeface="Times New Roman" panose="02020603050405020304" pitchFamily="18" charset="0"/>
              </a:rPr>
              <a:t>3</a:t>
            </a:r>
            <a:r>
              <a:rPr lang="en-US" altLang="zh-CN" sz="2400" dirty="0" smtClean="0">
                <a:solidFill>
                  <a:schemeClr val="bg1"/>
                </a:solidFill>
                <a:latin typeface="Times New Roman" panose="02020603050405020304" pitchFamily="18" charset="0"/>
                <a:cs typeface="Times New Roman" panose="02020603050405020304" pitchFamily="18" charset="0"/>
              </a:rPr>
              <a:t> </a:t>
            </a:r>
            <a:r>
              <a:rPr lang="en-US" altLang="zh-CN" sz="2400" dirty="0">
                <a:solidFill>
                  <a:schemeClr val="bg1"/>
                </a:solidFill>
                <a:latin typeface="Times New Roman" panose="02020603050405020304" pitchFamily="18" charset="0"/>
                <a:cs typeface="Times New Roman" panose="02020603050405020304" pitchFamily="18" charset="0"/>
              </a:rPr>
              <a:t>and </a:t>
            </a:r>
            <a:r>
              <a:rPr lang="en-US" altLang="zh-CN" sz="2400" dirty="0">
                <a:solidFill>
                  <a:srgbClr val="FFFF00"/>
                </a:solidFill>
                <a:latin typeface="Times New Roman" panose="02020603050405020304" pitchFamily="18" charset="0"/>
                <a:cs typeface="Times New Roman" panose="02020603050405020304" pitchFamily="18" charset="0"/>
              </a:rPr>
              <a:t>4</a:t>
            </a:r>
            <a:r>
              <a:rPr lang="en-US" altLang="zh-CN" sz="2400" dirty="0">
                <a:solidFill>
                  <a:schemeClr val="bg1"/>
                </a:solidFill>
                <a:latin typeface="Times New Roman" panose="02020603050405020304" pitchFamily="18" charset="0"/>
                <a:cs typeface="Times New Roman" panose="02020603050405020304" pitchFamily="18" charset="0"/>
              </a:rPr>
              <a:t>: </a:t>
            </a:r>
            <a:r>
              <a:rPr lang="en-US" altLang="zh-CN" sz="2400" dirty="0" smtClean="0">
                <a:solidFill>
                  <a:schemeClr val="bg1"/>
                </a:solidFill>
                <a:latin typeface="Times New Roman" panose="02020603050405020304" pitchFamily="18" charset="0"/>
                <a:cs typeface="Times New Roman" panose="02020603050405020304" pitchFamily="18" charset="0"/>
              </a:rPr>
              <a:t>low velocity zones</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21812694"/>
      </p:ext>
    </p:extLst>
  </p:cSld>
  <p:clrMapOvr>
    <a:masterClrMapping/>
  </p:clrMapOvr>
  <mc:AlternateContent xmlns:mc="http://schemas.openxmlformats.org/markup-compatibility/2006">
    <mc:Choice xmlns:p14="http://schemas.microsoft.com/office/powerpoint/2010/main" Requires="p14">
      <p:transition spd="slow" p14:dur="2000" advTm="20743"/>
    </mc:Choice>
    <mc:Fallback>
      <p:transition spd="slow" advTm="207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189" grpId="0"/>
      <p:bldP spid="196" grpId="0"/>
      <p:bldP spid="201" grpId="0"/>
      <p:bldP spid="202" grpId="0"/>
      <p:bldP spid="203" grpId="0"/>
      <p:bldP spid="211" grpId="0"/>
      <p:bldP spid="212" grpId="0"/>
      <p:bldP spid="225" grpId="0"/>
      <p:bldP spid="226" grpId="0"/>
      <p:bldP spid="227" grpId="0"/>
      <p:bldP spid="2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56803"/>
            <a:ext cx="7886700" cy="1325563"/>
          </a:xfrm>
        </p:spPr>
        <p:txBody>
          <a:bodyPr>
            <a:normAutofit/>
          </a:bodyPr>
          <a:lstStyle/>
          <a:p>
            <a:r>
              <a:rPr lang="en-US" altLang="zh-CN" sz="5400" dirty="0" smtClean="0"/>
              <a:t>Outline</a:t>
            </a:r>
            <a:endParaRPr lang="zh-CN" altLang="en-US" sz="6600" dirty="0"/>
          </a:p>
        </p:txBody>
      </p:sp>
      <p:grpSp>
        <p:nvGrpSpPr>
          <p:cNvPr id="4" name="组合 3"/>
          <p:cNvGrpSpPr/>
          <p:nvPr/>
        </p:nvGrpSpPr>
        <p:grpSpPr>
          <a:xfrm>
            <a:off x="5652119" y="628101"/>
            <a:ext cx="2201336" cy="1635487"/>
            <a:chOff x="7894170" y="2759086"/>
            <a:chExt cx="3551031" cy="1828789"/>
          </a:xfrm>
        </p:grpSpPr>
        <p:grpSp>
          <p:nvGrpSpPr>
            <p:cNvPr id="5" name="组合 4"/>
            <p:cNvGrpSpPr/>
            <p:nvPr/>
          </p:nvGrpSpPr>
          <p:grpSpPr>
            <a:xfrm>
              <a:off x="8358923" y="2759086"/>
              <a:ext cx="2743200" cy="1828789"/>
              <a:chOff x="6745288" y="2759086"/>
              <a:chExt cx="2743200" cy="1828789"/>
            </a:xfrm>
          </p:grpSpPr>
          <p:grpSp>
            <p:nvGrpSpPr>
              <p:cNvPr id="19" name="组合 18"/>
              <p:cNvGrpSpPr/>
              <p:nvPr/>
            </p:nvGrpSpPr>
            <p:grpSpPr>
              <a:xfrm>
                <a:off x="6745288" y="2905539"/>
                <a:ext cx="2743200" cy="1682336"/>
                <a:chOff x="6745288" y="2905539"/>
                <a:chExt cx="2743200" cy="1682336"/>
              </a:xfrm>
            </p:grpSpPr>
            <p:pic>
              <p:nvPicPr>
                <p:cNvPr id="21" name="Picture 8" descr="\\vboxsrv\altheyab\Dropbox\Publications\ngfmig\numex07_natmig3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5288" y="2905539"/>
                  <a:ext cx="2743200" cy="1682336"/>
                </a:xfrm>
                <a:prstGeom prst="rect">
                  <a:avLst/>
                </a:prstGeom>
                <a:noFill/>
              </p:spPr>
            </p:pic>
            <p:grpSp>
              <p:nvGrpSpPr>
                <p:cNvPr id="22" name="组合 21"/>
                <p:cNvGrpSpPr/>
                <p:nvPr/>
              </p:nvGrpSpPr>
              <p:grpSpPr>
                <a:xfrm>
                  <a:off x="6770736" y="3346743"/>
                  <a:ext cx="2708735" cy="881300"/>
                  <a:chOff x="1487488" y="3356992"/>
                  <a:chExt cx="2708735" cy="881300"/>
                </a:xfrm>
              </p:grpSpPr>
              <p:sp>
                <p:nvSpPr>
                  <p:cNvPr id="23" name="矩形 22"/>
                  <p:cNvSpPr/>
                  <p:nvPr/>
                </p:nvSpPr>
                <p:spPr>
                  <a:xfrm>
                    <a:off x="1487488" y="3356992"/>
                    <a:ext cx="302889" cy="576064"/>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rot="3448053">
                    <a:off x="3527710" y="3498862"/>
                    <a:ext cx="159619" cy="1177407"/>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6626817">
                    <a:off x="2264273" y="3400676"/>
                    <a:ext cx="159619" cy="1515613"/>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pic>
            <p:nvPicPr>
              <p:cNvPr id="20" name="Picture 5" descr="C:\Users\altheyab\AppData\Local\Microsoft\Windows\Temporary Internet Files\Content.IE5\4M3FWM6I\sweet-home[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27066" y="2759086"/>
                <a:ext cx="838200" cy="703040"/>
              </a:xfrm>
              <a:prstGeom prst="rect">
                <a:avLst/>
              </a:prstGeom>
              <a:noFill/>
            </p:spPr>
          </p:pic>
        </p:grpSp>
        <p:grpSp>
          <p:nvGrpSpPr>
            <p:cNvPr id="7" name="组合 6"/>
            <p:cNvGrpSpPr/>
            <p:nvPr/>
          </p:nvGrpSpPr>
          <p:grpSpPr>
            <a:xfrm>
              <a:off x="7894170" y="3218776"/>
              <a:ext cx="3551031" cy="1187747"/>
              <a:chOff x="7459024" y="3468999"/>
              <a:chExt cx="4454931" cy="1557330"/>
            </a:xfrm>
          </p:grpSpPr>
          <p:sp>
            <p:nvSpPr>
              <p:cNvPr id="9" name="文本框 15"/>
              <p:cNvSpPr txBox="1"/>
              <p:nvPr/>
            </p:nvSpPr>
            <p:spPr>
              <a:xfrm>
                <a:off x="9944124" y="4620212"/>
                <a:ext cx="529430" cy="406117"/>
              </a:xfrm>
              <a:prstGeom prst="rect">
                <a:avLst/>
              </a:prstGeom>
              <a:noFill/>
            </p:spPr>
            <p:txBody>
              <a:bodyPr wrap="none" rtlCol="0">
                <a:spAutoFit/>
              </a:bodyPr>
              <a:lstStyle/>
              <a:p>
                <a:r>
                  <a:rPr lang="en-US" altLang="zh-CN" sz="1200" dirty="0">
                    <a:solidFill>
                      <a:srgbClr val="FFFF00"/>
                    </a:solidFill>
                    <a:latin typeface="Times New Roman" panose="02020603050405020304" pitchFamily="18" charset="0"/>
                    <a:cs typeface="Times New Roman" panose="02020603050405020304" pitchFamily="18" charset="0"/>
                  </a:rPr>
                  <a:t>0</a:t>
                </a:r>
                <a:endParaRPr lang="zh-CN" altLang="en-US" dirty="0">
                  <a:solidFill>
                    <a:srgbClr val="FFFF00"/>
                  </a:solidFill>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7459024" y="3468999"/>
                <a:ext cx="4454931" cy="1530315"/>
                <a:chOff x="7528122" y="3704907"/>
                <a:chExt cx="4454931" cy="1530315"/>
              </a:xfrm>
            </p:grpSpPr>
            <p:sp>
              <p:nvSpPr>
                <p:cNvPr id="11" name="文本框 9"/>
                <p:cNvSpPr txBox="1"/>
                <p:nvPr/>
              </p:nvSpPr>
              <p:spPr>
                <a:xfrm rot="16200000">
                  <a:off x="7230900" y="4002129"/>
                  <a:ext cx="1123874" cy="529430"/>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Depth (m)</a:t>
                  </a:r>
                  <a:endParaRPr lang="zh-CN" altLang="en-US" sz="1100" dirty="0">
                    <a:solidFill>
                      <a:srgbClr val="FFFF00"/>
                    </a:solidFill>
                    <a:latin typeface="Times New Roman" panose="02020603050405020304" pitchFamily="18" charset="0"/>
                    <a:cs typeface="Times New Roman" panose="02020603050405020304" pitchFamily="18" charset="0"/>
                  </a:endParaRPr>
                </a:p>
              </p:txBody>
            </p:sp>
            <p:sp>
              <p:nvSpPr>
                <p:cNvPr id="12" name="文本框 10"/>
                <p:cNvSpPr txBox="1"/>
                <p:nvPr/>
              </p:nvSpPr>
              <p:spPr>
                <a:xfrm>
                  <a:off x="8150193" y="3769264"/>
                  <a:ext cx="516454"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3" name="文本框 11"/>
                <p:cNvSpPr txBox="1"/>
                <p:nvPr/>
              </p:nvSpPr>
              <p:spPr>
                <a:xfrm>
                  <a:off x="8005702" y="4218091"/>
                  <a:ext cx="659193"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90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4" name="文本框 12"/>
                <p:cNvSpPr txBox="1"/>
                <p:nvPr/>
              </p:nvSpPr>
              <p:spPr>
                <a:xfrm rot="1479691">
                  <a:off x="8532067" y="4684977"/>
                  <a:ext cx="1061458"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X (m)</a:t>
                  </a:r>
                  <a:endParaRPr lang="zh-CN" altLang="en-US" sz="1100" dirty="0">
                    <a:solidFill>
                      <a:srgbClr val="FFFF00"/>
                    </a:solidFill>
                    <a:latin typeface="Times New Roman" panose="02020603050405020304" pitchFamily="18" charset="0"/>
                    <a:cs typeface="Times New Roman" panose="02020603050405020304" pitchFamily="18" charset="0"/>
                  </a:endParaRPr>
                </a:p>
              </p:txBody>
            </p:sp>
            <p:sp>
              <p:nvSpPr>
                <p:cNvPr id="15" name="文本框 13"/>
                <p:cNvSpPr txBox="1"/>
                <p:nvPr/>
              </p:nvSpPr>
              <p:spPr>
                <a:xfrm rot="19538719">
                  <a:off x="10376886" y="4741276"/>
                  <a:ext cx="1061458"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Y (m)</a:t>
                  </a:r>
                  <a:endParaRPr lang="zh-CN" altLang="en-US" sz="1100" dirty="0">
                    <a:solidFill>
                      <a:srgbClr val="FFFF00"/>
                    </a:solidFill>
                    <a:latin typeface="Times New Roman" panose="02020603050405020304" pitchFamily="18" charset="0"/>
                    <a:cs typeface="Times New Roman" panose="02020603050405020304" pitchFamily="18" charset="0"/>
                  </a:endParaRPr>
                </a:p>
              </p:txBody>
            </p:sp>
            <p:sp>
              <p:nvSpPr>
                <p:cNvPr id="16" name="文本框 14"/>
                <p:cNvSpPr txBox="1"/>
                <p:nvPr/>
              </p:nvSpPr>
              <p:spPr>
                <a:xfrm>
                  <a:off x="8305028" y="4462145"/>
                  <a:ext cx="516454"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11181122" y="4272116"/>
                  <a:ext cx="801931"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300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9315495" y="4851667"/>
                  <a:ext cx="801931"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300</a:t>
                  </a:r>
                  <a:endParaRPr lang="zh-CN" altLang="en-US" sz="1400" dirty="0">
                    <a:solidFill>
                      <a:srgbClr val="FFFF00"/>
                    </a:solidFill>
                    <a:latin typeface="Times New Roman" panose="02020603050405020304" pitchFamily="18" charset="0"/>
                    <a:cs typeface="Times New Roman" panose="02020603050405020304" pitchFamily="18" charset="0"/>
                  </a:endParaRPr>
                </a:p>
              </p:txBody>
            </p:sp>
          </p:grpSp>
        </p:grpSp>
      </p:grpSp>
      <p:pic>
        <p:nvPicPr>
          <p:cNvPr id="38" name="图片 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85434" y="4973314"/>
            <a:ext cx="1682910" cy="1682911"/>
          </a:xfrm>
          <a:prstGeom prst="rect">
            <a:avLst/>
          </a:prstGeom>
        </p:spPr>
      </p:pic>
      <p:pic>
        <p:nvPicPr>
          <p:cNvPr id="53" name="图片 52"/>
          <p:cNvPicPr>
            <a:picLocks noChangeAspect="1"/>
          </p:cNvPicPr>
          <p:nvPr/>
        </p:nvPicPr>
        <p:blipFill rotWithShape="1">
          <a:blip r:embed="rId7" cstate="print">
            <a:extLst>
              <a:ext uri="{28A0092B-C50C-407E-A947-70E740481C1C}">
                <a14:useLocalDpi xmlns:a14="http://schemas.microsoft.com/office/drawing/2010/main"/>
              </a:ext>
            </a:extLst>
          </a:blip>
          <a:srcRect t="3547" b="41913"/>
          <a:stretch/>
        </p:blipFill>
        <p:spPr>
          <a:xfrm>
            <a:off x="6000835" y="3284984"/>
            <a:ext cx="1595503" cy="1616323"/>
          </a:xfrm>
          <a:prstGeom prst="rect">
            <a:avLst/>
          </a:prstGeom>
        </p:spPr>
      </p:pic>
      <p:sp>
        <p:nvSpPr>
          <p:cNvPr id="54" name="内容占位符 2"/>
          <p:cNvSpPr txBox="1">
            <a:spLocks/>
          </p:cNvSpPr>
          <p:nvPr/>
        </p:nvSpPr>
        <p:spPr>
          <a:xfrm>
            <a:off x="557318" y="1196752"/>
            <a:ext cx="6174922" cy="5472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CN" sz="4000" dirty="0" smtClean="0"/>
              <a:t>Introduction</a:t>
            </a:r>
          </a:p>
          <a:p>
            <a:pPr>
              <a:lnSpc>
                <a:spcPct val="100000"/>
              </a:lnSpc>
            </a:pPr>
            <a:r>
              <a:rPr lang="en-US" altLang="zh-CN" sz="4000" dirty="0" smtClean="0"/>
              <a:t>Theory</a:t>
            </a:r>
          </a:p>
          <a:p>
            <a:pPr>
              <a:lnSpc>
                <a:spcPct val="100000"/>
              </a:lnSpc>
            </a:pPr>
            <a:r>
              <a:rPr lang="en-US" altLang="zh-CN" sz="4000" dirty="0" smtClean="0"/>
              <a:t>Workflow</a:t>
            </a:r>
          </a:p>
          <a:p>
            <a:pPr>
              <a:lnSpc>
                <a:spcPct val="100000"/>
              </a:lnSpc>
            </a:pPr>
            <a:r>
              <a:rPr lang="en-US" altLang="zh-CN" sz="4000" dirty="0" smtClean="0"/>
              <a:t>Numerical Tests</a:t>
            </a:r>
          </a:p>
          <a:p>
            <a:pPr lvl="1">
              <a:lnSpc>
                <a:spcPct val="100000"/>
              </a:lnSpc>
            </a:pPr>
            <a:r>
              <a:rPr lang="en-US" altLang="zh-CN" sz="3200" dirty="0" smtClean="0"/>
              <a:t>3D Synthetic Data</a:t>
            </a:r>
          </a:p>
          <a:p>
            <a:pPr lvl="1">
              <a:lnSpc>
                <a:spcPct val="100000"/>
              </a:lnSpc>
            </a:pPr>
            <a:r>
              <a:rPr lang="en-US" altLang="zh-CN" sz="3200" dirty="0" smtClean="0"/>
              <a:t>2D Aqaba Data</a:t>
            </a:r>
          </a:p>
          <a:p>
            <a:pPr lvl="1">
              <a:lnSpc>
                <a:spcPct val="100000"/>
              </a:lnSpc>
            </a:pPr>
            <a:r>
              <a:rPr lang="en-US" altLang="zh-CN" sz="3200" dirty="0" smtClean="0"/>
              <a:t>3D </a:t>
            </a:r>
            <a:r>
              <a:rPr lang="en-US" altLang="zh-CN" sz="3200" dirty="0" err="1" smtClean="0"/>
              <a:t>Qademah</a:t>
            </a:r>
            <a:r>
              <a:rPr lang="en-US" altLang="zh-CN" sz="3200" dirty="0" smtClean="0"/>
              <a:t> Data</a:t>
            </a:r>
          </a:p>
          <a:p>
            <a:pPr>
              <a:lnSpc>
                <a:spcPct val="100000"/>
              </a:lnSpc>
            </a:pPr>
            <a:r>
              <a:rPr lang="en-US" altLang="zh-CN" sz="4000" dirty="0" smtClean="0"/>
              <a:t>Conclusions</a:t>
            </a:r>
          </a:p>
          <a:p>
            <a:pPr>
              <a:lnSpc>
                <a:spcPct val="100000"/>
              </a:lnSpc>
            </a:pPr>
            <a:endParaRPr lang="zh-CN" altLang="en-US" sz="3600" dirty="0"/>
          </a:p>
        </p:txBody>
      </p:sp>
      <p:grpSp>
        <p:nvGrpSpPr>
          <p:cNvPr id="43" name="组合 42"/>
          <p:cNvGrpSpPr/>
          <p:nvPr/>
        </p:nvGrpSpPr>
        <p:grpSpPr>
          <a:xfrm>
            <a:off x="5503569" y="2107107"/>
            <a:ext cx="2570448" cy="1236339"/>
            <a:chOff x="5503569" y="2107107"/>
            <a:chExt cx="2570448" cy="1236339"/>
          </a:xfrm>
        </p:grpSpPr>
        <p:grpSp>
          <p:nvGrpSpPr>
            <p:cNvPr id="44" name="组合 43"/>
            <p:cNvGrpSpPr/>
            <p:nvPr/>
          </p:nvGrpSpPr>
          <p:grpSpPr>
            <a:xfrm>
              <a:off x="5503569" y="2129533"/>
              <a:ext cx="2570448" cy="1213913"/>
              <a:chOff x="-739291" y="3448056"/>
              <a:chExt cx="4692191" cy="2490233"/>
            </a:xfrm>
          </p:grpSpPr>
          <p:grpSp>
            <p:nvGrpSpPr>
              <p:cNvPr id="52" name="组合 51"/>
              <p:cNvGrpSpPr/>
              <p:nvPr/>
            </p:nvGrpSpPr>
            <p:grpSpPr>
              <a:xfrm>
                <a:off x="395536" y="3448056"/>
                <a:ext cx="2520280" cy="1944216"/>
                <a:chOff x="251520" y="2780928"/>
                <a:chExt cx="2520280" cy="1944216"/>
              </a:xfrm>
            </p:grpSpPr>
            <p:sp>
              <p:nvSpPr>
                <p:cNvPr id="68" name="矩形 67"/>
                <p:cNvSpPr/>
                <p:nvPr/>
              </p:nvSpPr>
              <p:spPr>
                <a:xfrm>
                  <a:off x="251520" y="3591671"/>
                  <a:ext cx="2088232" cy="1133473"/>
                </a:xfrm>
                <a:prstGeom prst="rect">
                  <a:avLst/>
                </a:prstGeom>
                <a:noFill/>
                <a:ln w="19050">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cxnSp>
              <p:nvCxnSpPr>
                <p:cNvPr id="69" name="直接连接符 68"/>
                <p:cNvCxnSpPr/>
                <p:nvPr/>
              </p:nvCxnSpPr>
              <p:spPr>
                <a:xfrm flipV="1">
                  <a:off x="251520" y="2780929"/>
                  <a:ext cx="432048" cy="810742"/>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2339752" y="2780928"/>
                  <a:ext cx="432048" cy="810743"/>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683568" y="2780928"/>
                  <a:ext cx="2088232" cy="0"/>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683568" y="2780928"/>
                  <a:ext cx="0" cy="113347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683568" y="3914401"/>
                  <a:ext cx="2088232" cy="0"/>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a:off x="2339752" y="3914401"/>
                  <a:ext cx="432048" cy="810743"/>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2771800" y="2780928"/>
                  <a:ext cx="0" cy="1133473"/>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251520" y="3914401"/>
                  <a:ext cx="432048" cy="81074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5" name="爆炸形 1 54"/>
              <p:cNvSpPr/>
              <p:nvPr/>
            </p:nvSpPr>
            <p:spPr>
              <a:xfrm>
                <a:off x="1672292" y="4384160"/>
                <a:ext cx="235412" cy="441375"/>
              </a:xfrm>
              <a:prstGeom prst="irregularSeal1">
                <a:avLst/>
              </a:prstGeom>
              <a:noFill/>
              <a:ln w="28575">
                <a:solidFill>
                  <a:srgbClr val="FFFF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56" name="组合 55"/>
              <p:cNvGrpSpPr/>
              <p:nvPr/>
            </p:nvGrpSpPr>
            <p:grpSpPr>
              <a:xfrm>
                <a:off x="225992" y="5227488"/>
                <a:ext cx="2541113" cy="694515"/>
                <a:chOff x="225992" y="4560360"/>
                <a:chExt cx="2541113" cy="694515"/>
              </a:xfrm>
            </p:grpSpPr>
            <p:sp>
              <p:nvSpPr>
                <p:cNvPr id="65" name="TextBox 64"/>
                <p:cNvSpPr txBox="1"/>
                <p:nvPr/>
              </p:nvSpPr>
              <p:spPr>
                <a:xfrm>
                  <a:off x="225992" y="4560360"/>
                  <a:ext cx="524372" cy="69451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66" name="TextBox 65"/>
                <p:cNvSpPr txBox="1"/>
                <p:nvPr/>
              </p:nvSpPr>
              <p:spPr>
                <a:xfrm>
                  <a:off x="2160801" y="4560362"/>
                  <a:ext cx="606304" cy="69451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67" name="TextBox 66"/>
                <p:cNvSpPr txBox="1"/>
                <p:nvPr/>
              </p:nvSpPr>
              <p:spPr>
                <a:xfrm>
                  <a:off x="1105250" y="4560360"/>
                  <a:ext cx="1255917" cy="69451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nvGrpSpPr>
              <p:cNvPr id="57" name="组合 56"/>
              <p:cNvGrpSpPr/>
              <p:nvPr/>
            </p:nvGrpSpPr>
            <p:grpSpPr>
              <a:xfrm>
                <a:off x="2535961" y="4193465"/>
                <a:ext cx="1416939" cy="1744824"/>
                <a:chOff x="2535961" y="3526337"/>
                <a:chExt cx="1416939" cy="1744824"/>
              </a:xfrm>
            </p:grpSpPr>
            <p:sp>
              <p:nvSpPr>
                <p:cNvPr id="62" name="TextBox 61"/>
                <p:cNvSpPr txBox="1"/>
                <p:nvPr/>
              </p:nvSpPr>
              <p:spPr>
                <a:xfrm>
                  <a:off x="2696983" y="4117211"/>
                  <a:ext cx="1255917" cy="69451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63" name="TextBox 62"/>
                <p:cNvSpPr txBox="1"/>
                <p:nvPr/>
              </p:nvSpPr>
              <p:spPr>
                <a:xfrm>
                  <a:off x="2915816" y="3526337"/>
                  <a:ext cx="606304" cy="69451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64" name="TextBox 63"/>
                <p:cNvSpPr txBox="1"/>
                <p:nvPr/>
              </p:nvSpPr>
              <p:spPr>
                <a:xfrm>
                  <a:off x="2535961" y="4576648"/>
                  <a:ext cx="524371" cy="69451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nvGrpSpPr>
              <p:cNvPr id="58" name="组合 57"/>
              <p:cNvGrpSpPr/>
              <p:nvPr/>
            </p:nvGrpSpPr>
            <p:grpSpPr>
              <a:xfrm>
                <a:off x="-739291" y="4089522"/>
                <a:ext cx="1321326" cy="1783587"/>
                <a:chOff x="-739291" y="3422394"/>
                <a:chExt cx="1321326" cy="1783587"/>
              </a:xfrm>
            </p:grpSpPr>
            <p:sp>
              <p:nvSpPr>
                <p:cNvPr id="59" name="TextBox 58"/>
                <p:cNvSpPr txBox="1"/>
                <p:nvPr/>
              </p:nvSpPr>
              <p:spPr>
                <a:xfrm>
                  <a:off x="57664" y="3422394"/>
                  <a:ext cx="524371" cy="69451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60" name="TextBox 59"/>
                <p:cNvSpPr txBox="1"/>
                <p:nvPr/>
              </p:nvSpPr>
              <p:spPr>
                <a:xfrm>
                  <a:off x="-73782" y="4407374"/>
                  <a:ext cx="565338" cy="69451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Z</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61" name="TextBox 60"/>
                <p:cNvSpPr txBox="1"/>
                <p:nvPr/>
              </p:nvSpPr>
              <p:spPr>
                <a:xfrm rot="16200000">
                  <a:off x="-1124471" y="4202792"/>
                  <a:ext cx="1388369" cy="618009"/>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z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grpSp>
          <p:nvGrpSpPr>
            <p:cNvPr id="45" name="组合 44"/>
            <p:cNvGrpSpPr/>
            <p:nvPr/>
          </p:nvGrpSpPr>
          <p:grpSpPr>
            <a:xfrm>
              <a:off x="6128541" y="2107107"/>
              <a:ext cx="1389928" cy="421894"/>
              <a:chOff x="3851920" y="2345212"/>
              <a:chExt cx="2520280" cy="810743"/>
            </a:xfrm>
          </p:grpSpPr>
          <p:sp>
            <p:nvSpPr>
              <p:cNvPr id="46" name="椭圆 45"/>
              <p:cNvSpPr/>
              <p:nvPr/>
            </p:nvSpPr>
            <p:spPr>
              <a:xfrm>
                <a:off x="5121931" y="2769344"/>
                <a:ext cx="235412" cy="116396"/>
              </a:xfrm>
              <a:prstGeom prst="ellipse">
                <a:avLst/>
              </a:prstGeom>
              <a:solidFill>
                <a:srgbClr val="FFFF00"/>
              </a:solidFill>
              <a:ln w="28575">
                <a:solidFill>
                  <a:srgbClr val="FFFF00"/>
                </a:solidFill>
                <a:prstDash val="solid"/>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47" name="组合 46"/>
              <p:cNvGrpSpPr/>
              <p:nvPr/>
            </p:nvGrpSpPr>
            <p:grpSpPr>
              <a:xfrm>
                <a:off x="3851920" y="2345212"/>
                <a:ext cx="2520280" cy="810743"/>
                <a:chOff x="3131840" y="4066801"/>
                <a:chExt cx="2520280" cy="810743"/>
              </a:xfrm>
            </p:grpSpPr>
            <p:cxnSp>
              <p:nvCxnSpPr>
                <p:cNvPr id="48" name="直接连接符 47"/>
                <p:cNvCxnSpPr/>
                <p:nvPr/>
              </p:nvCxnSpPr>
              <p:spPr>
                <a:xfrm>
                  <a:off x="3563888" y="4066801"/>
                  <a:ext cx="2088232" cy="0"/>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5220072" y="4066801"/>
                  <a:ext cx="432048" cy="810743"/>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3131840" y="4066801"/>
                  <a:ext cx="432048" cy="810743"/>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3131840" y="4877544"/>
                  <a:ext cx="2088232" cy="0"/>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spTree>
    <p:custDataLst>
      <p:tags r:id="rId1"/>
    </p:custDataLst>
    <p:extLst>
      <p:ext uri="{BB962C8B-B14F-4D97-AF65-F5344CB8AC3E}">
        <p14:creationId xmlns:p14="http://schemas.microsoft.com/office/powerpoint/2010/main" val="3697707555"/>
      </p:ext>
    </p:extLst>
  </p:cSld>
  <p:clrMapOvr>
    <a:masterClrMapping/>
  </p:clrMapOvr>
  <mc:AlternateContent xmlns:mc="http://schemas.openxmlformats.org/markup-compatibility/2006">
    <mc:Choice xmlns:p14="http://schemas.microsoft.com/office/powerpoint/2010/main" Requires="p14">
      <p:transition spd="slow" p14:dur="2000" advTm="21893"/>
    </mc:Choice>
    <mc:Fallback>
      <p:transition spd="slow" advTm="218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56803"/>
            <a:ext cx="7886700" cy="1325563"/>
          </a:xfrm>
        </p:spPr>
        <p:txBody>
          <a:bodyPr>
            <a:normAutofit/>
          </a:bodyPr>
          <a:lstStyle/>
          <a:p>
            <a:r>
              <a:rPr lang="en-US" altLang="zh-CN" sz="5400" dirty="0" smtClean="0"/>
              <a:t>Outline</a:t>
            </a:r>
            <a:endParaRPr lang="zh-CN" altLang="en-US" sz="6600" dirty="0"/>
          </a:p>
        </p:txBody>
      </p:sp>
      <p:sp>
        <p:nvSpPr>
          <p:cNvPr id="3" name="内容占位符 2"/>
          <p:cNvSpPr>
            <a:spLocks noGrp="1"/>
          </p:cNvSpPr>
          <p:nvPr>
            <p:ph idx="1"/>
          </p:nvPr>
        </p:nvSpPr>
        <p:spPr>
          <a:xfrm>
            <a:off x="557318" y="1196752"/>
            <a:ext cx="6174922" cy="5472608"/>
          </a:xfrm>
        </p:spPr>
        <p:txBody>
          <a:bodyPr>
            <a:noAutofit/>
          </a:bodyPr>
          <a:lstStyle/>
          <a:p>
            <a:pPr>
              <a:lnSpc>
                <a:spcPct val="100000"/>
              </a:lnSpc>
            </a:pPr>
            <a:r>
              <a:rPr lang="en-US" altLang="zh-CN" sz="4000" dirty="0" smtClean="0"/>
              <a:t>Introduction</a:t>
            </a:r>
          </a:p>
          <a:p>
            <a:pPr>
              <a:lnSpc>
                <a:spcPct val="100000"/>
              </a:lnSpc>
            </a:pPr>
            <a:r>
              <a:rPr lang="en-US" altLang="zh-CN" sz="4000" dirty="0" smtClean="0"/>
              <a:t>Theory</a:t>
            </a:r>
          </a:p>
          <a:p>
            <a:pPr>
              <a:lnSpc>
                <a:spcPct val="100000"/>
              </a:lnSpc>
            </a:pPr>
            <a:r>
              <a:rPr lang="en-US" altLang="zh-CN" sz="4000" dirty="0" smtClean="0"/>
              <a:t>Workflow</a:t>
            </a:r>
          </a:p>
          <a:p>
            <a:pPr>
              <a:lnSpc>
                <a:spcPct val="100000"/>
              </a:lnSpc>
            </a:pPr>
            <a:r>
              <a:rPr lang="en-US" altLang="zh-CN" sz="4000" dirty="0" smtClean="0"/>
              <a:t>Numerical Tests</a:t>
            </a:r>
          </a:p>
          <a:p>
            <a:pPr lvl="1">
              <a:lnSpc>
                <a:spcPct val="100000"/>
              </a:lnSpc>
            </a:pPr>
            <a:r>
              <a:rPr lang="en-US" altLang="zh-CN" sz="3200" dirty="0"/>
              <a:t>3D </a:t>
            </a:r>
            <a:r>
              <a:rPr lang="en-US" altLang="zh-CN" sz="3200" dirty="0" smtClean="0"/>
              <a:t>Synthetic Data</a:t>
            </a:r>
          </a:p>
          <a:p>
            <a:pPr lvl="1">
              <a:lnSpc>
                <a:spcPct val="100000"/>
              </a:lnSpc>
            </a:pPr>
            <a:r>
              <a:rPr lang="en-US" altLang="zh-CN" sz="3200" dirty="0" smtClean="0"/>
              <a:t>2D Aqaba Data</a:t>
            </a:r>
          </a:p>
          <a:p>
            <a:pPr lvl="1">
              <a:lnSpc>
                <a:spcPct val="100000"/>
              </a:lnSpc>
            </a:pPr>
            <a:r>
              <a:rPr lang="en-US" altLang="zh-CN" sz="3200" dirty="0" smtClean="0"/>
              <a:t>3D </a:t>
            </a:r>
            <a:r>
              <a:rPr lang="en-US" altLang="zh-CN" sz="3200" dirty="0" err="1" smtClean="0"/>
              <a:t>Qademah</a:t>
            </a:r>
            <a:r>
              <a:rPr lang="en-US" altLang="zh-CN" sz="3200" dirty="0" smtClean="0"/>
              <a:t> Data</a:t>
            </a:r>
          </a:p>
          <a:p>
            <a:pPr>
              <a:lnSpc>
                <a:spcPct val="100000"/>
              </a:lnSpc>
            </a:pPr>
            <a:r>
              <a:rPr lang="en-US" altLang="zh-CN" sz="4000" dirty="0" smtClean="0"/>
              <a:t>Conclusions</a:t>
            </a:r>
          </a:p>
          <a:p>
            <a:pPr>
              <a:lnSpc>
                <a:spcPct val="100000"/>
              </a:lnSpc>
            </a:pPr>
            <a:endParaRPr lang="zh-CN" altLang="en-US" sz="3600" dirty="0"/>
          </a:p>
        </p:txBody>
      </p:sp>
      <p:sp>
        <p:nvSpPr>
          <p:cNvPr id="37" name="Rectangle 5"/>
          <p:cNvSpPr>
            <a:spLocks noChangeArrowheads="1"/>
          </p:cNvSpPr>
          <p:nvPr/>
        </p:nvSpPr>
        <p:spPr bwMode="auto">
          <a:xfrm>
            <a:off x="539553" y="1340768"/>
            <a:ext cx="4509845" cy="3888432"/>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5434" y="4973314"/>
            <a:ext cx="1682910" cy="1682911"/>
          </a:xfrm>
          <a:prstGeom prst="rect">
            <a:avLst/>
          </a:prstGeom>
        </p:spPr>
      </p:pic>
      <p:sp>
        <p:nvSpPr>
          <p:cNvPr id="6" name="Rectangle 5"/>
          <p:cNvSpPr>
            <a:spLocks noChangeArrowheads="1"/>
          </p:cNvSpPr>
          <p:nvPr/>
        </p:nvSpPr>
        <p:spPr bwMode="auto">
          <a:xfrm>
            <a:off x="611560" y="5805266"/>
            <a:ext cx="4509845" cy="724399"/>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2623110653"/>
      </p:ext>
    </p:extLst>
  </p:cSld>
  <p:clrMapOvr>
    <a:masterClrMapping/>
  </p:clrMapOvr>
  <mc:AlternateContent xmlns:mc="http://schemas.openxmlformats.org/markup-compatibility/2006">
    <mc:Choice xmlns:p14="http://schemas.microsoft.com/office/powerpoint/2010/main" Requires="p14">
      <p:transition spd="slow" p14:dur="2000" advTm="1169"/>
    </mc:Choice>
    <mc:Fallback>
      <p:transition spd="slow" advTm="116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标题 1"/>
          <p:cNvSpPr txBox="1">
            <a:spLocks/>
          </p:cNvSpPr>
          <p:nvPr/>
        </p:nvSpPr>
        <p:spPr>
          <a:xfrm>
            <a:off x="197514" y="-99392"/>
            <a:ext cx="8587866"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FFFF00"/>
                </a:solidFill>
                <a:latin typeface="Times New Roman" panose="02020603050405020304" pitchFamily="18" charset="0"/>
                <a:ea typeface="+mj-ea"/>
                <a:cs typeface="Times New Roman" panose="02020603050405020304" pitchFamily="18" charset="0"/>
              </a:defRPr>
            </a:lvl1pPr>
          </a:lstStyle>
          <a:p>
            <a:r>
              <a:rPr lang="en-US" altLang="zh-CN" sz="5400" dirty="0" smtClean="0"/>
              <a:t>3D </a:t>
            </a:r>
            <a:r>
              <a:rPr lang="en-US" altLang="zh-CN" sz="5400" dirty="0" err="1" smtClean="0"/>
              <a:t>Qademah</a:t>
            </a:r>
            <a:r>
              <a:rPr lang="en-US" altLang="zh-CN" sz="5400" dirty="0" smtClean="0"/>
              <a:t> Data</a:t>
            </a:r>
            <a:endParaRPr lang="zh-CN" altLang="en-US" sz="5400" dirty="0"/>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0758" y="1447800"/>
            <a:ext cx="3781869" cy="504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cstate="print"/>
          <a:srcRect/>
          <a:stretch>
            <a:fillRect/>
          </a:stretch>
        </p:blipFill>
        <p:spPr bwMode="auto">
          <a:xfrm>
            <a:off x="304800" y="2805112"/>
            <a:ext cx="1838325" cy="2228851"/>
          </a:xfrm>
          <a:prstGeom prst="rect">
            <a:avLst/>
          </a:prstGeom>
          <a:noFill/>
          <a:ln w="9525">
            <a:noFill/>
            <a:miter lim="800000"/>
            <a:headEnd/>
            <a:tailEnd/>
          </a:ln>
        </p:spPr>
      </p:pic>
      <p:grpSp>
        <p:nvGrpSpPr>
          <p:cNvPr id="23" name="Group 40"/>
          <p:cNvGrpSpPr/>
          <p:nvPr/>
        </p:nvGrpSpPr>
        <p:grpSpPr>
          <a:xfrm>
            <a:off x="1066800" y="1447800"/>
            <a:ext cx="1143000" cy="4953000"/>
            <a:chOff x="1066800" y="1447800"/>
            <a:chExt cx="1143000" cy="4953000"/>
          </a:xfrm>
        </p:grpSpPr>
        <p:sp>
          <p:nvSpPr>
            <p:cNvPr id="24" name="Rectangle 12"/>
            <p:cNvSpPr/>
            <p:nvPr/>
          </p:nvSpPr>
          <p:spPr>
            <a:xfrm>
              <a:off x="1346770" y="4079964"/>
              <a:ext cx="15240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
            <p:cNvPicPr>
              <a:picLocks noChangeAspect="1" noChangeArrowheads="1"/>
            </p:cNvPicPr>
            <p:nvPr/>
          </p:nvPicPr>
          <p:blipFill>
            <a:blip r:embed="rId6" cstate="print"/>
            <a:srcRect/>
            <a:stretch>
              <a:fillRect/>
            </a:stretch>
          </p:blipFill>
          <p:spPr bwMode="auto">
            <a:xfrm>
              <a:off x="1066800" y="3871912"/>
              <a:ext cx="752475" cy="180975"/>
            </a:xfrm>
            <a:prstGeom prst="rect">
              <a:avLst/>
            </a:prstGeom>
            <a:noFill/>
            <a:ln w="9525">
              <a:noFill/>
              <a:miter lim="800000"/>
              <a:headEnd/>
              <a:tailEnd/>
            </a:ln>
          </p:spPr>
        </p:pic>
        <p:cxnSp>
          <p:nvCxnSpPr>
            <p:cNvPr id="26" name="Straight Arrow Connector 20"/>
            <p:cNvCxnSpPr/>
            <p:nvPr/>
          </p:nvCxnSpPr>
          <p:spPr>
            <a:xfrm flipV="1">
              <a:off x="1500816" y="1447800"/>
              <a:ext cx="708984" cy="263201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5"/>
            <p:cNvCxnSpPr/>
            <p:nvPr/>
          </p:nvCxnSpPr>
          <p:spPr>
            <a:xfrm>
              <a:off x="1499170" y="4232364"/>
              <a:ext cx="710630" cy="216843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42"/>
          <p:cNvGrpSpPr/>
          <p:nvPr/>
        </p:nvGrpSpPr>
        <p:grpSpPr>
          <a:xfrm>
            <a:off x="3962400" y="2500313"/>
            <a:ext cx="1905744" cy="3106044"/>
            <a:chOff x="3429000" y="2362200"/>
            <a:chExt cx="2620398" cy="3106044"/>
          </a:xfrm>
        </p:grpSpPr>
        <p:sp>
          <p:nvSpPr>
            <p:cNvPr id="29" name="Rectangle 27"/>
            <p:cNvSpPr/>
            <p:nvPr/>
          </p:nvSpPr>
          <p:spPr>
            <a:xfrm>
              <a:off x="3429000" y="2362200"/>
              <a:ext cx="4572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8"/>
            <p:cNvCxnSpPr/>
            <p:nvPr/>
          </p:nvCxnSpPr>
          <p:spPr>
            <a:xfrm>
              <a:off x="3886200" y="2362200"/>
              <a:ext cx="2163198" cy="381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29"/>
            <p:cNvCxnSpPr/>
            <p:nvPr/>
          </p:nvCxnSpPr>
          <p:spPr>
            <a:xfrm>
              <a:off x="3886200" y="2895600"/>
              <a:ext cx="2112994" cy="257264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pic>
        <p:nvPicPr>
          <p:cNvPr id="40" name="Picture 2" descr="http://csim.kaust.edu.sa/files/FieldData/Qademah_2014/QademahFault_files/image00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349" y="2892424"/>
            <a:ext cx="3316653" cy="27244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组合 33"/>
          <p:cNvGrpSpPr/>
          <p:nvPr/>
        </p:nvGrpSpPr>
        <p:grpSpPr>
          <a:xfrm>
            <a:off x="5831632" y="2892425"/>
            <a:ext cx="3312368" cy="2713932"/>
            <a:chOff x="5436096" y="1905841"/>
            <a:chExt cx="3600400" cy="3498903"/>
          </a:xfrm>
        </p:grpSpPr>
        <p:pic>
          <p:nvPicPr>
            <p:cNvPr id="3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6096" y="1905841"/>
              <a:ext cx="3600400" cy="3498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五角星 38"/>
            <p:cNvSpPr/>
            <p:nvPr/>
          </p:nvSpPr>
          <p:spPr>
            <a:xfrm>
              <a:off x="6300192" y="3429000"/>
              <a:ext cx="216024" cy="280628"/>
            </a:xfrm>
            <a:prstGeom prst="star5">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1" name="直接连接符 10"/>
          <p:cNvCxnSpPr/>
          <p:nvPr/>
        </p:nvCxnSpPr>
        <p:spPr>
          <a:xfrm flipH="1">
            <a:off x="8172400" y="3140968"/>
            <a:ext cx="36004" cy="2088232"/>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92338755"/>
      </p:ext>
    </p:extLst>
  </p:cSld>
  <p:clrMapOvr>
    <a:masterClrMapping/>
  </p:clrMapOvr>
  <mc:AlternateContent xmlns:mc="http://schemas.openxmlformats.org/markup-compatibility/2006">
    <mc:Choice xmlns:p14="http://schemas.microsoft.com/office/powerpoint/2010/main" Requires="p14">
      <p:transition spd="slow" p14:dur="2000" advTm="34794"/>
    </mc:Choice>
    <mc:Fallback>
      <p:transition spd="slow" advTm="34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标题 1"/>
          <p:cNvSpPr txBox="1">
            <a:spLocks/>
          </p:cNvSpPr>
          <p:nvPr/>
        </p:nvSpPr>
        <p:spPr>
          <a:xfrm>
            <a:off x="197514" y="-99392"/>
            <a:ext cx="8587866"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FFFF00"/>
                </a:solidFill>
                <a:latin typeface="Times New Roman" panose="02020603050405020304" pitchFamily="18" charset="0"/>
                <a:ea typeface="+mj-ea"/>
                <a:cs typeface="Times New Roman" panose="02020603050405020304" pitchFamily="18" charset="0"/>
              </a:defRPr>
            </a:lvl1pPr>
          </a:lstStyle>
          <a:p>
            <a:r>
              <a:rPr lang="en-US" altLang="zh-CN" sz="5400" dirty="0" smtClean="0"/>
              <a:t>3D </a:t>
            </a:r>
            <a:r>
              <a:rPr lang="en-US" altLang="zh-CN" sz="5400" dirty="0" err="1" smtClean="0"/>
              <a:t>Qademah</a:t>
            </a:r>
            <a:r>
              <a:rPr lang="en-US" altLang="zh-CN" sz="5400" dirty="0" smtClean="0"/>
              <a:t> Data</a:t>
            </a:r>
            <a:endParaRPr lang="zh-CN" altLang="en-US" sz="5400" dirty="0"/>
          </a:p>
        </p:txBody>
      </p:sp>
      <p:grpSp>
        <p:nvGrpSpPr>
          <p:cNvPr id="9" name="组合 8"/>
          <p:cNvGrpSpPr/>
          <p:nvPr/>
        </p:nvGrpSpPr>
        <p:grpSpPr>
          <a:xfrm>
            <a:off x="3964014" y="1340769"/>
            <a:ext cx="5216498" cy="4973219"/>
            <a:chOff x="3964014" y="1340768"/>
            <a:chExt cx="5216498" cy="4973219"/>
          </a:xfrm>
        </p:grpSpPr>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371" y="1831614"/>
              <a:ext cx="4464496" cy="4152619"/>
            </a:xfrm>
            <a:prstGeom prst="rect">
              <a:avLst/>
            </a:prstGeom>
          </p:spPr>
        </p:pic>
        <p:sp>
          <p:nvSpPr>
            <p:cNvPr id="29" name="TextBox 28"/>
            <p:cNvSpPr txBox="1"/>
            <p:nvPr/>
          </p:nvSpPr>
          <p:spPr>
            <a:xfrm>
              <a:off x="4188035" y="1922685"/>
              <a:ext cx="628698" cy="338554"/>
            </a:xfrm>
            <a:prstGeom prst="rect">
              <a:avLst/>
            </a:prstGeom>
            <a:noFill/>
          </p:spPr>
          <p:txBody>
            <a:bodyPr wrap="none" rtlCol="0">
              <a:spAutoFit/>
            </a:bodyPr>
            <a:lstStyle/>
            <a:p>
              <a:r>
                <a:rPr lang="en-US" altLang="zh-CN" sz="1600" dirty="0" smtClean="0">
                  <a:solidFill>
                    <a:schemeClr val="bg1"/>
                  </a:solidFill>
                  <a:latin typeface="Times New Roman" panose="02020603050405020304" pitchFamily="18" charset="0"/>
                  <a:cs typeface="Times New Roman" panose="02020603050405020304" pitchFamily="18" charset="0"/>
                </a:rPr>
                <a:t>41Hz</a:t>
              </a:r>
              <a:endParaRPr lang="zh-CN" alt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5497118" y="1340768"/>
              <a:ext cx="2379177" cy="461665"/>
            </a:xfrm>
            <a:prstGeom prst="rect">
              <a:avLst/>
            </a:prstGeom>
            <a:noFill/>
          </p:spPr>
          <p:txBody>
            <a:bodyPr wrap="none" rtlCol="0">
              <a:spAutoFit/>
            </a:bodyPr>
            <a:lstStyle/>
            <a:p>
              <a:r>
                <a:rPr lang="en-US" altLang="zh-CN" sz="2400" dirty="0" smtClean="0">
                  <a:solidFill>
                    <a:schemeClr val="bg1"/>
                  </a:solidFill>
                  <a:latin typeface="Times New Roman" panose="02020603050405020304" pitchFamily="18" charset="0"/>
                  <a:cs typeface="Times New Roman" panose="02020603050405020304" pitchFamily="18" charset="0"/>
                </a:rPr>
                <a:t>Migration Images</a:t>
              </a:r>
              <a:endParaRPr lang="zh-CN" altLang="en-US" sz="2400" dirty="0" smtClean="0">
                <a:solidFill>
                  <a:schemeClr val="bg1"/>
                </a:solidFill>
                <a:latin typeface="Times New Roman" panose="02020603050405020304" pitchFamily="18" charset="0"/>
                <a:cs typeface="Times New Roman" panose="02020603050405020304" pitchFamily="18" charset="0"/>
              </a:endParaRPr>
            </a:p>
          </p:txBody>
        </p:sp>
        <p:sp>
          <p:nvSpPr>
            <p:cNvPr id="7" name="矩形 6"/>
            <p:cNvSpPr/>
            <p:nvPr/>
          </p:nvSpPr>
          <p:spPr>
            <a:xfrm rot="21174272">
              <a:off x="6499662" y="5534841"/>
              <a:ext cx="2281797" cy="77914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矩形 22"/>
            <p:cNvSpPr/>
            <p:nvPr/>
          </p:nvSpPr>
          <p:spPr>
            <a:xfrm rot="501079">
              <a:off x="4610527" y="5522580"/>
              <a:ext cx="1849955" cy="77914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矩形 23"/>
            <p:cNvSpPr/>
            <p:nvPr/>
          </p:nvSpPr>
          <p:spPr>
            <a:xfrm rot="16200000">
              <a:off x="3036448" y="3533103"/>
              <a:ext cx="3157630" cy="506331"/>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矩形 24"/>
            <p:cNvSpPr/>
            <p:nvPr/>
          </p:nvSpPr>
          <p:spPr>
            <a:xfrm rot="16200000">
              <a:off x="7121891" y="3661878"/>
              <a:ext cx="3096389" cy="461583"/>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extBox 25"/>
            <p:cNvSpPr txBox="1"/>
            <p:nvPr/>
          </p:nvSpPr>
          <p:spPr>
            <a:xfrm>
              <a:off x="7118975" y="5564534"/>
              <a:ext cx="74571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x (m)</a:t>
              </a:r>
            </a:p>
          </p:txBody>
        </p:sp>
        <p:sp>
          <p:nvSpPr>
            <p:cNvPr id="27" name="TextBox 26"/>
            <p:cNvSpPr txBox="1"/>
            <p:nvPr/>
          </p:nvSpPr>
          <p:spPr>
            <a:xfrm>
              <a:off x="6199535" y="5537184"/>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31" name="TextBox 30"/>
            <p:cNvSpPr txBox="1"/>
            <p:nvPr/>
          </p:nvSpPr>
          <p:spPr>
            <a:xfrm>
              <a:off x="8157541" y="5365084"/>
              <a:ext cx="56938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105</a:t>
              </a:r>
            </a:p>
          </p:txBody>
        </p:sp>
        <p:sp>
          <p:nvSpPr>
            <p:cNvPr id="32" name="TextBox 31"/>
            <p:cNvSpPr txBox="1"/>
            <p:nvPr/>
          </p:nvSpPr>
          <p:spPr>
            <a:xfrm>
              <a:off x="4689458" y="5308758"/>
              <a:ext cx="55989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110</a:t>
              </a:r>
            </a:p>
          </p:txBody>
        </p:sp>
        <p:sp>
          <p:nvSpPr>
            <p:cNvPr id="33" name="TextBox 32"/>
            <p:cNvSpPr txBox="1"/>
            <p:nvPr/>
          </p:nvSpPr>
          <p:spPr>
            <a:xfrm>
              <a:off x="5258080" y="5584123"/>
              <a:ext cx="74571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y (m)</a:t>
              </a:r>
            </a:p>
          </p:txBody>
        </p:sp>
        <p:sp>
          <p:nvSpPr>
            <p:cNvPr id="34" name="TextBox 33"/>
            <p:cNvSpPr txBox="1"/>
            <p:nvPr/>
          </p:nvSpPr>
          <p:spPr>
            <a:xfrm>
              <a:off x="6484219" y="5565139"/>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36" name="TextBox 35"/>
            <p:cNvSpPr txBox="1"/>
            <p:nvPr/>
          </p:nvSpPr>
          <p:spPr>
            <a:xfrm rot="16200000">
              <a:off x="4097586" y="3692613"/>
              <a:ext cx="118013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Filter No.</a:t>
              </a:r>
            </a:p>
          </p:txBody>
        </p:sp>
        <p:sp>
          <p:nvSpPr>
            <p:cNvPr id="38" name="TextBox 37"/>
            <p:cNvSpPr txBox="1"/>
            <p:nvPr/>
          </p:nvSpPr>
          <p:spPr>
            <a:xfrm>
              <a:off x="4656501" y="2179437"/>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a:t>
              </a:r>
            </a:p>
          </p:txBody>
        </p:sp>
        <p:sp>
          <p:nvSpPr>
            <p:cNvPr id="39" name="TextBox 38"/>
            <p:cNvSpPr txBox="1"/>
            <p:nvPr/>
          </p:nvSpPr>
          <p:spPr>
            <a:xfrm>
              <a:off x="4763150" y="5060220"/>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8</a:t>
              </a:r>
            </a:p>
          </p:txBody>
        </p:sp>
        <p:sp>
          <p:nvSpPr>
            <p:cNvPr id="40" name="TextBox 39"/>
            <p:cNvSpPr txBox="1"/>
            <p:nvPr/>
          </p:nvSpPr>
          <p:spPr>
            <a:xfrm rot="16200000">
              <a:off x="7984831" y="3947265"/>
              <a:ext cx="199125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Pseudo depth (m)</a:t>
              </a:r>
            </a:p>
          </p:txBody>
        </p:sp>
        <p:sp>
          <p:nvSpPr>
            <p:cNvPr id="41" name="TextBox 40"/>
            <p:cNvSpPr txBox="1"/>
            <p:nvPr/>
          </p:nvSpPr>
          <p:spPr>
            <a:xfrm>
              <a:off x="8363701" y="2144419"/>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1.4</a:t>
              </a:r>
            </a:p>
          </p:txBody>
        </p:sp>
        <p:cxnSp>
          <p:nvCxnSpPr>
            <p:cNvPr id="35" name="直接箭头连接符 34"/>
            <p:cNvCxnSpPr/>
            <p:nvPr/>
          </p:nvCxnSpPr>
          <p:spPr>
            <a:xfrm flipH="1">
              <a:off x="4549480" y="2239988"/>
              <a:ext cx="22520" cy="3026755"/>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380004" y="2993892"/>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2.1</a:t>
              </a:r>
            </a:p>
          </p:txBody>
        </p:sp>
        <p:sp>
          <p:nvSpPr>
            <p:cNvPr id="46" name="TextBox 45"/>
            <p:cNvSpPr txBox="1"/>
            <p:nvPr/>
          </p:nvSpPr>
          <p:spPr>
            <a:xfrm>
              <a:off x="8406722" y="3874682"/>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3.3</a:t>
              </a:r>
            </a:p>
          </p:txBody>
        </p:sp>
        <p:sp>
          <p:nvSpPr>
            <p:cNvPr id="47" name="TextBox 46"/>
            <p:cNvSpPr txBox="1"/>
            <p:nvPr/>
          </p:nvSpPr>
          <p:spPr>
            <a:xfrm>
              <a:off x="8417809" y="4660110"/>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5.1</a:t>
              </a:r>
            </a:p>
          </p:txBody>
        </p:sp>
        <p:sp>
          <p:nvSpPr>
            <p:cNvPr id="30" name="TextBox 29"/>
            <p:cNvSpPr txBox="1"/>
            <p:nvPr/>
          </p:nvSpPr>
          <p:spPr>
            <a:xfrm>
              <a:off x="3964014" y="5294690"/>
              <a:ext cx="679994" cy="338554"/>
            </a:xfrm>
            <a:prstGeom prst="rect">
              <a:avLst/>
            </a:prstGeom>
            <a:noFill/>
          </p:spPr>
          <p:txBody>
            <a:bodyPr wrap="none" rtlCol="0">
              <a:spAutoFit/>
            </a:bodyPr>
            <a:lstStyle/>
            <a:p>
              <a:r>
                <a:rPr lang="en-US" altLang="zh-CN" sz="1600" dirty="0" smtClean="0">
                  <a:solidFill>
                    <a:schemeClr val="bg1"/>
                  </a:solidFill>
                  <a:latin typeface="Times New Roman" panose="02020603050405020304" pitchFamily="18" charset="0"/>
                  <a:cs typeface="Times New Roman" panose="02020603050405020304" pitchFamily="18" charset="0"/>
                </a:rPr>
                <a:t>15 Hz</a:t>
              </a:r>
              <a:endParaRPr lang="zh-CN" altLang="en-US" sz="2000" dirty="0" smtClean="0">
                <a:solidFill>
                  <a:schemeClr val="bg1"/>
                </a:solidFill>
                <a:latin typeface="Times New Roman" panose="02020603050405020304" pitchFamily="18" charset="0"/>
                <a:cs typeface="Times New Roman" panose="02020603050405020304" pitchFamily="18" charset="0"/>
              </a:endParaRPr>
            </a:p>
          </p:txBody>
        </p:sp>
      </p:grpSp>
      <p:grpSp>
        <p:nvGrpSpPr>
          <p:cNvPr id="10" name="组合 9"/>
          <p:cNvGrpSpPr/>
          <p:nvPr/>
        </p:nvGrpSpPr>
        <p:grpSpPr>
          <a:xfrm>
            <a:off x="-34590" y="1340769"/>
            <a:ext cx="3710043" cy="4396967"/>
            <a:chOff x="-198076" y="1340768"/>
            <a:chExt cx="4614117" cy="4396968"/>
          </a:xfrm>
        </p:grpSpPr>
        <p:grpSp>
          <p:nvGrpSpPr>
            <p:cNvPr id="8" name="组合 7"/>
            <p:cNvGrpSpPr/>
            <p:nvPr/>
          </p:nvGrpSpPr>
          <p:grpSpPr>
            <a:xfrm>
              <a:off x="-198076" y="1340768"/>
              <a:ext cx="4614117" cy="4396968"/>
              <a:chOff x="-198076" y="1340768"/>
              <a:chExt cx="4614117" cy="4396968"/>
            </a:xfrm>
          </p:grpSpPr>
          <p:sp>
            <p:nvSpPr>
              <p:cNvPr id="16" name="矩形 15"/>
              <p:cNvSpPr/>
              <p:nvPr/>
            </p:nvSpPr>
            <p:spPr>
              <a:xfrm>
                <a:off x="90242" y="1340768"/>
                <a:ext cx="4211976" cy="461665"/>
              </a:xfrm>
              <a:prstGeom prst="rect">
                <a:avLst/>
              </a:prstGeom>
            </p:spPr>
            <p:txBody>
              <a:bodyPr wrap="none">
                <a:spAutoFit/>
              </a:bodyPr>
              <a:lstStyle/>
              <a:p>
                <a:pPr lvl="0" algn="ctr"/>
                <a:r>
                  <a:rPr lang="en-US" altLang="zh-CN" sz="2400" dirty="0" smtClean="0">
                    <a:solidFill>
                      <a:schemeClr val="bg1"/>
                    </a:solidFill>
                    <a:latin typeface="Times New Roman" panose="02020603050405020304" pitchFamily="18" charset="0"/>
                    <a:cs typeface="Times New Roman" panose="02020603050405020304" pitchFamily="18" charset="0"/>
                  </a:rPr>
                  <a:t>A Typical 3D Shot Gather</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grpSp>
            <p:nvGrpSpPr>
              <p:cNvPr id="4" name="组合 3"/>
              <p:cNvGrpSpPr/>
              <p:nvPr/>
            </p:nvGrpSpPr>
            <p:grpSpPr>
              <a:xfrm>
                <a:off x="298950" y="2261239"/>
                <a:ext cx="3916701" cy="3135657"/>
                <a:chOff x="395536" y="2308114"/>
                <a:chExt cx="4025779" cy="1490169"/>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11980" t="6744" r="7792" b="57493"/>
                <a:stretch/>
              </p:blipFill>
              <p:spPr>
                <a:xfrm>
                  <a:off x="395536" y="2308114"/>
                  <a:ext cx="4025779" cy="1490169"/>
                </a:xfrm>
                <a:prstGeom prst="rect">
                  <a:avLst/>
                </a:prstGeom>
              </p:spPr>
            </p:pic>
            <p:sp>
              <p:nvSpPr>
                <p:cNvPr id="2" name="矩形 1"/>
                <p:cNvSpPr/>
                <p:nvPr/>
              </p:nvSpPr>
              <p:spPr>
                <a:xfrm>
                  <a:off x="467544" y="2347671"/>
                  <a:ext cx="3888433" cy="1408726"/>
                </a:xfrm>
                <a:prstGeom prst="rect">
                  <a:avLst/>
                </a:prstGeom>
                <a:noFill/>
                <a:ln w="28575">
                  <a:solidFill>
                    <a:srgbClr val="FFFF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TextBox 4"/>
              <p:cNvSpPr txBox="1"/>
              <p:nvPr/>
            </p:nvSpPr>
            <p:spPr>
              <a:xfrm>
                <a:off x="1918885" y="5331987"/>
                <a:ext cx="136204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Receiver</a:t>
                </a:r>
              </a:p>
            </p:txBody>
          </p:sp>
          <p:sp>
            <p:nvSpPr>
              <p:cNvPr id="6" name="TextBox 5"/>
              <p:cNvSpPr txBox="1"/>
              <p:nvPr/>
            </p:nvSpPr>
            <p:spPr>
              <a:xfrm>
                <a:off x="226941" y="5337626"/>
                <a:ext cx="38915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a:t>
                </a:r>
              </a:p>
            </p:txBody>
          </p:sp>
          <p:sp>
            <p:nvSpPr>
              <p:cNvPr id="18" name="TextBox 17"/>
              <p:cNvSpPr txBox="1"/>
              <p:nvPr/>
            </p:nvSpPr>
            <p:spPr>
              <a:xfrm>
                <a:off x="3707904" y="5301209"/>
                <a:ext cx="70813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288</a:t>
                </a:r>
              </a:p>
            </p:txBody>
          </p:sp>
          <p:sp>
            <p:nvSpPr>
              <p:cNvPr id="19" name="TextBox 18"/>
              <p:cNvSpPr txBox="1"/>
              <p:nvPr/>
            </p:nvSpPr>
            <p:spPr>
              <a:xfrm rot="16200000">
                <a:off x="-341292" y="3659118"/>
                <a:ext cx="1049262" cy="4976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Time (s)</a:t>
                </a:r>
              </a:p>
            </p:txBody>
          </p:sp>
          <p:sp>
            <p:nvSpPr>
              <p:cNvPr id="21" name="TextBox 20"/>
              <p:cNvSpPr txBox="1"/>
              <p:nvPr/>
            </p:nvSpPr>
            <p:spPr>
              <a:xfrm>
                <a:off x="1960" y="2174593"/>
                <a:ext cx="38915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22" name="TextBox 21"/>
              <p:cNvSpPr txBox="1"/>
              <p:nvPr/>
            </p:nvSpPr>
            <p:spPr>
              <a:xfrm>
                <a:off x="-198076" y="5085185"/>
                <a:ext cx="628392"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0.7</a:t>
                </a:r>
              </a:p>
            </p:txBody>
          </p:sp>
        </p:grpSp>
        <p:sp>
          <p:nvSpPr>
            <p:cNvPr id="48" name="五角星 47"/>
            <p:cNvSpPr/>
            <p:nvPr/>
          </p:nvSpPr>
          <p:spPr>
            <a:xfrm>
              <a:off x="1835696" y="2144419"/>
              <a:ext cx="254908" cy="280628"/>
            </a:xfrm>
            <a:prstGeom prst="star5">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右箭头 41"/>
          <p:cNvSpPr/>
          <p:nvPr/>
        </p:nvSpPr>
        <p:spPr>
          <a:xfrm>
            <a:off x="3491880" y="3640931"/>
            <a:ext cx="936103" cy="298527"/>
          </a:xfrm>
          <a:prstGeom prst="rightArrow">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3" name="TextBox 42"/>
          <p:cNvSpPr txBox="1"/>
          <p:nvPr/>
        </p:nvSpPr>
        <p:spPr>
          <a:xfrm>
            <a:off x="3298223" y="2852938"/>
            <a:ext cx="1345785" cy="646331"/>
          </a:xfrm>
          <a:prstGeom prst="rect">
            <a:avLst/>
          </a:prstGeom>
          <a:noFill/>
        </p:spPr>
        <p:txBody>
          <a:bodyPr wrap="square" rtlCol="0">
            <a:spAutoFit/>
          </a:bodyPr>
          <a:lstStyle/>
          <a:p>
            <a:pPr algn="ctr"/>
            <a:r>
              <a:rPr lang="en-US" altLang="zh-CN" dirty="0" smtClean="0">
                <a:solidFill>
                  <a:schemeClr val="bg1"/>
                </a:solidFill>
                <a:latin typeface="Times New Roman" panose="02020603050405020304" pitchFamily="18" charset="0"/>
                <a:cs typeface="Times New Roman" panose="02020603050405020304" pitchFamily="18" charset="0"/>
              </a:rPr>
              <a:t>Narrow-band filters</a:t>
            </a:r>
            <a:endParaRPr lang="en-US" dirty="0" smtClean="0">
              <a:solidFill>
                <a:schemeClr val="bg1"/>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3285403" y="4017259"/>
            <a:ext cx="1345785" cy="646331"/>
          </a:xfrm>
          <a:prstGeom prst="rect">
            <a:avLst/>
          </a:prstGeom>
          <a:noFill/>
        </p:spPr>
        <p:txBody>
          <a:bodyPr wrap="square" rtlCol="0">
            <a:spAutoFit/>
          </a:bodyPr>
          <a:lstStyle/>
          <a:p>
            <a:pPr algn="ctr"/>
            <a:r>
              <a:rPr lang="en-US" dirty="0" smtClean="0">
                <a:solidFill>
                  <a:schemeClr val="bg1"/>
                </a:solidFill>
                <a:latin typeface="Times New Roman" panose="02020603050405020304" pitchFamily="18" charset="0"/>
                <a:cs typeface="Times New Roman" panose="02020603050405020304" pitchFamily="18" charset="0"/>
              </a:rPr>
              <a:t>Natural Migration</a:t>
            </a:r>
          </a:p>
        </p:txBody>
      </p:sp>
      <p:sp>
        <p:nvSpPr>
          <p:cNvPr id="49" name="矩形 48"/>
          <p:cNvSpPr/>
          <p:nvPr/>
        </p:nvSpPr>
        <p:spPr>
          <a:xfrm>
            <a:off x="4812954" y="2629625"/>
            <a:ext cx="4056014" cy="3448352"/>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50" name="组合 49"/>
          <p:cNvGrpSpPr/>
          <p:nvPr/>
        </p:nvGrpSpPr>
        <p:grpSpPr>
          <a:xfrm>
            <a:off x="5831632" y="2892425"/>
            <a:ext cx="3312368" cy="2713932"/>
            <a:chOff x="5436096" y="1905841"/>
            <a:chExt cx="3600400" cy="3498903"/>
          </a:xfrm>
        </p:grpSpPr>
        <p:pic>
          <p:nvPicPr>
            <p:cNvPr id="5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1905841"/>
              <a:ext cx="3600400" cy="3498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五角星 51"/>
            <p:cNvSpPr/>
            <p:nvPr/>
          </p:nvSpPr>
          <p:spPr>
            <a:xfrm>
              <a:off x="6300192" y="3429000"/>
              <a:ext cx="216024" cy="280628"/>
            </a:xfrm>
            <a:prstGeom prst="star5">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3" name="组合 52"/>
          <p:cNvGrpSpPr/>
          <p:nvPr/>
        </p:nvGrpSpPr>
        <p:grpSpPr>
          <a:xfrm>
            <a:off x="111235" y="116632"/>
            <a:ext cx="1796468" cy="1224136"/>
            <a:chOff x="5436096" y="1905841"/>
            <a:chExt cx="3600400" cy="3498903"/>
          </a:xfrm>
        </p:grpSpPr>
        <p:pic>
          <p:nvPicPr>
            <p:cNvPr id="5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1905841"/>
              <a:ext cx="3600400" cy="3498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五角星 54"/>
            <p:cNvSpPr/>
            <p:nvPr/>
          </p:nvSpPr>
          <p:spPr>
            <a:xfrm>
              <a:off x="6300192" y="3429000"/>
              <a:ext cx="216024" cy="280628"/>
            </a:xfrm>
            <a:prstGeom prst="star5">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6" name="直接连接符 55"/>
          <p:cNvCxnSpPr/>
          <p:nvPr/>
        </p:nvCxnSpPr>
        <p:spPr>
          <a:xfrm flipH="1">
            <a:off x="8172400" y="3140968"/>
            <a:ext cx="36004" cy="2088232"/>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367644" y="235981"/>
            <a:ext cx="0" cy="888763"/>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09458344"/>
      </p:ext>
    </p:extLst>
  </p:cSld>
  <p:clrMapOvr>
    <a:masterClrMapping/>
  </p:clrMapOvr>
  <mc:AlternateContent xmlns:mc="http://schemas.openxmlformats.org/markup-compatibility/2006">
    <mc:Choice xmlns:p14="http://schemas.microsoft.com/office/powerpoint/2010/main" Requires="p14">
      <p:transition spd="slow" p14:dur="2000" advTm="27176"/>
    </mc:Choice>
    <mc:Fallback>
      <p:transition spd="slow" advTm="271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022E-16 4.10594E-6 L -0.7125 -0.51839 " pathEditMode="relative" rAng="0" ptsTypes="AA">
                                      <p:cBhvr>
                                        <p:cTn id="6" dur="2000" fill="hold"/>
                                        <p:tgtEl>
                                          <p:spTgt spid="50"/>
                                        </p:tgtEl>
                                        <p:attrNameLst>
                                          <p:attrName>ppt_x</p:attrName>
                                          <p:attrName>ppt_y</p:attrName>
                                        </p:attrNameLst>
                                      </p:cBhvr>
                                      <p:rCtr x="-35625" y="-25931"/>
                                    </p:animMotion>
                                  </p:childTnLst>
                                </p:cTn>
                              </p:par>
                              <p:par>
                                <p:cTn id="7" presetID="1" presetClass="exit" presetSubtype="0" fill="hold" nodeType="withEffect">
                                  <p:stCondLst>
                                    <p:cond delay="0"/>
                                  </p:stCondLst>
                                  <p:childTnLst>
                                    <p:set>
                                      <p:cBhvr>
                                        <p:cTn id="8" dur="1" fill="hold">
                                          <p:stCondLst>
                                            <p:cond delay="0"/>
                                          </p:stCondLst>
                                        </p:cTn>
                                        <p:tgtEl>
                                          <p:spTgt spid="56"/>
                                        </p:tgtEl>
                                        <p:attrNameLst>
                                          <p:attrName>style.visibility</p:attrName>
                                        </p:attrNameLst>
                                      </p:cBhvr>
                                      <p:to>
                                        <p:strVal val="hidden"/>
                                      </p:to>
                                    </p:set>
                                  </p:childTnLst>
                                </p:cTn>
                              </p:par>
                            </p:childTnLst>
                          </p:cTn>
                        </p:par>
                        <p:par>
                          <p:cTn id="9" fill="hold">
                            <p:stCondLst>
                              <p:cond delay="2000"/>
                            </p:stCondLst>
                            <p:childTnLst>
                              <p:par>
                                <p:cTn id="10" presetID="53" presetClass="exit" presetSubtype="32" fill="hold" nodeType="afterEffect">
                                  <p:stCondLst>
                                    <p:cond delay="0"/>
                                  </p:stCondLst>
                                  <p:childTnLst>
                                    <p:anim calcmode="lin" valueType="num">
                                      <p:cBhvr>
                                        <p:cTn id="11" dur="500"/>
                                        <p:tgtEl>
                                          <p:spTgt spid="50"/>
                                        </p:tgtEl>
                                        <p:attrNameLst>
                                          <p:attrName>ppt_w</p:attrName>
                                        </p:attrNameLst>
                                      </p:cBhvr>
                                      <p:tavLst>
                                        <p:tav tm="0">
                                          <p:val>
                                            <p:strVal val="ppt_w"/>
                                          </p:val>
                                        </p:tav>
                                        <p:tav tm="100000">
                                          <p:val>
                                            <p:fltVal val="0"/>
                                          </p:val>
                                        </p:tav>
                                      </p:tavLst>
                                    </p:anim>
                                    <p:anim calcmode="lin" valueType="num">
                                      <p:cBhvr>
                                        <p:cTn id="12" dur="500"/>
                                        <p:tgtEl>
                                          <p:spTgt spid="50"/>
                                        </p:tgtEl>
                                        <p:attrNameLst>
                                          <p:attrName>ppt_h</p:attrName>
                                        </p:attrNameLst>
                                      </p:cBhvr>
                                      <p:tavLst>
                                        <p:tav tm="0">
                                          <p:val>
                                            <p:strVal val="ppt_h"/>
                                          </p:val>
                                        </p:tav>
                                        <p:tav tm="100000">
                                          <p:val>
                                            <p:fltVal val="0"/>
                                          </p:val>
                                        </p:tav>
                                      </p:tavLst>
                                    </p:anim>
                                    <p:animEffect transition="out" filter="fade">
                                      <p:cBhvr>
                                        <p:cTn id="13" dur="500"/>
                                        <p:tgtEl>
                                          <p:spTgt spid="50"/>
                                        </p:tgtEl>
                                      </p:cBhvr>
                                    </p:animEffect>
                                    <p:set>
                                      <p:cBhvr>
                                        <p:cTn id="14" dur="1" fill="hold">
                                          <p:stCondLst>
                                            <p:cond delay="499"/>
                                          </p:stCondLst>
                                        </p:cTn>
                                        <p:tgtEl>
                                          <p:spTgt spid="50"/>
                                        </p:tgtEl>
                                        <p:attrNameLst>
                                          <p:attrName>style.visibility</p:attrName>
                                        </p:attrNameLst>
                                      </p:cBhvr>
                                      <p:to>
                                        <p:strVal val="hidden"/>
                                      </p:to>
                                    </p:set>
                                  </p:childTnLst>
                                </p:cTn>
                              </p:par>
                            </p:childTnLst>
                          </p:cTn>
                        </p:par>
                        <p:par>
                          <p:cTn id="15" fill="hold">
                            <p:stCondLst>
                              <p:cond delay="2500"/>
                            </p:stCondLst>
                            <p:childTnLst>
                              <p:par>
                                <p:cTn id="16" presetID="1" presetClass="exit" presetSubtype="0" fill="hold" nodeType="afterEffect">
                                  <p:stCondLst>
                                    <p:cond delay="0"/>
                                  </p:stCondLst>
                                  <p:childTnLst>
                                    <p:set>
                                      <p:cBhvr>
                                        <p:cTn id="17" dur="1" fill="hold">
                                          <p:stCondLst>
                                            <p:cond delay="0"/>
                                          </p:stCondLst>
                                        </p:cTn>
                                        <p:tgtEl>
                                          <p:spTgt spid="50"/>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2.77778E-7 -1.74879E-6 L -0.00399 0.48439 " pathEditMode="relative" rAng="0" ptsTypes="AA">
                                      <p:cBhvr>
                                        <p:cTn id="41" dur="5000" fill="hold"/>
                                        <p:tgtEl>
                                          <p:spTgt spid="49"/>
                                        </p:tgtEl>
                                        <p:attrNameLst>
                                          <p:attrName>ppt_x</p:attrName>
                                          <p:attrName>ppt_y</p:attrName>
                                        </p:attrNameLst>
                                      </p:cBhvr>
                                      <p:rCtr x="-208" y="242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4" grpId="0"/>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标题 1"/>
          <p:cNvSpPr txBox="1">
            <a:spLocks/>
          </p:cNvSpPr>
          <p:nvPr/>
        </p:nvSpPr>
        <p:spPr>
          <a:xfrm>
            <a:off x="197514" y="-99392"/>
            <a:ext cx="8587866"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FFFF00"/>
                </a:solidFill>
                <a:latin typeface="Times New Roman" panose="02020603050405020304" pitchFamily="18" charset="0"/>
                <a:ea typeface="+mj-ea"/>
                <a:cs typeface="Times New Roman" panose="02020603050405020304" pitchFamily="18" charset="0"/>
              </a:defRPr>
            </a:lvl1pPr>
          </a:lstStyle>
          <a:p>
            <a:r>
              <a:rPr lang="en-US" altLang="zh-CN" sz="5400" dirty="0" smtClean="0"/>
              <a:t>3D </a:t>
            </a:r>
            <a:r>
              <a:rPr lang="en-US" altLang="zh-CN" sz="5400" dirty="0" err="1" smtClean="0"/>
              <a:t>Qademah</a:t>
            </a:r>
            <a:r>
              <a:rPr lang="en-US" altLang="zh-CN" sz="5400" dirty="0" smtClean="0"/>
              <a:t> Data</a:t>
            </a:r>
            <a:endParaRPr lang="zh-CN" altLang="en-US" sz="5400" dirty="0"/>
          </a:p>
        </p:txBody>
      </p:sp>
      <p:grpSp>
        <p:nvGrpSpPr>
          <p:cNvPr id="9" name="组合 8"/>
          <p:cNvGrpSpPr/>
          <p:nvPr/>
        </p:nvGrpSpPr>
        <p:grpSpPr>
          <a:xfrm>
            <a:off x="4158860" y="1340769"/>
            <a:ext cx="5021652" cy="4973219"/>
            <a:chOff x="4158860" y="1340768"/>
            <a:chExt cx="5021652" cy="4973219"/>
          </a:xfrm>
        </p:grpSpPr>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371" y="1831614"/>
              <a:ext cx="4464496" cy="4152619"/>
            </a:xfrm>
            <a:prstGeom prst="rect">
              <a:avLst/>
            </a:prstGeom>
          </p:spPr>
        </p:pic>
        <p:sp>
          <p:nvSpPr>
            <p:cNvPr id="29" name="TextBox 28"/>
            <p:cNvSpPr txBox="1"/>
            <p:nvPr/>
          </p:nvSpPr>
          <p:spPr>
            <a:xfrm>
              <a:off x="4188035" y="1922685"/>
              <a:ext cx="628698" cy="338554"/>
            </a:xfrm>
            <a:prstGeom prst="rect">
              <a:avLst/>
            </a:prstGeom>
            <a:noFill/>
          </p:spPr>
          <p:txBody>
            <a:bodyPr wrap="none" rtlCol="0">
              <a:spAutoFit/>
            </a:bodyPr>
            <a:lstStyle/>
            <a:p>
              <a:r>
                <a:rPr lang="en-US" altLang="zh-CN" sz="1600" dirty="0" smtClean="0">
                  <a:solidFill>
                    <a:schemeClr val="bg1"/>
                  </a:solidFill>
                  <a:latin typeface="Times New Roman" panose="02020603050405020304" pitchFamily="18" charset="0"/>
                  <a:cs typeface="Times New Roman" panose="02020603050405020304" pitchFamily="18" charset="0"/>
                </a:rPr>
                <a:t>41Hz</a:t>
              </a:r>
              <a:endParaRPr lang="zh-CN" alt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5497118" y="1340768"/>
              <a:ext cx="2379177" cy="461665"/>
            </a:xfrm>
            <a:prstGeom prst="rect">
              <a:avLst/>
            </a:prstGeom>
            <a:noFill/>
          </p:spPr>
          <p:txBody>
            <a:bodyPr wrap="none" rtlCol="0">
              <a:spAutoFit/>
            </a:bodyPr>
            <a:lstStyle/>
            <a:p>
              <a:r>
                <a:rPr lang="en-US" altLang="zh-CN" sz="2400" dirty="0" smtClean="0">
                  <a:solidFill>
                    <a:schemeClr val="bg1"/>
                  </a:solidFill>
                  <a:latin typeface="Times New Roman" panose="02020603050405020304" pitchFamily="18" charset="0"/>
                  <a:cs typeface="Times New Roman" panose="02020603050405020304" pitchFamily="18" charset="0"/>
                </a:rPr>
                <a:t>Migration Images</a:t>
              </a:r>
              <a:endParaRPr lang="zh-CN" altLang="en-US" sz="2400" dirty="0" smtClean="0">
                <a:solidFill>
                  <a:schemeClr val="bg1"/>
                </a:solidFill>
                <a:latin typeface="Times New Roman" panose="02020603050405020304" pitchFamily="18" charset="0"/>
                <a:cs typeface="Times New Roman" panose="02020603050405020304" pitchFamily="18" charset="0"/>
              </a:endParaRPr>
            </a:p>
          </p:txBody>
        </p:sp>
        <p:sp>
          <p:nvSpPr>
            <p:cNvPr id="7" name="矩形 6"/>
            <p:cNvSpPr/>
            <p:nvPr/>
          </p:nvSpPr>
          <p:spPr>
            <a:xfrm rot="21174272">
              <a:off x="6499662" y="5534841"/>
              <a:ext cx="2281797" cy="77914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矩形 22"/>
            <p:cNvSpPr/>
            <p:nvPr/>
          </p:nvSpPr>
          <p:spPr>
            <a:xfrm rot="501079">
              <a:off x="4610527" y="5522580"/>
              <a:ext cx="1849955" cy="77914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矩形 23"/>
            <p:cNvSpPr/>
            <p:nvPr/>
          </p:nvSpPr>
          <p:spPr>
            <a:xfrm rot="16200000">
              <a:off x="3040366" y="3529183"/>
              <a:ext cx="3149794" cy="506331"/>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矩形 24"/>
            <p:cNvSpPr/>
            <p:nvPr/>
          </p:nvSpPr>
          <p:spPr>
            <a:xfrm rot="16200000">
              <a:off x="7121891" y="3661878"/>
              <a:ext cx="3096389" cy="461583"/>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extBox 25"/>
            <p:cNvSpPr txBox="1"/>
            <p:nvPr/>
          </p:nvSpPr>
          <p:spPr>
            <a:xfrm>
              <a:off x="7118975" y="5564534"/>
              <a:ext cx="74571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x (m)</a:t>
              </a:r>
            </a:p>
          </p:txBody>
        </p:sp>
        <p:sp>
          <p:nvSpPr>
            <p:cNvPr id="27" name="TextBox 26"/>
            <p:cNvSpPr txBox="1"/>
            <p:nvPr/>
          </p:nvSpPr>
          <p:spPr>
            <a:xfrm>
              <a:off x="6199535" y="5537184"/>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31" name="TextBox 30"/>
            <p:cNvSpPr txBox="1"/>
            <p:nvPr/>
          </p:nvSpPr>
          <p:spPr>
            <a:xfrm>
              <a:off x="8157541" y="5365084"/>
              <a:ext cx="56938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105</a:t>
              </a:r>
            </a:p>
          </p:txBody>
        </p:sp>
        <p:sp>
          <p:nvSpPr>
            <p:cNvPr id="32" name="TextBox 31"/>
            <p:cNvSpPr txBox="1"/>
            <p:nvPr/>
          </p:nvSpPr>
          <p:spPr>
            <a:xfrm>
              <a:off x="4689458" y="5308758"/>
              <a:ext cx="55989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110</a:t>
              </a:r>
            </a:p>
          </p:txBody>
        </p:sp>
        <p:sp>
          <p:nvSpPr>
            <p:cNvPr id="33" name="TextBox 32"/>
            <p:cNvSpPr txBox="1"/>
            <p:nvPr/>
          </p:nvSpPr>
          <p:spPr>
            <a:xfrm>
              <a:off x="5258080" y="5584123"/>
              <a:ext cx="74571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y (m)</a:t>
              </a:r>
            </a:p>
          </p:txBody>
        </p:sp>
        <p:sp>
          <p:nvSpPr>
            <p:cNvPr id="34" name="TextBox 33"/>
            <p:cNvSpPr txBox="1"/>
            <p:nvPr/>
          </p:nvSpPr>
          <p:spPr>
            <a:xfrm>
              <a:off x="6484219" y="5565139"/>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36" name="TextBox 35"/>
            <p:cNvSpPr txBox="1"/>
            <p:nvPr/>
          </p:nvSpPr>
          <p:spPr>
            <a:xfrm rot="16200000">
              <a:off x="4097586" y="3692613"/>
              <a:ext cx="118013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Filter No.</a:t>
              </a:r>
            </a:p>
          </p:txBody>
        </p:sp>
        <p:sp>
          <p:nvSpPr>
            <p:cNvPr id="38" name="TextBox 37"/>
            <p:cNvSpPr txBox="1"/>
            <p:nvPr/>
          </p:nvSpPr>
          <p:spPr>
            <a:xfrm>
              <a:off x="4656501" y="2179437"/>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a:t>
              </a:r>
            </a:p>
          </p:txBody>
        </p:sp>
        <p:sp>
          <p:nvSpPr>
            <p:cNvPr id="39" name="TextBox 38"/>
            <p:cNvSpPr txBox="1"/>
            <p:nvPr/>
          </p:nvSpPr>
          <p:spPr>
            <a:xfrm>
              <a:off x="4588101" y="5060220"/>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8</a:t>
              </a:r>
            </a:p>
          </p:txBody>
        </p:sp>
        <p:sp>
          <p:nvSpPr>
            <p:cNvPr id="40" name="TextBox 39"/>
            <p:cNvSpPr txBox="1"/>
            <p:nvPr/>
          </p:nvSpPr>
          <p:spPr>
            <a:xfrm rot="16200000">
              <a:off x="7984831" y="3947265"/>
              <a:ext cx="199125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Pseudo depth (m)</a:t>
              </a:r>
            </a:p>
          </p:txBody>
        </p:sp>
        <p:sp>
          <p:nvSpPr>
            <p:cNvPr id="41" name="TextBox 40"/>
            <p:cNvSpPr txBox="1"/>
            <p:nvPr/>
          </p:nvSpPr>
          <p:spPr>
            <a:xfrm>
              <a:off x="8363701" y="2144419"/>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1.4</a:t>
              </a:r>
            </a:p>
          </p:txBody>
        </p:sp>
        <p:cxnSp>
          <p:nvCxnSpPr>
            <p:cNvPr id="35" name="直接箭头连接符 34"/>
            <p:cNvCxnSpPr/>
            <p:nvPr/>
          </p:nvCxnSpPr>
          <p:spPr>
            <a:xfrm flipH="1">
              <a:off x="4476337" y="2239988"/>
              <a:ext cx="22520" cy="3026755"/>
            </a:xfrm>
            <a:prstGeom prst="straightConnector1">
              <a:avLst/>
            </a:prstGeom>
            <a:ln w="28575">
              <a:solidFill>
                <a:srgbClr val="FF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158860" y="5294690"/>
              <a:ext cx="679994" cy="338554"/>
            </a:xfrm>
            <a:prstGeom prst="rect">
              <a:avLst/>
            </a:prstGeom>
            <a:noFill/>
          </p:spPr>
          <p:txBody>
            <a:bodyPr wrap="none" rtlCol="0">
              <a:spAutoFit/>
            </a:bodyPr>
            <a:lstStyle/>
            <a:p>
              <a:r>
                <a:rPr lang="en-US" altLang="zh-CN" sz="1600" dirty="0" smtClean="0">
                  <a:solidFill>
                    <a:schemeClr val="bg1"/>
                  </a:solidFill>
                  <a:latin typeface="Times New Roman" panose="02020603050405020304" pitchFamily="18" charset="0"/>
                  <a:cs typeface="Times New Roman" panose="02020603050405020304" pitchFamily="18" charset="0"/>
                </a:rPr>
                <a:t>15 Hz</a:t>
              </a:r>
              <a:endParaRPr lang="zh-CN" alt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8380004" y="2993892"/>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2.1</a:t>
              </a:r>
            </a:p>
          </p:txBody>
        </p:sp>
        <p:sp>
          <p:nvSpPr>
            <p:cNvPr id="46" name="TextBox 45"/>
            <p:cNvSpPr txBox="1"/>
            <p:nvPr/>
          </p:nvSpPr>
          <p:spPr>
            <a:xfrm>
              <a:off x="8406722" y="3874682"/>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3.3</a:t>
              </a:r>
            </a:p>
          </p:txBody>
        </p:sp>
        <p:sp>
          <p:nvSpPr>
            <p:cNvPr id="47" name="TextBox 46"/>
            <p:cNvSpPr txBox="1"/>
            <p:nvPr/>
          </p:nvSpPr>
          <p:spPr>
            <a:xfrm>
              <a:off x="8417809" y="4660110"/>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5.1</a:t>
              </a:r>
            </a:p>
          </p:txBody>
        </p:sp>
      </p:grpSp>
      <p:grpSp>
        <p:nvGrpSpPr>
          <p:cNvPr id="8" name="组合 7"/>
          <p:cNvGrpSpPr/>
          <p:nvPr/>
        </p:nvGrpSpPr>
        <p:grpSpPr>
          <a:xfrm>
            <a:off x="-161914" y="1340769"/>
            <a:ext cx="4733914" cy="4881931"/>
            <a:chOff x="-161915" y="1340768"/>
            <a:chExt cx="4733914" cy="4881931"/>
          </a:xfrm>
        </p:grpSpPr>
        <p:pic>
          <p:nvPicPr>
            <p:cNvPr id="42" name="图片 41"/>
            <p:cNvPicPr>
              <a:picLocks noChangeAspect="1"/>
            </p:cNvPicPr>
            <p:nvPr/>
          </p:nvPicPr>
          <p:blipFill rotWithShape="1">
            <a:blip r:embed="rId5" cstate="print">
              <a:extLst>
                <a:ext uri="{28A0092B-C50C-407E-A947-70E740481C1C}">
                  <a14:useLocalDpi xmlns:a14="http://schemas.microsoft.com/office/drawing/2010/main" val="0"/>
                </a:ext>
              </a:extLst>
            </a:blip>
            <a:srcRect l="9726" r="11231" b="7208"/>
            <a:stretch/>
          </p:blipFill>
          <p:spPr>
            <a:xfrm>
              <a:off x="323528" y="1831614"/>
              <a:ext cx="3665731" cy="3965267"/>
            </a:xfrm>
            <a:prstGeom prst="rect">
              <a:avLst/>
            </a:prstGeom>
          </p:spPr>
        </p:pic>
        <p:sp>
          <p:nvSpPr>
            <p:cNvPr id="16" name="矩形 15"/>
            <p:cNvSpPr/>
            <p:nvPr/>
          </p:nvSpPr>
          <p:spPr>
            <a:xfrm>
              <a:off x="-27914" y="1340768"/>
              <a:ext cx="4599913" cy="461665"/>
            </a:xfrm>
            <a:prstGeom prst="rect">
              <a:avLst/>
            </a:prstGeom>
          </p:spPr>
          <p:txBody>
            <a:bodyPr wrap="none">
              <a:spAutoFit/>
            </a:bodyPr>
            <a:lstStyle/>
            <a:p>
              <a:pPr lvl="0" algn="ctr"/>
              <a:r>
                <a:rPr lang="en-US" altLang="zh-CN" sz="2400" dirty="0">
                  <a:solidFill>
                    <a:schemeClr val="bg1"/>
                  </a:solidFill>
                  <a:latin typeface="Times New Roman" panose="02020603050405020304" pitchFamily="18" charset="0"/>
                  <a:cs typeface="Times New Roman" panose="02020603050405020304" pitchFamily="18" charset="0"/>
                </a:rPr>
                <a:t>Rayleigh Phase Velocity Tomogram</a:t>
              </a:r>
            </a:p>
          </p:txBody>
        </p:sp>
        <p:grpSp>
          <p:nvGrpSpPr>
            <p:cNvPr id="3" name="组合 2"/>
            <p:cNvGrpSpPr/>
            <p:nvPr/>
          </p:nvGrpSpPr>
          <p:grpSpPr>
            <a:xfrm>
              <a:off x="-161915" y="2068280"/>
              <a:ext cx="4524011" cy="4154419"/>
              <a:chOff x="-912220" y="3254142"/>
              <a:chExt cx="4524011" cy="4154419"/>
            </a:xfrm>
          </p:grpSpPr>
          <p:sp>
            <p:nvSpPr>
              <p:cNvPr id="44" name="矩形 43"/>
              <p:cNvSpPr/>
              <p:nvPr/>
            </p:nvSpPr>
            <p:spPr>
              <a:xfrm rot="20677963">
                <a:off x="1155635" y="6629415"/>
                <a:ext cx="1845739" cy="77914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矩形 47"/>
              <p:cNvSpPr/>
              <p:nvPr/>
            </p:nvSpPr>
            <p:spPr>
              <a:xfrm rot="1176704">
                <a:off x="-663789" y="6596939"/>
                <a:ext cx="1849955" cy="77914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矩形 48"/>
              <p:cNvSpPr/>
              <p:nvPr/>
            </p:nvSpPr>
            <p:spPr>
              <a:xfrm rot="16200000">
                <a:off x="-2209706" y="4726487"/>
                <a:ext cx="3101304" cy="506331"/>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TextBox 50"/>
              <p:cNvSpPr txBox="1"/>
              <p:nvPr/>
            </p:nvSpPr>
            <p:spPr>
              <a:xfrm>
                <a:off x="1844659" y="6663024"/>
                <a:ext cx="74571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x (m)</a:t>
                </a:r>
              </a:p>
            </p:txBody>
          </p:sp>
          <p:sp>
            <p:nvSpPr>
              <p:cNvPr id="52" name="TextBox 51"/>
              <p:cNvSpPr txBox="1"/>
              <p:nvPr/>
            </p:nvSpPr>
            <p:spPr>
              <a:xfrm>
                <a:off x="797359" y="6758732"/>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53" name="TextBox 52"/>
              <p:cNvSpPr txBox="1"/>
              <p:nvPr/>
            </p:nvSpPr>
            <p:spPr>
              <a:xfrm>
                <a:off x="2468770" y="6496596"/>
                <a:ext cx="56938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105</a:t>
                </a:r>
              </a:p>
            </p:txBody>
          </p:sp>
          <p:sp>
            <p:nvSpPr>
              <p:cNvPr id="54" name="TextBox 53"/>
              <p:cNvSpPr txBox="1"/>
              <p:nvPr/>
            </p:nvSpPr>
            <p:spPr>
              <a:xfrm>
                <a:off x="-642801" y="6343054"/>
                <a:ext cx="55989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110</a:t>
                </a:r>
              </a:p>
            </p:txBody>
          </p:sp>
          <p:sp>
            <p:nvSpPr>
              <p:cNvPr id="55" name="TextBox 54"/>
              <p:cNvSpPr txBox="1"/>
              <p:nvPr/>
            </p:nvSpPr>
            <p:spPr>
              <a:xfrm>
                <a:off x="-66737" y="6631086"/>
                <a:ext cx="74571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y (m)</a:t>
                </a:r>
              </a:p>
            </p:txBody>
          </p:sp>
          <p:sp>
            <p:nvSpPr>
              <p:cNvPr id="56" name="TextBox 55"/>
              <p:cNvSpPr txBox="1"/>
              <p:nvPr/>
            </p:nvSpPr>
            <p:spPr>
              <a:xfrm>
                <a:off x="1157399" y="6786686"/>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57" name="TextBox 56"/>
              <p:cNvSpPr txBox="1"/>
              <p:nvPr/>
            </p:nvSpPr>
            <p:spPr>
              <a:xfrm rot="16200000">
                <a:off x="-1435612" y="4929549"/>
                <a:ext cx="1697901" cy="369332"/>
              </a:xfrm>
              <a:prstGeom prst="rect">
                <a:avLst/>
              </a:prstGeom>
              <a:noFill/>
            </p:spPr>
            <p:txBody>
              <a:bodyPr wrap="non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Frequency  (Hz)</a:t>
                </a:r>
              </a:p>
            </p:txBody>
          </p:sp>
          <p:sp>
            <p:nvSpPr>
              <p:cNvPr id="58" name="TextBox 57"/>
              <p:cNvSpPr txBox="1"/>
              <p:nvPr/>
            </p:nvSpPr>
            <p:spPr>
              <a:xfrm>
                <a:off x="-773364" y="3530335"/>
                <a:ext cx="44114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29</a:t>
                </a:r>
              </a:p>
            </p:txBody>
          </p:sp>
          <p:sp>
            <p:nvSpPr>
              <p:cNvPr id="59" name="TextBox 58"/>
              <p:cNvSpPr txBox="1"/>
              <p:nvPr/>
            </p:nvSpPr>
            <p:spPr>
              <a:xfrm>
                <a:off x="-827752" y="5983014"/>
                <a:ext cx="44114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15</a:t>
                </a:r>
              </a:p>
            </p:txBody>
          </p:sp>
          <p:sp>
            <p:nvSpPr>
              <p:cNvPr id="61" name="TextBox 60"/>
              <p:cNvSpPr txBox="1"/>
              <p:nvPr/>
            </p:nvSpPr>
            <p:spPr>
              <a:xfrm>
                <a:off x="3138585" y="3254142"/>
                <a:ext cx="473206" cy="369332"/>
              </a:xfrm>
              <a:prstGeom prst="rect">
                <a:avLst/>
              </a:prstGeom>
              <a:noFill/>
            </p:spPr>
            <p:txBody>
              <a:bodyPr wrap="non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0.6</a:t>
                </a:r>
              </a:p>
            </p:txBody>
          </p:sp>
          <p:sp>
            <p:nvSpPr>
              <p:cNvPr id="66" name="TextBox 65"/>
              <p:cNvSpPr txBox="1"/>
              <p:nvPr/>
            </p:nvSpPr>
            <p:spPr>
              <a:xfrm>
                <a:off x="3138585" y="6642744"/>
                <a:ext cx="473206" cy="369332"/>
              </a:xfrm>
              <a:prstGeom prst="rect">
                <a:avLst/>
              </a:prstGeom>
              <a:noFill/>
            </p:spPr>
            <p:txBody>
              <a:bodyPr wrap="non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0.3</a:t>
                </a:r>
              </a:p>
            </p:txBody>
          </p:sp>
        </p:grpSp>
        <p:sp>
          <p:nvSpPr>
            <p:cNvPr id="67" name="TextBox 66"/>
            <p:cNvSpPr txBox="1"/>
            <p:nvPr/>
          </p:nvSpPr>
          <p:spPr>
            <a:xfrm>
              <a:off x="3650461" y="1851348"/>
              <a:ext cx="633507" cy="369332"/>
            </a:xfrm>
            <a:prstGeom prst="rect">
              <a:avLst/>
            </a:prstGeom>
            <a:noFill/>
          </p:spPr>
          <p:txBody>
            <a:bodyPr wrap="non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km/s</a:t>
              </a:r>
            </a:p>
          </p:txBody>
        </p:sp>
      </p:grpSp>
      <p:grpSp>
        <p:nvGrpSpPr>
          <p:cNvPr id="68" name="组合 67"/>
          <p:cNvGrpSpPr/>
          <p:nvPr/>
        </p:nvGrpSpPr>
        <p:grpSpPr>
          <a:xfrm>
            <a:off x="1649878" y="3907924"/>
            <a:ext cx="1684680" cy="412683"/>
            <a:chOff x="4542573" y="1864189"/>
            <a:chExt cx="1901635" cy="412683"/>
          </a:xfrm>
        </p:grpSpPr>
        <p:cxnSp>
          <p:nvCxnSpPr>
            <p:cNvPr id="69" name="直接连接符 68"/>
            <p:cNvCxnSpPr/>
            <p:nvPr/>
          </p:nvCxnSpPr>
          <p:spPr>
            <a:xfrm>
              <a:off x="4542573" y="1864189"/>
              <a:ext cx="528155" cy="186407"/>
            </a:xfrm>
            <a:prstGeom prst="line">
              <a:avLst/>
            </a:prstGeom>
            <a:ln w="38100">
              <a:solidFill>
                <a:srgbClr val="00003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5070728" y="2050596"/>
              <a:ext cx="96852" cy="4859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5167580" y="2099195"/>
              <a:ext cx="556548" cy="0"/>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5724128" y="2099195"/>
              <a:ext cx="432048" cy="10566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6156176" y="2204864"/>
              <a:ext cx="288032" cy="72008"/>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4" name="组合 73"/>
          <p:cNvGrpSpPr/>
          <p:nvPr/>
        </p:nvGrpSpPr>
        <p:grpSpPr>
          <a:xfrm>
            <a:off x="1581648" y="4794809"/>
            <a:ext cx="1684680" cy="412683"/>
            <a:chOff x="4542573" y="1864189"/>
            <a:chExt cx="1901635" cy="412683"/>
          </a:xfrm>
        </p:grpSpPr>
        <p:cxnSp>
          <p:nvCxnSpPr>
            <p:cNvPr id="75" name="直接连接符 74"/>
            <p:cNvCxnSpPr/>
            <p:nvPr/>
          </p:nvCxnSpPr>
          <p:spPr>
            <a:xfrm>
              <a:off x="4542573" y="1864189"/>
              <a:ext cx="528155" cy="186407"/>
            </a:xfrm>
            <a:prstGeom prst="line">
              <a:avLst/>
            </a:prstGeom>
            <a:ln w="38100">
              <a:solidFill>
                <a:srgbClr val="00003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5070728" y="2050596"/>
              <a:ext cx="96852" cy="4859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5167580" y="2099195"/>
              <a:ext cx="556548" cy="0"/>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5724128" y="2099195"/>
              <a:ext cx="432048" cy="10566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6156176" y="2204864"/>
              <a:ext cx="288032" cy="72008"/>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0" name="组合 79"/>
          <p:cNvGrpSpPr/>
          <p:nvPr/>
        </p:nvGrpSpPr>
        <p:grpSpPr>
          <a:xfrm>
            <a:off x="1704117" y="2996383"/>
            <a:ext cx="1684680" cy="412683"/>
            <a:chOff x="4542573" y="1864189"/>
            <a:chExt cx="1901635" cy="412683"/>
          </a:xfrm>
        </p:grpSpPr>
        <p:cxnSp>
          <p:nvCxnSpPr>
            <p:cNvPr id="81" name="直接连接符 80"/>
            <p:cNvCxnSpPr/>
            <p:nvPr/>
          </p:nvCxnSpPr>
          <p:spPr>
            <a:xfrm>
              <a:off x="4542573" y="1864189"/>
              <a:ext cx="528155" cy="186407"/>
            </a:xfrm>
            <a:prstGeom prst="line">
              <a:avLst/>
            </a:prstGeom>
            <a:ln w="38100">
              <a:solidFill>
                <a:srgbClr val="00003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5070728" y="2050596"/>
              <a:ext cx="96852" cy="4859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5167580" y="2099195"/>
              <a:ext cx="556548" cy="0"/>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5724128" y="2099195"/>
              <a:ext cx="432048" cy="10566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6156176" y="2204864"/>
              <a:ext cx="288032" cy="72008"/>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6" name="组合 85"/>
          <p:cNvGrpSpPr/>
          <p:nvPr/>
        </p:nvGrpSpPr>
        <p:grpSpPr>
          <a:xfrm rot="21296172">
            <a:off x="6551066" y="3799719"/>
            <a:ext cx="1540664" cy="319480"/>
            <a:chOff x="4542573" y="1864189"/>
            <a:chExt cx="1901635" cy="412683"/>
          </a:xfrm>
        </p:grpSpPr>
        <p:cxnSp>
          <p:nvCxnSpPr>
            <p:cNvPr id="87" name="直接连接符 86"/>
            <p:cNvCxnSpPr/>
            <p:nvPr/>
          </p:nvCxnSpPr>
          <p:spPr>
            <a:xfrm>
              <a:off x="4542573" y="1864189"/>
              <a:ext cx="528155" cy="186407"/>
            </a:xfrm>
            <a:prstGeom prst="line">
              <a:avLst/>
            </a:prstGeom>
            <a:ln w="38100">
              <a:solidFill>
                <a:srgbClr val="00003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5070728" y="2050596"/>
              <a:ext cx="96852" cy="4859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5167580" y="2099195"/>
              <a:ext cx="556548" cy="0"/>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5724128" y="2099195"/>
              <a:ext cx="432048" cy="10566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6156176" y="2204864"/>
              <a:ext cx="288032" cy="72008"/>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4" name="组合 103"/>
          <p:cNvGrpSpPr/>
          <p:nvPr/>
        </p:nvGrpSpPr>
        <p:grpSpPr>
          <a:xfrm rot="21367592">
            <a:off x="6669264" y="2121743"/>
            <a:ext cx="1540664" cy="319480"/>
            <a:chOff x="4542573" y="1864189"/>
            <a:chExt cx="1901635" cy="412683"/>
          </a:xfrm>
        </p:grpSpPr>
        <p:cxnSp>
          <p:nvCxnSpPr>
            <p:cNvPr id="105" name="直接连接符 104"/>
            <p:cNvCxnSpPr/>
            <p:nvPr/>
          </p:nvCxnSpPr>
          <p:spPr>
            <a:xfrm>
              <a:off x="4542573" y="1864189"/>
              <a:ext cx="528155" cy="186407"/>
            </a:xfrm>
            <a:prstGeom prst="line">
              <a:avLst/>
            </a:prstGeom>
            <a:ln w="38100">
              <a:solidFill>
                <a:srgbClr val="00003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5070728" y="2050596"/>
              <a:ext cx="96852" cy="4859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5167580" y="2099195"/>
              <a:ext cx="556548" cy="0"/>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5724128" y="2099195"/>
              <a:ext cx="432048" cy="10566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6156176" y="2204864"/>
              <a:ext cx="288032" cy="72008"/>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0" name="组合 109"/>
          <p:cNvGrpSpPr/>
          <p:nvPr/>
        </p:nvGrpSpPr>
        <p:grpSpPr>
          <a:xfrm rot="21422415">
            <a:off x="6624515" y="2542211"/>
            <a:ext cx="1540664" cy="319480"/>
            <a:chOff x="4542573" y="1864189"/>
            <a:chExt cx="1901635" cy="412683"/>
          </a:xfrm>
        </p:grpSpPr>
        <p:cxnSp>
          <p:nvCxnSpPr>
            <p:cNvPr id="111" name="直接连接符 110"/>
            <p:cNvCxnSpPr/>
            <p:nvPr/>
          </p:nvCxnSpPr>
          <p:spPr>
            <a:xfrm>
              <a:off x="4542573" y="1864189"/>
              <a:ext cx="528155" cy="186407"/>
            </a:xfrm>
            <a:prstGeom prst="line">
              <a:avLst/>
            </a:prstGeom>
            <a:ln w="38100">
              <a:solidFill>
                <a:srgbClr val="00003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5070728" y="2050596"/>
              <a:ext cx="96852" cy="4859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5167580" y="2099195"/>
              <a:ext cx="556548" cy="0"/>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5724128" y="2099195"/>
              <a:ext cx="432048" cy="10566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6156176" y="2204864"/>
              <a:ext cx="288032" cy="72008"/>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6" name="组合 115"/>
          <p:cNvGrpSpPr/>
          <p:nvPr/>
        </p:nvGrpSpPr>
        <p:grpSpPr>
          <a:xfrm rot="21370157">
            <a:off x="6622785" y="2965499"/>
            <a:ext cx="1540664" cy="319480"/>
            <a:chOff x="4542573" y="1864189"/>
            <a:chExt cx="1901635" cy="412683"/>
          </a:xfrm>
        </p:grpSpPr>
        <p:cxnSp>
          <p:nvCxnSpPr>
            <p:cNvPr id="117" name="直接连接符 116"/>
            <p:cNvCxnSpPr/>
            <p:nvPr/>
          </p:nvCxnSpPr>
          <p:spPr>
            <a:xfrm>
              <a:off x="4542573" y="1864189"/>
              <a:ext cx="528155" cy="186407"/>
            </a:xfrm>
            <a:prstGeom prst="line">
              <a:avLst/>
            </a:prstGeom>
            <a:ln w="38100">
              <a:solidFill>
                <a:srgbClr val="00003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5070728" y="2050596"/>
              <a:ext cx="96852" cy="4859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5167580" y="2099195"/>
              <a:ext cx="556548" cy="0"/>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5724128" y="2099195"/>
              <a:ext cx="432048" cy="10566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6156176" y="2204864"/>
              <a:ext cx="288032" cy="72008"/>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2" name="组合 121"/>
          <p:cNvGrpSpPr/>
          <p:nvPr/>
        </p:nvGrpSpPr>
        <p:grpSpPr>
          <a:xfrm rot="21316250">
            <a:off x="6592592" y="3370919"/>
            <a:ext cx="1540664" cy="319480"/>
            <a:chOff x="4542573" y="1864189"/>
            <a:chExt cx="1901635" cy="412683"/>
          </a:xfrm>
        </p:grpSpPr>
        <p:cxnSp>
          <p:nvCxnSpPr>
            <p:cNvPr id="123" name="直接连接符 122"/>
            <p:cNvCxnSpPr/>
            <p:nvPr/>
          </p:nvCxnSpPr>
          <p:spPr>
            <a:xfrm>
              <a:off x="4542573" y="1864189"/>
              <a:ext cx="528155" cy="186407"/>
            </a:xfrm>
            <a:prstGeom prst="line">
              <a:avLst/>
            </a:prstGeom>
            <a:ln w="38100">
              <a:solidFill>
                <a:srgbClr val="00003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5070728" y="2050596"/>
              <a:ext cx="96852" cy="4859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5167580" y="2099195"/>
              <a:ext cx="556548" cy="0"/>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5724128" y="2099195"/>
              <a:ext cx="432048" cy="10566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6156176" y="2204864"/>
              <a:ext cx="288032" cy="72008"/>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8" name="组合 127"/>
          <p:cNvGrpSpPr/>
          <p:nvPr/>
        </p:nvGrpSpPr>
        <p:grpSpPr>
          <a:xfrm>
            <a:off x="1752624" y="2252947"/>
            <a:ext cx="1684680" cy="412683"/>
            <a:chOff x="4542573" y="1864189"/>
            <a:chExt cx="1901635" cy="412683"/>
          </a:xfrm>
        </p:grpSpPr>
        <p:cxnSp>
          <p:nvCxnSpPr>
            <p:cNvPr id="129" name="直接连接符 128"/>
            <p:cNvCxnSpPr/>
            <p:nvPr/>
          </p:nvCxnSpPr>
          <p:spPr>
            <a:xfrm>
              <a:off x="4542573" y="1864189"/>
              <a:ext cx="528155" cy="186407"/>
            </a:xfrm>
            <a:prstGeom prst="line">
              <a:avLst/>
            </a:prstGeom>
            <a:ln w="38100">
              <a:solidFill>
                <a:srgbClr val="00003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5070728" y="2050596"/>
              <a:ext cx="96852" cy="4859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5167580" y="2099195"/>
              <a:ext cx="556548" cy="0"/>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5724128" y="2099195"/>
              <a:ext cx="432048" cy="10566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6156176" y="2204864"/>
              <a:ext cx="288032" cy="72008"/>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34" name="矩形 133"/>
          <p:cNvSpPr/>
          <p:nvPr/>
        </p:nvSpPr>
        <p:spPr>
          <a:xfrm>
            <a:off x="1724429" y="6077977"/>
            <a:ext cx="5394546" cy="400110"/>
          </a:xfrm>
          <a:prstGeom prst="rect">
            <a:avLst/>
          </a:prstGeom>
        </p:spPr>
        <p:txBody>
          <a:bodyPr wrap="square">
            <a:spAutoFit/>
          </a:bodyPr>
          <a:lstStyle/>
          <a:p>
            <a:pPr lvl="0"/>
            <a:r>
              <a:rPr lang="en-US" altLang="zh-CN" sz="2000" dirty="0" err="1">
                <a:solidFill>
                  <a:prstClr val="white"/>
                </a:solidFill>
                <a:latin typeface="Times New Roman" panose="02020603050405020304" pitchFamily="18" charset="0"/>
                <a:cs typeface="Times New Roman" panose="02020603050405020304" pitchFamily="18" charset="0"/>
              </a:rPr>
              <a:t>Qademah</a:t>
            </a:r>
            <a:r>
              <a:rPr lang="en-US" altLang="zh-CN" sz="2000" dirty="0">
                <a:solidFill>
                  <a:prstClr val="white"/>
                </a:solidFill>
                <a:latin typeface="Times New Roman" panose="02020603050405020304" pitchFamily="18" charset="0"/>
                <a:cs typeface="Times New Roman" panose="02020603050405020304" pitchFamily="18" charset="0"/>
              </a:rPr>
              <a:t> fault is buried because of erosion.</a:t>
            </a:r>
            <a:endParaRPr lang="zh-CN" altLang="en-US" sz="2000" dirty="0">
              <a:solidFill>
                <a:prstClr val="white"/>
              </a:solidFill>
              <a:latin typeface="Times New Roman" panose="02020603050405020304" pitchFamily="18" charset="0"/>
              <a:cs typeface="Times New Roman" panose="02020603050405020304" pitchFamily="18" charset="0"/>
            </a:endParaRPr>
          </a:p>
        </p:txBody>
      </p:sp>
      <p:grpSp>
        <p:nvGrpSpPr>
          <p:cNvPr id="147" name="组合 146"/>
          <p:cNvGrpSpPr/>
          <p:nvPr/>
        </p:nvGrpSpPr>
        <p:grpSpPr>
          <a:xfrm rot="21296172">
            <a:off x="6514661" y="4226249"/>
            <a:ext cx="1540664" cy="319480"/>
            <a:chOff x="4542573" y="1864189"/>
            <a:chExt cx="1901635" cy="412683"/>
          </a:xfrm>
        </p:grpSpPr>
        <p:cxnSp>
          <p:nvCxnSpPr>
            <p:cNvPr id="148" name="直接连接符 147"/>
            <p:cNvCxnSpPr/>
            <p:nvPr/>
          </p:nvCxnSpPr>
          <p:spPr>
            <a:xfrm>
              <a:off x="4542573" y="1864189"/>
              <a:ext cx="528155" cy="186407"/>
            </a:xfrm>
            <a:prstGeom prst="line">
              <a:avLst/>
            </a:prstGeom>
            <a:ln w="38100">
              <a:solidFill>
                <a:srgbClr val="00003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5070728" y="2050596"/>
              <a:ext cx="96852" cy="4859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5167580" y="2099195"/>
              <a:ext cx="556548" cy="0"/>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5724128" y="2099195"/>
              <a:ext cx="432048" cy="10566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6156176" y="2204864"/>
              <a:ext cx="288032" cy="72008"/>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3" name="组合 152"/>
          <p:cNvGrpSpPr/>
          <p:nvPr/>
        </p:nvGrpSpPr>
        <p:grpSpPr>
          <a:xfrm rot="21296172">
            <a:off x="6400583" y="4676455"/>
            <a:ext cx="1540664" cy="319480"/>
            <a:chOff x="4542573" y="1864189"/>
            <a:chExt cx="1901635" cy="412683"/>
          </a:xfrm>
        </p:grpSpPr>
        <p:cxnSp>
          <p:nvCxnSpPr>
            <p:cNvPr id="154" name="直接连接符 153"/>
            <p:cNvCxnSpPr/>
            <p:nvPr/>
          </p:nvCxnSpPr>
          <p:spPr>
            <a:xfrm>
              <a:off x="4542573" y="1864189"/>
              <a:ext cx="528155" cy="186407"/>
            </a:xfrm>
            <a:prstGeom prst="line">
              <a:avLst/>
            </a:prstGeom>
            <a:ln w="38100">
              <a:solidFill>
                <a:srgbClr val="000039"/>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5070728" y="2050596"/>
              <a:ext cx="96852" cy="4859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5167580" y="2099195"/>
              <a:ext cx="556548" cy="0"/>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5724128" y="2099195"/>
              <a:ext cx="432048" cy="105669"/>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6156176" y="2204864"/>
              <a:ext cx="288032" cy="72008"/>
            </a:xfrm>
            <a:prstGeom prst="line">
              <a:avLst/>
            </a:prstGeom>
            <a:ln w="38100">
              <a:solidFill>
                <a:srgbClr val="00003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30506550"/>
      </p:ext>
    </p:extLst>
  </p:cSld>
  <p:clrMapOvr>
    <a:masterClrMapping/>
  </p:clrMapOvr>
  <mc:AlternateContent xmlns:mc="http://schemas.openxmlformats.org/markup-compatibility/2006">
    <mc:Choice xmlns:p14="http://schemas.microsoft.com/office/powerpoint/2010/main" Requires="p14">
      <p:transition spd="slow" p14:dur="2000" advTm="25510"/>
    </mc:Choice>
    <mc:Fallback>
      <p:transition spd="slow" advTm="255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56803"/>
            <a:ext cx="7886700" cy="1325563"/>
          </a:xfrm>
        </p:spPr>
        <p:txBody>
          <a:bodyPr>
            <a:normAutofit/>
          </a:bodyPr>
          <a:lstStyle/>
          <a:p>
            <a:r>
              <a:rPr lang="en-US" altLang="zh-CN" sz="5400" dirty="0" smtClean="0"/>
              <a:t>Outline</a:t>
            </a:r>
            <a:endParaRPr lang="zh-CN" altLang="en-US" sz="6600" dirty="0"/>
          </a:p>
        </p:txBody>
      </p:sp>
      <p:sp>
        <p:nvSpPr>
          <p:cNvPr id="3" name="内容占位符 2"/>
          <p:cNvSpPr>
            <a:spLocks noGrp="1"/>
          </p:cNvSpPr>
          <p:nvPr>
            <p:ph idx="1"/>
          </p:nvPr>
        </p:nvSpPr>
        <p:spPr>
          <a:xfrm>
            <a:off x="557318" y="1196752"/>
            <a:ext cx="6174922" cy="5472608"/>
          </a:xfrm>
        </p:spPr>
        <p:txBody>
          <a:bodyPr>
            <a:noAutofit/>
          </a:bodyPr>
          <a:lstStyle/>
          <a:p>
            <a:pPr>
              <a:lnSpc>
                <a:spcPct val="100000"/>
              </a:lnSpc>
            </a:pPr>
            <a:r>
              <a:rPr lang="en-US" altLang="zh-CN" sz="4000" dirty="0" smtClean="0"/>
              <a:t>Introduction</a:t>
            </a:r>
          </a:p>
          <a:p>
            <a:pPr>
              <a:lnSpc>
                <a:spcPct val="100000"/>
              </a:lnSpc>
            </a:pPr>
            <a:r>
              <a:rPr lang="en-US" altLang="zh-CN" sz="4000" dirty="0" smtClean="0"/>
              <a:t>Theory</a:t>
            </a:r>
          </a:p>
          <a:p>
            <a:pPr>
              <a:lnSpc>
                <a:spcPct val="100000"/>
              </a:lnSpc>
            </a:pPr>
            <a:r>
              <a:rPr lang="en-US" altLang="zh-CN" sz="4000" dirty="0" smtClean="0"/>
              <a:t>Workflow</a:t>
            </a:r>
          </a:p>
          <a:p>
            <a:pPr>
              <a:lnSpc>
                <a:spcPct val="100000"/>
              </a:lnSpc>
            </a:pPr>
            <a:r>
              <a:rPr lang="en-US" altLang="zh-CN" sz="4000" dirty="0" smtClean="0"/>
              <a:t>Numerical Tests</a:t>
            </a:r>
          </a:p>
          <a:p>
            <a:pPr lvl="1">
              <a:lnSpc>
                <a:spcPct val="100000"/>
              </a:lnSpc>
            </a:pPr>
            <a:r>
              <a:rPr lang="en-US" altLang="zh-CN" sz="3200" dirty="0"/>
              <a:t>3D </a:t>
            </a:r>
            <a:r>
              <a:rPr lang="en-US" altLang="zh-CN" sz="3200" dirty="0" smtClean="0"/>
              <a:t>Synthetic Data</a:t>
            </a:r>
          </a:p>
          <a:p>
            <a:pPr lvl="1">
              <a:lnSpc>
                <a:spcPct val="100000"/>
              </a:lnSpc>
            </a:pPr>
            <a:r>
              <a:rPr lang="en-US" altLang="zh-CN" sz="3200" dirty="0" smtClean="0"/>
              <a:t>2D Aqaba Data</a:t>
            </a:r>
          </a:p>
          <a:p>
            <a:pPr lvl="1">
              <a:lnSpc>
                <a:spcPct val="100000"/>
              </a:lnSpc>
            </a:pPr>
            <a:r>
              <a:rPr lang="en-US" altLang="zh-CN" sz="3200" dirty="0" smtClean="0"/>
              <a:t>3D </a:t>
            </a:r>
            <a:r>
              <a:rPr lang="en-US" altLang="zh-CN" sz="3200" dirty="0" err="1" smtClean="0"/>
              <a:t>Qademah</a:t>
            </a:r>
            <a:r>
              <a:rPr lang="en-US" altLang="zh-CN" sz="3200" dirty="0" smtClean="0"/>
              <a:t> Data</a:t>
            </a:r>
          </a:p>
          <a:p>
            <a:pPr>
              <a:lnSpc>
                <a:spcPct val="100000"/>
              </a:lnSpc>
            </a:pPr>
            <a:r>
              <a:rPr lang="en-US" altLang="zh-CN" sz="4000" dirty="0" smtClean="0"/>
              <a:t>Conclusions</a:t>
            </a:r>
          </a:p>
          <a:p>
            <a:pPr>
              <a:lnSpc>
                <a:spcPct val="100000"/>
              </a:lnSpc>
            </a:pPr>
            <a:endParaRPr lang="zh-CN" altLang="en-US" sz="3600" dirty="0"/>
          </a:p>
        </p:txBody>
      </p:sp>
      <p:sp>
        <p:nvSpPr>
          <p:cNvPr id="37" name="Rectangle 5"/>
          <p:cNvSpPr>
            <a:spLocks noChangeArrowheads="1"/>
          </p:cNvSpPr>
          <p:nvPr/>
        </p:nvSpPr>
        <p:spPr bwMode="auto">
          <a:xfrm>
            <a:off x="539553" y="1340768"/>
            <a:ext cx="4509845" cy="4446243"/>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1295553462"/>
      </p:ext>
    </p:extLst>
  </p:cSld>
  <p:clrMapOvr>
    <a:masterClrMapping/>
  </p:clrMapOvr>
  <mc:AlternateContent xmlns:mc="http://schemas.openxmlformats.org/markup-compatibility/2006">
    <mc:Choice xmlns:p14="http://schemas.microsoft.com/office/powerpoint/2010/main" Requires="p14">
      <p:transition spd="slow" p14:dur="2000" advTm="564"/>
    </mc:Choice>
    <mc:Fallback>
      <p:transition spd="slow" advTm="564"/>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4609828" y="2060848"/>
            <a:ext cx="4580970" cy="3528392"/>
            <a:chOff x="4362097" y="1831614"/>
            <a:chExt cx="4829258" cy="4482373"/>
          </a:xfrm>
        </p:grpSpPr>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371" y="1831614"/>
              <a:ext cx="4464496" cy="4152619"/>
            </a:xfrm>
            <a:prstGeom prst="rect">
              <a:avLst/>
            </a:prstGeom>
          </p:spPr>
        </p:pic>
        <p:sp>
          <p:nvSpPr>
            <p:cNvPr id="49" name="矩形 48"/>
            <p:cNvSpPr/>
            <p:nvPr/>
          </p:nvSpPr>
          <p:spPr>
            <a:xfrm rot="21174272">
              <a:off x="6499662" y="5534841"/>
              <a:ext cx="2281797" cy="77914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矩形 49"/>
            <p:cNvSpPr/>
            <p:nvPr/>
          </p:nvSpPr>
          <p:spPr>
            <a:xfrm rot="501079">
              <a:off x="4610527" y="5522580"/>
              <a:ext cx="1849955" cy="77914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矩形 50"/>
            <p:cNvSpPr/>
            <p:nvPr/>
          </p:nvSpPr>
          <p:spPr>
            <a:xfrm rot="16200000">
              <a:off x="3036448" y="3533103"/>
              <a:ext cx="3157630" cy="506331"/>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矩形 51"/>
            <p:cNvSpPr/>
            <p:nvPr/>
          </p:nvSpPr>
          <p:spPr>
            <a:xfrm rot="16200000">
              <a:off x="7121891" y="3661878"/>
              <a:ext cx="3096389" cy="461583"/>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TextBox 52"/>
            <p:cNvSpPr txBox="1"/>
            <p:nvPr/>
          </p:nvSpPr>
          <p:spPr>
            <a:xfrm>
              <a:off x="7118975" y="5564533"/>
              <a:ext cx="786135"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x (m)</a:t>
              </a:r>
            </a:p>
          </p:txBody>
        </p:sp>
        <p:sp>
          <p:nvSpPr>
            <p:cNvPr id="54" name="TextBox 53"/>
            <p:cNvSpPr txBox="1"/>
            <p:nvPr/>
          </p:nvSpPr>
          <p:spPr>
            <a:xfrm>
              <a:off x="6199535" y="5537185"/>
              <a:ext cx="329865"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55" name="TextBox 54"/>
            <p:cNvSpPr txBox="1"/>
            <p:nvPr/>
          </p:nvSpPr>
          <p:spPr>
            <a:xfrm>
              <a:off x="8157541" y="5365085"/>
              <a:ext cx="600248"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105</a:t>
              </a:r>
            </a:p>
          </p:txBody>
        </p:sp>
        <p:sp>
          <p:nvSpPr>
            <p:cNvPr id="56" name="TextBox 55"/>
            <p:cNvSpPr txBox="1"/>
            <p:nvPr/>
          </p:nvSpPr>
          <p:spPr>
            <a:xfrm>
              <a:off x="4689458" y="5308758"/>
              <a:ext cx="590243"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110</a:t>
              </a:r>
            </a:p>
          </p:txBody>
        </p:sp>
        <p:sp>
          <p:nvSpPr>
            <p:cNvPr id="57" name="TextBox 56"/>
            <p:cNvSpPr txBox="1"/>
            <p:nvPr/>
          </p:nvSpPr>
          <p:spPr>
            <a:xfrm>
              <a:off x="5258079" y="5584122"/>
              <a:ext cx="786135"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y (m)</a:t>
              </a:r>
            </a:p>
          </p:txBody>
        </p:sp>
        <p:sp>
          <p:nvSpPr>
            <p:cNvPr id="58" name="TextBox 57"/>
            <p:cNvSpPr txBox="1"/>
            <p:nvPr/>
          </p:nvSpPr>
          <p:spPr>
            <a:xfrm>
              <a:off x="6484219" y="5565140"/>
              <a:ext cx="329865"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59" name="TextBox 58"/>
            <p:cNvSpPr txBox="1"/>
            <p:nvPr/>
          </p:nvSpPr>
          <p:spPr>
            <a:xfrm rot="16200000">
              <a:off x="3938049" y="3681770"/>
              <a:ext cx="1499206" cy="421796"/>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Filter No.</a:t>
              </a:r>
            </a:p>
          </p:txBody>
        </p:sp>
        <p:sp>
          <p:nvSpPr>
            <p:cNvPr id="60" name="TextBox 59"/>
            <p:cNvSpPr txBox="1"/>
            <p:nvPr/>
          </p:nvSpPr>
          <p:spPr>
            <a:xfrm>
              <a:off x="4656501" y="2179440"/>
              <a:ext cx="329865"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a:t>
              </a:r>
            </a:p>
          </p:txBody>
        </p:sp>
        <p:sp>
          <p:nvSpPr>
            <p:cNvPr id="61" name="TextBox 60"/>
            <p:cNvSpPr txBox="1"/>
            <p:nvPr/>
          </p:nvSpPr>
          <p:spPr>
            <a:xfrm>
              <a:off x="4588101" y="5060221"/>
              <a:ext cx="329865"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8</a:t>
              </a:r>
            </a:p>
          </p:txBody>
        </p:sp>
        <p:sp>
          <p:nvSpPr>
            <p:cNvPr id="62" name="TextBox 61"/>
            <p:cNvSpPr txBox="1"/>
            <p:nvPr/>
          </p:nvSpPr>
          <p:spPr>
            <a:xfrm rot="16200000">
              <a:off x="7715641" y="3936423"/>
              <a:ext cx="2529631" cy="421796"/>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Pseudo depth (m)</a:t>
              </a:r>
            </a:p>
          </p:txBody>
        </p:sp>
        <p:sp>
          <p:nvSpPr>
            <p:cNvPr id="63" name="TextBox 62"/>
            <p:cNvSpPr txBox="1"/>
            <p:nvPr/>
          </p:nvSpPr>
          <p:spPr>
            <a:xfrm>
              <a:off x="8363701" y="2144419"/>
              <a:ext cx="532652"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1.4</a:t>
              </a:r>
            </a:p>
          </p:txBody>
        </p:sp>
        <p:sp>
          <p:nvSpPr>
            <p:cNvPr id="66" name="TextBox 65"/>
            <p:cNvSpPr txBox="1"/>
            <p:nvPr/>
          </p:nvSpPr>
          <p:spPr>
            <a:xfrm>
              <a:off x="8380004" y="2993892"/>
              <a:ext cx="532652"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2.1</a:t>
              </a:r>
            </a:p>
          </p:txBody>
        </p:sp>
        <p:sp>
          <p:nvSpPr>
            <p:cNvPr id="67" name="TextBox 66"/>
            <p:cNvSpPr txBox="1"/>
            <p:nvPr/>
          </p:nvSpPr>
          <p:spPr>
            <a:xfrm>
              <a:off x="8406722" y="3874682"/>
              <a:ext cx="532652"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3.3</a:t>
              </a:r>
            </a:p>
          </p:txBody>
        </p:sp>
        <p:sp>
          <p:nvSpPr>
            <p:cNvPr id="68" name="TextBox 67"/>
            <p:cNvSpPr txBox="1"/>
            <p:nvPr/>
          </p:nvSpPr>
          <p:spPr>
            <a:xfrm>
              <a:off x="8417809" y="4660112"/>
              <a:ext cx="532652" cy="50828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5.1</a:t>
              </a:r>
            </a:p>
          </p:txBody>
        </p:sp>
      </p:grpSp>
      <p:sp>
        <p:nvSpPr>
          <p:cNvPr id="2" name="标题 1"/>
          <p:cNvSpPr>
            <a:spLocks noGrp="1"/>
          </p:cNvSpPr>
          <p:nvPr>
            <p:ph type="title"/>
          </p:nvPr>
        </p:nvSpPr>
        <p:spPr>
          <a:xfrm>
            <a:off x="628651" y="-99392"/>
            <a:ext cx="7886700" cy="1325563"/>
          </a:xfrm>
        </p:spPr>
        <p:txBody>
          <a:bodyPr>
            <a:normAutofit/>
          </a:bodyPr>
          <a:lstStyle/>
          <a:p>
            <a:r>
              <a:rPr lang="en-US" altLang="zh-CN" sz="5400" dirty="0" smtClean="0"/>
              <a:t>Conclusions</a:t>
            </a:r>
            <a:endParaRPr lang="zh-CN" altLang="en-US" sz="5400" dirty="0"/>
          </a:p>
        </p:txBody>
      </p:sp>
      <p:sp>
        <p:nvSpPr>
          <p:cNvPr id="3" name="内容占位符 2"/>
          <p:cNvSpPr>
            <a:spLocks noGrp="1"/>
          </p:cNvSpPr>
          <p:nvPr>
            <p:ph idx="1"/>
          </p:nvPr>
        </p:nvSpPr>
        <p:spPr>
          <a:xfrm>
            <a:off x="359533" y="548680"/>
            <a:ext cx="8586954" cy="2016224"/>
          </a:xfrm>
        </p:spPr>
        <p:txBody>
          <a:bodyPr>
            <a:normAutofit/>
          </a:bodyPr>
          <a:lstStyle/>
          <a:p>
            <a:endParaRPr lang="en-US" altLang="zh-CN" sz="3600" dirty="0" smtClean="0"/>
          </a:p>
          <a:p>
            <a:pPr algn="just">
              <a:lnSpc>
                <a:spcPct val="120000"/>
              </a:lnSpc>
            </a:pPr>
            <a:r>
              <a:rPr lang="en-US" altLang="zh-CN" dirty="0" smtClean="0"/>
              <a:t>The natural </a:t>
            </a:r>
            <a:r>
              <a:rPr lang="en-US" altLang="zh-CN" dirty="0"/>
              <a:t>migration (NM) method </a:t>
            </a:r>
            <a:r>
              <a:rPr lang="en-US" altLang="zh-CN" dirty="0" smtClean="0"/>
              <a:t>is effective for </a:t>
            </a:r>
            <a:r>
              <a:rPr lang="en-US" altLang="zh-CN" dirty="0"/>
              <a:t>controlled source </a:t>
            </a:r>
            <a:r>
              <a:rPr lang="en-US" altLang="zh-CN" dirty="0" smtClean="0"/>
              <a:t>data.</a:t>
            </a:r>
          </a:p>
        </p:txBody>
      </p:sp>
      <p:sp>
        <p:nvSpPr>
          <p:cNvPr id="9" name="内容占位符 2"/>
          <p:cNvSpPr txBox="1">
            <a:spLocks/>
          </p:cNvSpPr>
          <p:nvPr/>
        </p:nvSpPr>
        <p:spPr>
          <a:xfrm>
            <a:off x="323528" y="4653136"/>
            <a:ext cx="8586954" cy="2016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3600" dirty="0" smtClean="0"/>
          </a:p>
          <a:p>
            <a:pPr algn="just">
              <a:lnSpc>
                <a:spcPct val="120000"/>
              </a:lnSpc>
            </a:pPr>
            <a:r>
              <a:rPr lang="en-US" altLang="zh-CN" dirty="0"/>
              <a:t>More accurate hazard maps can be obtained  in a cost-effective manner.</a:t>
            </a:r>
          </a:p>
        </p:txBody>
      </p:sp>
      <p:grpSp>
        <p:nvGrpSpPr>
          <p:cNvPr id="19" name="组合 18"/>
          <p:cNvGrpSpPr/>
          <p:nvPr/>
        </p:nvGrpSpPr>
        <p:grpSpPr>
          <a:xfrm>
            <a:off x="107504" y="2348880"/>
            <a:ext cx="4245073" cy="2961964"/>
            <a:chOff x="4776918" y="2039828"/>
            <a:chExt cx="4393614" cy="4001344"/>
          </a:xfrm>
        </p:grpSpPr>
        <p:grpSp>
          <p:nvGrpSpPr>
            <p:cNvPr id="20" name="组合 19"/>
            <p:cNvGrpSpPr/>
            <p:nvPr/>
          </p:nvGrpSpPr>
          <p:grpSpPr>
            <a:xfrm>
              <a:off x="4776918" y="2153445"/>
              <a:ext cx="4053359" cy="3887727"/>
              <a:chOff x="4848926" y="2153445"/>
              <a:chExt cx="4053359" cy="3887727"/>
            </a:xfrm>
          </p:grpSpPr>
          <p:pic>
            <p:nvPicPr>
              <p:cNvPr id="40" name="图片 39"/>
              <p:cNvPicPr>
                <a:picLocks noChangeAspect="1"/>
              </p:cNvPicPr>
              <p:nvPr/>
            </p:nvPicPr>
            <p:blipFill rotWithShape="1">
              <a:blip r:embed="rId5" cstate="print">
                <a:extLst>
                  <a:ext uri="{28A0092B-C50C-407E-A947-70E740481C1C}">
                    <a14:useLocalDpi xmlns:a14="http://schemas.microsoft.com/office/drawing/2010/main"/>
                  </a:ext>
                </a:extLst>
              </a:blip>
              <a:srcRect t="3547" b="41913"/>
              <a:stretch/>
            </p:blipFill>
            <p:spPr>
              <a:xfrm>
                <a:off x="5136838" y="2153445"/>
                <a:ext cx="3672408" cy="3720327"/>
              </a:xfrm>
              <a:prstGeom prst="rect">
                <a:avLst/>
              </a:prstGeom>
            </p:spPr>
          </p:pic>
          <p:grpSp>
            <p:nvGrpSpPr>
              <p:cNvPr id="41" name="组合 40"/>
              <p:cNvGrpSpPr/>
              <p:nvPr/>
            </p:nvGrpSpPr>
            <p:grpSpPr>
              <a:xfrm>
                <a:off x="4848926" y="2168234"/>
                <a:ext cx="4053359" cy="3872938"/>
                <a:chOff x="395656" y="1963668"/>
                <a:chExt cx="4053359" cy="3872938"/>
              </a:xfrm>
              <a:effectLst/>
            </p:grpSpPr>
            <p:sp>
              <p:nvSpPr>
                <p:cNvPr id="42" name="矩形 41"/>
                <p:cNvSpPr/>
                <p:nvPr/>
              </p:nvSpPr>
              <p:spPr>
                <a:xfrm rot="1160696">
                  <a:off x="696556" y="5105420"/>
                  <a:ext cx="1163400" cy="73118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矩形 42"/>
                <p:cNvSpPr/>
                <p:nvPr/>
              </p:nvSpPr>
              <p:spPr>
                <a:xfrm rot="21295124">
                  <a:off x="1496687" y="5264114"/>
                  <a:ext cx="2952328" cy="457241"/>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矩形 43"/>
                <p:cNvSpPr/>
                <p:nvPr/>
              </p:nvSpPr>
              <p:spPr>
                <a:xfrm rot="5400000">
                  <a:off x="-741217" y="3100541"/>
                  <a:ext cx="3004931" cy="73118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2" name="矩形 21"/>
            <p:cNvSpPr/>
            <p:nvPr/>
          </p:nvSpPr>
          <p:spPr>
            <a:xfrm rot="5400000">
              <a:off x="7281783" y="3572444"/>
              <a:ext cx="3046312" cy="73118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p:cNvSpPr txBox="1"/>
            <p:nvPr/>
          </p:nvSpPr>
          <p:spPr>
            <a:xfrm>
              <a:off x="6901034" y="5497246"/>
              <a:ext cx="771811"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x (m)</a:t>
              </a:r>
            </a:p>
          </p:txBody>
        </p:sp>
        <p:sp>
          <p:nvSpPr>
            <p:cNvPr id="24" name="TextBox 23"/>
            <p:cNvSpPr txBox="1"/>
            <p:nvPr/>
          </p:nvSpPr>
          <p:spPr>
            <a:xfrm>
              <a:off x="6276529" y="5497244"/>
              <a:ext cx="323855"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25" name="TextBox 24"/>
            <p:cNvSpPr txBox="1"/>
            <p:nvPr/>
          </p:nvSpPr>
          <p:spPr>
            <a:xfrm>
              <a:off x="7817394" y="5440918"/>
              <a:ext cx="589311"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240</a:t>
              </a:r>
            </a:p>
          </p:txBody>
        </p:sp>
        <p:sp>
          <p:nvSpPr>
            <p:cNvPr id="26" name="TextBox 25"/>
            <p:cNvSpPr txBox="1"/>
            <p:nvPr/>
          </p:nvSpPr>
          <p:spPr>
            <a:xfrm>
              <a:off x="5351557" y="5173161"/>
              <a:ext cx="589311"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240</a:t>
              </a:r>
            </a:p>
          </p:txBody>
        </p:sp>
        <p:sp>
          <p:nvSpPr>
            <p:cNvPr id="27" name="TextBox 26"/>
            <p:cNvSpPr txBox="1"/>
            <p:nvPr/>
          </p:nvSpPr>
          <p:spPr>
            <a:xfrm>
              <a:off x="5305021" y="5485967"/>
              <a:ext cx="771811"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y (m)</a:t>
              </a:r>
            </a:p>
          </p:txBody>
        </p:sp>
        <p:sp>
          <p:nvSpPr>
            <p:cNvPr id="28" name="TextBox 27"/>
            <p:cNvSpPr txBox="1"/>
            <p:nvPr/>
          </p:nvSpPr>
          <p:spPr>
            <a:xfrm>
              <a:off x="5985875" y="5469289"/>
              <a:ext cx="323855"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29" name="TextBox 28"/>
            <p:cNvSpPr txBox="1"/>
            <p:nvPr/>
          </p:nvSpPr>
          <p:spPr>
            <a:xfrm rot="16200000">
              <a:off x="4465726" y="3639992"/>
              <a:ext cx="1594250" cy="414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Filter No.</a:t>
              </a:r>
            </a:p>
          </p:txBody>
        </p:sp>
        <p:sp>
          <p:nvSpPr>
            <p:cNvPr id="30" name="TextBox 29"/>
            <p:cNvSpPr txBox="1"/>
            <p:nvPr/>
          </p:nvSpPr>
          <p:spPr>
            <a:xfrm>
              <a:off x="5210911" y="2039828"/>
              <a:ext cx="323855"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a:t>
              </a:r>
            </a:p>
          </p:txBody>
        </p:sp>
        <p:sp>
          <p:nvSpPr>
            <p:cNvPr id="31" name="TextBox 30"/>
            <p:cNvSpPr txBox="1"/>
            <p:nvPr/>
          </p:nvSpPr>
          <p:spPr>
            <a:xfrm>
              <a:off x="5142511" y="4792271"/>
              <a:ext cx="323855"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7</a:t>
              </a:r>
            </a:p>
          </p:txBody>
        </p:sp>
        <p:sp>
          <p:nvSpPr>
            <p:cNvPr id="32" name="TextBox 31"/>
            <p:cNvSpPr txBox="1"/>
            <p:nvPr/>
          </p:nvSpPr>
          <p:spPr>
            <a:xfrm rot="16200000">
              <a:off x="7603283" y="3903806"/>
              <a:ext cx="2689999" cy="414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Pseudo depth (m)</a:t>
              </a:r>
            </a:p>
          </p:txBody>
        </p:sp>
        <p:sp>
          <p:nvSpPr>
            <p:cNvPr id="33" name="TextBox 32"/>
            <p:cNvSpPr txBox="1"/>
            <p:nvPr/>
          </p:nvSpPr>
          <p:spPr>
            <a:xfrm>
              <a:off x="8423633" y="2239883"/>
              <a:ext cx="522947"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5.2</a:t>
              </a:r>
            </a:p>
          </p:txBody>
        </p:sp>
        <p:sp>
          <p:nvSpPr>
            <p:cNvPr id="34" name="TextBox 33"/>
            <p:cNvSpPr txBox="1"/>
            <p:nvPr/>
          </p:nvSpPr>
          <p:spPr>
            <a:xfrm>
              <a:off x="8386781" y="5199608"/>
              <a:ext cx="655674"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19.5</a:t>
              </a:r>
            </a:p>
          </p:txBody>
        </p:sp>
        <p:sp>
          <p:nvSpPr>
            <p:cNvPr id="35" name="TextBox 34"/>
            <p:cNvSpPr txBox="1"/>
            <p:nvPr/>
          </p:nvSpPr>
          <p:spPr>
            <a:xfrm>
              <a:off x="8443014" y="3226598"/>
              <a:ext cx="522947"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7.1</a:t>
              </a:r>
            </a:p>
          </p:txBody>
        </p:sp>
        <p:sp>
          <p:nvSpPr>
            <p:cNvPr id="36" name="TextBox 35"/>
            <p:cNvSpPr txBox="1"/>
            <p:nvPr/>
          </p:nvSpPr>
          <p:spPr>
            <a:xfrm>
              <a:off x="8443014" y="4169490"/>
              <a:ext cx="446761" cy="540512"/>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11</a:t>
              </a:r>
            </a:p>
          </p:txBody>
        </p:sp>
      </p:grpSp>
    </p:spTree>
    <p:custDataLst>
      <p:tags r:id="rId1"/>
    </p:custDataLst>
    <p:extLst>
      <p:ext uri="{BB962C8B-B14F-4D97-AF65-F5344CB8AC3E}">
        <p14:creationId xmlns:p14="http://schemas.microsoft.com/office/powerpoint/2010/main" val="2097118453"/>
      </p:ext>
    </p:extLst>
  </p:cSld>
  <p:clrMapOvr>
    <a:masterClrMapping/>
  </p:clrMapOvr>
  <mc:AlternateContent xmlns:mc="http://schemas.openxmlformats.org/markup-compatibility/2006">
    <mc:Choice xmlns:p14="http://schemas.microsoft.com/office/powerpoint/2010/main" Requires="p14">
      <p:transition spd="slow" p14:dur="2000" advTm="14063"/>
    </mc:Choice>
    <mc:Fallback>
      <p:transition spd="slow" advTm="140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171400"/>
            <a:ext cx="7886700" cy="1325563"/>
          </a:xfrm>
        </p:spPr>
        <p:txBody>
          <a:bodyPr>
            <a:normAutofit/>
          </a:bodyPr>
          <a:lstStyle/>
          <a:p>
            <a:r>
              <a:rPr lang="en-US" altLang="zh-CN" sz="5400" dirty="0" smtClean="0"/>
              <a:t>Conclusions</a:t>
            </a:r>
            <a:endParaRPr lang="zh-CN" altLang="en-US" sz="5400" dirty="0"/>
          </a:p>
        </p:txBody>
      </p:sp>
      <p:sp>
        <p:nvSpPr>
          <p:cNvPr id="3" name="内容占位符 2"/>
          <p:cNvSpPr>
            <a:spLocks noGrp="1"/>
          </p:cNvSpPr>
          <p:nvPr>
            <p:ph idx="1"/>
          </p:nvPr>
        </p:nvSpPr>
        <p:spPr>
          <a:xfrm>
            <a:off x="359533" y="1484784"/>
            <a:ext cx="8586954" cy="3528392"/>
          </a:xfrm>
        </p:spPr>
        <p:txBody>
          <a:bodyPr>
            <a:normAutofit fontScale="62500" lnSpcReduction="20000"/>
          </a:bodyPr>
          <a:lstStyle/>
          <a:p>
            <a:endParaRPr lang="en-US" altLang="zh-CN" sz="3600" dirty="0" smtClean="0"/>
          </a:p>
          <a:p>
            <a:pPr marL="0" indent="0" algn="just">
              <a:lnSpc>
                <a:spcPct val="120000"/>
              </a:lnSpc>
              <a:buNone/>
            </a:pPr>
            <a:r>
              <a:rPr lang="en-US" altLang="zh-CN" sz="5800" dirty="0" smtClean="0">
                <a:solidFill>
                  <a:srgbClr val="FFFF00"/>
                </a:solidFill>
              </a:rPr>
              <a:t>Limit:</a:t>
            </a:r>
          </a:p>
          <a:p>
            <a:pPr algn="just">
              <a:lnSpc>
                <a:spcPct val="120000"/>
              </a:lnSpc>
            </a:pPr>
            <a:r>
              <a:rPr lang="en-US" altLang="zh-CN" sz="4500" dirty="0" smtClean="0"/>
              <a:t>A </a:t>
            </a:r>
            <a:r>
              <a:rPr lang="en-US" altLang="zh-CN" sz="4500" dirty="0"/>
              <a:t>dense receiver coverage is needed </a:t>
            </a:r>
            <a:r>
              <a:rPr lang="en-US" altLang="zh-CN" sz="4500" dirty="0" smtClean="0"/>
              <a:t>.</a:t>
            </a:r>
          </a:p>
          <a:p>
            <a:pPr marL="0" indent="0" algn="just">
              <a:lnSpc>
                <a:spcPct val="120000"/>
              </a:lnSpc>
              <a:buNone/>
            </a:pPr>
            <a:r>
              <a:rPr lang="en-US" altLang="zh-CN" sz="5800" dirty="0" smtClean="0">
                <a:solidFill>
                  <a:srgbClr val="FFFF00"/>
                </a:solidFill>
              </a:rPr>
              <a:t>Next:</a:t>
            </a:r>
          </a:p>
          <a:p>
            <a:pPr algn="just">
              <a:lnSpc>
                <a:spcPct val="120000"/>
              </a:lnSpc>
            </a:pPr>
            <a:r>
              <a:rPr lang="en-US" altLang="zh-CN" sz="4500" dirty="0" smtClean="0"/>
              <a:t>The </a:t>
            </a:r>
            <a:r>
              <a:rPr lang="en-US" altLang="zh-CN" sz="4500" dirty="0"/>
              <a:t>use of least squares migration in mitigating </a:t>
            </a:r>
            <a:r>
              <a:rPr lang="en-US" altLang="zh-CN" sz="4500" dirty="0" smtClean="0"/>
              <a:t>the artifacts.</a:t>
            </a:r>
          </a:p>
        </p:txBody>
      </p:sp>
    </p:spTree>
    <p:custDataLst>
      <p:tags r:id="rId1"/>
    </p:custDataLst>
    <p:extLst>
      <p:ext uri="{BB962C8B-B14F-4D97-AF65-F5344CB8AC3E}">
        <p14:creationId xmlns:p14="http://schemas.microsoft.com/office/powerpoint/2010/main" val="3565946326"/>
      </p:ext>
    </p:extLst>
  </p:cSld>
  <p:clrMapOvr>
    <a:masterClrMapping/>
  </p:clrMapOvr>
  <mc:AlternateContent xmlns:mc="http://schemas.openxmlformats.org/markup-compatibility/2006">
    <mc:Choice xmlns:p14="http://schemas.microsoft.com/office/powerpoint/2010/main" Requires="p14">
      <p:transition spd="slow" p14:dur="2000" advTm="40422"/>
    </mc:Choice>
    <mc:Fallback>
      <p:transition spd="slow" advTm="404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628651" y="-171400"/>
            <a:ext cx="78867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FFFF00"/>
                </a:solidFill>
                <a:latin typeface="Times New Roman" panose="02020603050405020304" pitchFamily="18" charset="0"/>
                <a:ea typeface="+mj-ea"/>
                <a:cs typeface="Times New Roman" panose="02020603050405020304" pitchFamily="18" charset="0"/>
              </a:defRPr>
            </a:lvl1pPr>
          </a:lstStyle>
          <a:p>
            <a:r>
              <a:rPr lang="en-US" sz="5400" dirty="0"/>
              <a:t>Acknowledgements</a:t>
            </a:r>
            <a:endParaRPr lang="zh-CN" altLang="en-US" sz="5400" dirty="0"/>
          </a:p>
        </p:txBody>
      </p:sp>
      <p:sp>
        <p:nvSpPr>
          <p:cNvPr id="4" name="TextBox 3"/>
          <p:cNvSpPr txBox="1"/>
          <p:nvPr/>
        </p:nvSpPr>
        <p:spPr>
          <a:xfrm>
            <a:off x="35496" y="1140812"/>
            <a:ext cx="8318303" cy="523220"/>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Sponsors of the CSIM </a:t>
            </a:r>
            <a:r>
              <a:rPr lang="en-US" sz="2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it-IT" altLang="zh-CN" sz="2800" dirty="0" smtClean="0">
                <a:solidFill>
                  <a:srgbClr val="FFFF00"/>
                </a:solidFill>
                <a:latin typeface="Times New Roman" pitchFamily="18" charset="0"/>
                <a:ea typeface="宋体" pitchFamily="2" charset="-122"/>
              </a:rPr>
              <a:t>csim.kaust.edu.sa</a:t>
            </a:r>
            <a:r>
              <a:rPr lang="en-US" sz="280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consortium.</a:t>
            </a:r>
          </a:p>
        </p:txBody>
      </p:sp>
      <p:sp>
        <p:nvSpPr>
          <p:cNvPr id="6" name="矩形 5"/>
          <p:cNvSpPr/>
          <p:nvPr/>
        </p:nvSpPr>
        <p:spPr>
          <a:xfrm>
            <a:off x="179512" y="5643246"/>
            <a:ext cx="9001000" cy="954107"/>
          </a:xfrm>
          <a:prstGeom prst="rect">
            <a:avLst/>
          </a:prstGeom>
        </p:spPr>
        <p:txBody>
          <a:bodyPr wrap="square">
            <a:spAutoFit/>
          </a:bodyPr>
          <a:lstStyle/>
          <a:p>
            <a:pPr marL="285750" lvl="0" indent="-285750">
              <a:buFont typeface="Arial" panose="020B0604020202020204" pitchFamily="34" charset="0"/>
              <a:buChar char="•"/>
            </a:pPr>
            <a:r>
              <a:rPr lang="en-US" sz="28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KAUST Supercomputing Laboratory (KSL) and IT research computing group.</a:t>
            </a:r>
          </a:p>
        </p:txBody>
      </p:sp>
      <p:pic>
        <p:nvPicPr>
          <p:cNvPr id="1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949" y="1831980"/>
            <a:ext cx="914400" cy="990481"/>
          </a:xfrm>
          <a:prstGeom prst="rect">
            <a:avLst/>
          </a:prstGeom>
          <a:noFill/>
          <a:ln w="9525">
            <a:solidFill>
              <a:srgbClr val="000000"/>
            </a:solidFill>
            <a:miter lim="800000"/>
            <a:headEnd/>
            <a:tailEnd/>
          </a:ln>
          <a:extLst/>
        </p:spPr>
      </p:pic>
      <p:pic>
        <p:nvPicPr>
          <p:cNvPr id="17" name="Picture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6" y="3181469"/>
            <a:ext cx="1765575" cy="871435"/>
          </a:xfrm>
          <a:prstGeom prst="rect">
            <a:avLst/>
          </a:prstGeom>
          <a:noFill/>
          <a:ln w="9525">
            <a:solidFill>
              <a:srgbClr val="000000"/>
            </a:solidFill>
            <a:miter lim="800000"/>
            <a:headEnd/>
            <a:tailEnd/>
          </a:ln>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304" y="1872456"/>
            <a:ext cx="1098550" cy="909529"/>
          </a:xfrm>
          <a:prstGeom prst="rect">
            <a:avLst/>
          </a:prstGeom>
          <a:noFill/>
          <a:ln w="9525">
            <a:solidFill>
              <a:srgbClr val="000000"/>
            </a:solidFill>
            <a:miter lim="800000"/>
            <a:headEnd/>
            <a:tailEnd/>
          </a:ln>
          <a:extLst/>
        </p:spPr>
      </p:pic>
      <p:pic>
        <p:nvPicPr>
          <p:cNvPr id="15"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40" y="3121153"/>
            <a:ext cx="938213" cy="992068"/>
          </a:xfrm>
          <a:prstGeom prst="rect">
            <a:avLst/>
          </a:prstGeom>
          <a:noFill/>
          <a:ln w="9525">
            <a:solidFill>
              <a:srgbClr val="000000"/>
            </a:solidFill>
            <a:miter lim="800000"/>
            <a:headEnd/>
            <a:tailEnd/>
          </a:ln>
          <a:extLst/>
        </p:spPr>
      </p:pic>
      <p:pic>
        <p:nvPicPr>
          <p:cNvPr id="11" name="Picture 3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525" y="2120073"/>
            <a:ext cx="1828800" cy="414288"/>
          </a:xfrm>
          <a:prstGeom prst="rect">
            <a:avLst/>
          </a:prstGeom>
          <a:noFill/>
          <a:ln w="9525">
            <a:noFill/>
            <a:miter lim="800000"/>
            <a:headEnd/>
            <a:tailEnd/>
          </a:ln>
        </p:spPr>
      </p:pic>
      <p:pic>
        <p:nvPicPr>
          <p:cNvPr id="9" name="Picture 47" descr="http://www.gshtx.org/attachments/wysiwyg/20178/TGS-Logo-Tagline_Lar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7527" y="3275865"/>
            <a:ext cx="2094150" cy="787401"/>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3973" y="1962509"/>
            <a:ext cx="1099708" cy="729416"/>
          </a:xfrm>
          <a:prstGeom prst="rect">
            <a:avLst/>
          </a:prstGeom>
          <a:solidFill>
            <a:schemeClr val="bg1"/>
          </a:solidFill>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6482" y="4509443"/>
            <a:ext cx="1023845" cy="1023845"/>
          </a:xfrm>
          <a:prstGeom prst="rect">
            <a:avLst/>
          </a:prstGeom>
        </p:spPr>
      </p:pic>
      <p:pic>
        <p:nvPicPr>
          <p:cNvPr id="21" name="图片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2151" y="4472056"/>
            <a:ext cx="1561051" cy="836277"/>
          </a:xfrm>
          <a:prstGeom prst="rect">
            <a:avLst/>
          </a:prstGeom>
        </p:spPr>
      </p:pic>
      <p:pic>
        <p:nvPicPr>
          <p:cNvPr id="22" name="图片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72202" y="4359286"/>
            <a:ext cx="1039981" cy="1039981"/>
          </a:xfrm>
          <a:prstGeom prst="rect">
            <a:avLst/>
          </a:prstGeom>
        </p:spPr>
      </p:pic>
    </p:spTree>
    <p:extLst>
      <p:ext uri="{BB962C8B-B14F-4D97-AF65-F5344CB8AC3E}">
        <p14:creationId xmlns:p14="http://schemas.microsoft.com/office/powerpoint/2010/main" val="734977778"/>
      </p:ext>
    </p:extLst>
  </p:cSld>
  <p:clrMapOvr>
    <a:masterClrMapping/>
  </p:clrMapOvr>
  <mc:AlternateContent xmlns:mc="http://schemas.openxmlformats.org/markup-compatibility/2006">
    <mc:Choice xmlns:p14="http://schemas.microsoft.com/office/powerpoint/2010/main" Requires="p14">
      <p:transition spd="slow" p14:dur="2000" advTm="13511"/>
    </mc:Choice>
    <mc:Fallback>
      <p:transition spd="slow" advTm="1351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56803"/>
            <a:ext cx="7886700" cy="1325563"/>
          </a:xfrm>
        </p:spPr>
        <p:txBody>
          <a:bodyPr>
            <a:normAutofit/>
          </a:bodyPr>
          <a:lstStyle/>
          <a:p>
            <a:r>
              <a:rPr lang="en-US" altLang="zh-CN" sz="5400" dirty="0" smtClean="0"/>
              <a:t>Outline</a:t>
            </a:r>
            <a:endParaRPr lang="zh-CN" altLang="en-US" sz="6600" dirty="0"/>
          </a:p>
        </p:txBody>
      </p:sp>
      <p:sp>
        <p:nvSpPr>
          <p:cNvPr id="3" name="内容占位符 2"/>
          <p:cNvSpPr>
            <a:spLocks noGrp="1"/>
          </p:cNvSpPr>
          <p:nvPr>
            <p:ph idx="1"/>
          </p:nvPr>
        </p:nvSpPr>
        <p:spPr>
          <a:xfrm>
            <a:off x="557318" y="1196752"/>
            <a:ext cx="6174922" cy="5472608"/>
          </a:xfrm>
        </p:spPr>
        <p:txBody>
          <a:bodyPr>
            <a:noAutofit/>
          </a:bodyPr>
          <a:lstStyle/>
          <a:p>
            <a:pPr>
              <a:lnSpc>
                <a:spcPct val="100000"/>
              </a:lnSpc>
            </a:pPr>
            <a:r>
              <a:rPr lang="en-US" altLang="zh-CN" sz="4000" dirty="0" smtClean="0"/>
              <a:t>Introduction</a:t>
            </a:r>
          </a:p>
          <a:p>
            <a:pPr>
              <a:lnSpc>
                <a:spcPct val="100000"/>
              </a:lnSpc>
            </a:pPr>
            <a:r>
              <a:rPr lang="en-US" altLang="zh-CN" sz="4000" dirty="0" smtClean="0"/>
              <a:t>Theory</a:t>
            </a:r>
          </a:p>
          <a:p>
            <a:pPr>
              <a:lnSpc>
                <a:spcPct val="100000"/>
              </a:lnSpc>
            </a:pPr>
            <a:r>
              <a:rPr lang="en-US" altLang="zh-CN" sz="4000" dirty="0" smtClean="0"/>
              <a:t>Workflow</a:t>
            </a:r>
          </a:p>
          <a:p>
            <a:pPr>
              <a:lnSpc>
                <a:spcPct val="100000"/>
              </a:lnSpc>
            </a:pPr>
            <a:r>
              <a:rPr lang="en-US" altLang="zh-CN" sz="4000" dirty="0" smtClean="0"/>
              <a:t>Numerical Tests</a:t>
            </a:r>
          </a:p>
          <a:p>
            <a:pPr lvl="1">
              <a:lnSpc>
                <a:spcPct val="100000"/>
              </a:lnSpc>
            </a:pPr>
            <a:r>
              <a:rPr lang="en-US" altLang="zh-CN" sz="3200" dirty="0"/>
              <a:t>3D </a:t>
            </a:r>
            <a:r>
              <a:rPr lang="en-US" altLang="zh-CN" sz="3200" dirty="0" smtClean="0"/>
              <a:t>Synthetic Data</a:t>
            </a:r>
          </a:p>
          <a:p>
            <a:pPr lvl="1">
              <a:lnSpc>
                <a:spcPct val="100000"/>
              </a:lnSpc>
            </a:pPr>
            <a:r>
              <a:rPr lang="en-US" altLang="zh-CN" sz="3200" dirty="0" smtClean="0"/>
              <a:t>2D Aqaba Data</a:t>
            </a:r>
          </a:p>
          <a:p>
            <a:pPr lvl="1">
              <a:lnSpc>
                <a:spcPct val="100000"/>
              </a:lnSpc>
            </a:pPr>
            <a:r>
              <a:rPr lang="en-US" altLang="zh-CN" sz="3200" dirty="0" smtClean="0"/>
              <a:t>3D </a:t>
            </a:r>
            <a:r>
              <a:rPr lang="en-US" altLang="zh-CN" sz="3200" dirty="0" err="1" smtClean="0"/>
              <a:t>Qademah</a:t>
            </a:r>
            <a:r>
              <a:rPr lang="en-US" altLang="zh-CN" sz="3200" dirty="0" smtClean="0"/>
              <a:t> Data</a:t>
            </a:r>
          </a:p>
          <a:p>
            <a:pPr>
              <a:lnSpc>
                <a:spcPct val="100000"/>
              </a:lnSpc>
            </a:pPr>
            <a:r>
              <a:rPr lang="en-US" altLang="zh-CN" sz="4000" dirty="0" smtClean="0"/>
              <a:t>Conclusions</a:t>
            </a:r>
          </a:p>
          <a:p>
            <a:pPr>
              <a:lnSpc>
                <a:spcPct val="100000"/>
              </a:lnSpc>
            </a:pPr>
            <a:endParaRPr lang="zh-CN" altLang="en-US" sz="3600" dirty="0"/>
          </a:p>
        </p:txBody>
      </p:sp>
      <p:sp>
        <p:nvSpPr>
          <p:cNvPr id="6" name="Rectangle 5"/>
          <p:cNvSpPr>
            <a:spLocks noChangeArrowheads="1"/>
          </p:cNvSpPr>
          <p:nvPr/>
        </p:nvSpPr>
        <p:spPr bwMode="auto">
          <a:xfrm>
            <a:off x="611560" y="2063428"/>
            <a:ext cx="4509845" cy="4466235"/>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grpSp>
        <p:nvGrpSpPr>
          <p:cNvPr id="19" name="组合 18"/>
          <p:cNvGrpSpPr/>
          <p:nvPr/>
        </p:nvGrpSpPr>
        <p:grpSpPr>
          <a:xfrm>
            <a:off x="5652119" y="628101"/>
            <a:ext cx="2201336" cy="1635487"/>
            <a:chOff x="7894170" y="2759086"/>
            <a:chExt cx="3551031" cy="1828789"/>
          </a:xfrm>
        </p:grpSpPr>
        <p:grpSp>
          <p:nvGrpSpPr>
            <p:cNvPr id="20" name="组合 19"/>
            <p:cNvGrpSpPr/>
            <p:nvPr/>
          </p:nvGrpSpPr>
          <p:grpSpPr>
            <a:xfrm>
              <a:off x="8358923" y="2759086"/>
              <a:ext cx="2743200" cy="1828789"/>
              <a:chOff x="6745288" y="2759086"/>
              <a:chExt cx="2743200" cy="1828789"/>
            </a:xfrm>
          </p:grpSpPr>
          <p:grpSp>
            <p:nvGrpSpPr>
              <p:cNvPr id="32" name="组合 31"/>
              <p:cNvGrpSpPr/>
              <p:nvPr/>
            </p:nvGrpSpPr>
            <p:grpSpPr>
              <a:xfrm>
                <a:off x="6745288" y="2905539"/>
                <a:ext cx="2743200" cy="1682336"/>
                <a:chOff x="6745288" y="2905539"/>
                <a:chExt cx="2743200" cy="1682336"/>
              </a:xfrm>
            </p:grpSpPr>
            <p:pic>
              <p:nvPicPr>
                <p:cNvPr id="34" name="Picture 8" descr="\\vboxsrv\altheyab\Dropbox\Publications\ngfmig\numex07_natmig3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5288" y="2905539"/>
                  <a:ext cx="2743200" cy="1682336"/>
                </a:xfrm>
                <a:prstGeom prst="rect">
                  <a:avLst/>
                </a:prstGeom>
                <a:noFill/>
              </p:spPr>
            </p:pic>
            <p:grpSp>
              <p:nvGrpSpPr>
                <p:cNvPr id="35" name="组合 34"/>
                <p:cNvGrpSpPr/>
                <p:nvPr/>
              </p:nvGrpSpPr>
              <p:grpSpPr>
                <a:xfrm>
                  <a:off x="6770736" y="3346743"/>
                  <a:ext cx="2708735" cy="881300"/>
                  <a:chOff x="1487488" y="3356992"/>
                  <a:chExt cx="2708735" cy="881300"/>
                </a:xfrm>
              </p:grpSpPr>
              <p:sp>
                <p:nvSpPr>
                  <p:cNvPr id="36" name="矩形 35"/>
                  <p:cNvSpPr/>
                  <p:nvPr/>
                </p:nvSpPr>
                <p:spPr>
                  <a:xfrm>
                    <a:off x="1487488" y="3356992"/>
                    <a:ext cx="302889" cy="576064"/>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矩形 37"/>
                  <p:cNvSpPr/>
                  <p:nvPr/>
                </p:nvSpPr>
                <p:spPr>
                  <a:xfrm rot="3448053">
                    <a:off x="3527710" y="3498862"/>
                    <a:ext cx="159619" cy="1177407"/>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矩形 38"/>
                  <p:cNvSpPr/>
                  <p:nvPr/>
                </p:nvSpPr>
                <p:spPr>
                  <a:xfrm rot="6626817">
                    <a:off x="2264273" y="3400676"/>
                    <a:ext cx="159619" cy="1515613"/>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pic>
            <p:nvPicPr>
              <p:cNvPr id="33" name="Picture 5" descr="C:\Users\altheyab\AppData\Local\Microsoft\Windows\Temporary Internet Files\Content.IE5\4M3FWM6I\sweet-home[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7066" y="2759086"/>
                <a:ext cx="838200" cy="703040"/>
              </a:xfrm>
              <a:prstGeom prst="rect">
                <a:avLst/>
              </a:prstGeom>
              <a:noFill/>
            </p:spPr>
          </p:pic>
        </p:grpSp>
        <p:grpSp>
          <p:nvGrpSpPr>
            <p:cNvPr id="21" name="组合 20"/>
            <p:cNvGrpSpPr/>
            <p:nvPr/>
          </p:nvGrpSpPr>
          <p:grpSpPr>
            <a:xfrm>
              <a:off x="7894170" y="3218776"/>
              <a:ext cx="3551031" cy="1187747"/>
              <a:chOff x="7459024" y="3468999"/>
              <a:chExt cx="4454931" cy="1557330"/>
            </a:xfrm>
          </p:grpSpPr>
          <p:sp>
            <p:nvSpPr>
              <p:cNvPr id="22" name="文本框 15"/>
              <p:cNvSpPr txBox="1"/>
              <p:nvPr/>
            </p:nvSpPr>
            <p:spPr>
              <a:xfrm>
                <a:off x="9944124" y="4620212"/>
                <a:ext cx="529430" cy="406117"/>
              </a:xfrm>
              <a:prstGeom prst="rect">
                <a:avLst/>
              </a:prstGeom>
              <a:noFill/>
            </p:spPr>
            <p:txBody>
              <a:bodyPr wrap="none" rtlCol="0">
                <a:spAutoFit/>
              </a:bodyPr>
              <a:lstStyle/>
              <a:p>
                <a:r>
                  <a:rPr lang="en-US" altLang="zh-CN" sz="1200" dirty="0">
                    <a:solidFill>
                      <a:srgbClr val="FFFF00"/>
                    </a:solidFill>
                    <a:latin typeface="Times New Roman" panose="02020603050405020304" pitchFamily="18" charset="0"/>
                    <a:cs typeface="Times New Roman" panose="02020603050405020304" pitchFamily="18" charset="0"/>
                  </a:rPr>
                  <a:t>0</a:t>
                </a:r>
                <a:endParaRPr lang="zh-CN" altLang="en-US" dirty="0">
                  <a:solidFill>
                    <a:srgbClr val="FFFF00"/>
                  </a:solidFill>
                  <a:latin typeface="Times New Roman" panose="02020603050405020304" pitchFamily="18" charset="0"/>
                  <a:cs typeface="Times New Roman" panose="02020603050405020304" pitchFamily="18" charset="0"/>
                </a:endParaRPr>
              </a:p>
            </p:txBody>
          </p:sp>
          <p:grpSp>
            <p:nvGrpSpPr>
              <p:cNvPr id="23" name="组合 22"/>
              <p:cNvGrpSpPr/>
              <p:nvPr/>
            </p:nvGrpSpPr>
            <p:grpSpPr>
              <a:xfrm>
                <a:off x="7459024" y="3468999"/>
                <a:ext cx="4454931" cy="1530315"/>
                <a:chOff x="7528122" y="3704907"/>
                <a:chExt cx="4454931" cy="1530315"/>
              </a:xfrm>
            </p:grpSpPr>
            <p:sp>
              <p:nvSpPr>
                <p:cNvPr id="24" name="文本框 9"/>
                <p:cNvSpPr txBox="1"/>
                <p:nvPr/>
              </p:nvSpPr>
              <p:spPr>
                <a:xfrm rot="16200000">
                  <a:off x="7230900" y="4002129"/>
                  <a:ext cx="1123874" cy="529430"/>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Depth (m)</a:t>
                  </a:r>
                  <a:endParaRPr lang="zh-CN" altLang="en-US" sz="1100" dirty="0">
                    <a:solidFill>
                      <a:srgbClr val="FFFF00"/>
                    </a:solidFill>
                    <a:latin typeface="Times New Roman" panose="02020603050405020304" pitchFamily="18" charset="0"/>
                    <a:cs typeface="Times New Roman" panose="02020603050405020304" pitchFamily="18" charset="0"/>
                  </a:endParaRPr>
                </a:p>
              </p:txBody>
            </p:sp>
            <p:sp>
              <p:nvSpPr>
                <p:cNvPr id="25" name="文本框 10"/>
                <p:cNvSpPr txBox="1"/>
                <p:nvPr/>
              </p:nvSpPr>
              <p:spPr>
                <a:xfrm>
                  <a:off x="8150193" y="3769264"/>
                  <a:ext cx="516454"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26" name="文本框 11"/>
                <p:cNvSpPr txBox="1"/>
                <p:nvPr/>
              </p:nvSpPr>
              <p:spPr>
                <a:xfrm>
                  <a:off x="8005702" y="4218091"/>
                  <a:ext cx="659193"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90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27" name="文本框 12"/>
                <p:cNvSpPr txBox="1"/>
                <p:nvPr/>
              </p:nvSpPr>
              <p:spPr>
                <a:xfrm rot="1479691">
                  <a:off x="8532067" y="4684977"/>
                  <a:ext cx="1061458"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X (m)</a:t>
                  </a:r>
                  <a:endParaRPr lang="zh-CN" altLang="en-US" sz="1100" dirty="0">
                    <a:solidFill>
                      <a:srgbClr val="FFFF00"/>
                    </a:solidFill>
                    <a:latin typeface="Times New Roman" panose="02020603050405020304" pitchFamily="18" charset="0"/>
                    <a:cs typeface="Times New Roman" panose="02020603050405020304" pitchFamily="18" charset="0"/>
                  </a:endParaRPr>
                </a:p>
              </p:txBody>
            </p:sp>
            <p:sp>
              <p:nvSpPr>
                <p:cNvPr id="28" name="文本框 13"/>
                <p:cNvSpPr txBox="1"/>
                <p:nvPr/>
              </p:nvSpPr>
              <p:spPr>
                <a:xfrm rot="19538719">
                  <a:off x="10376886" y="4741276"/>
                  <a:ext cx="1061458"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Y (m)</a:t>
                  </a:r>
                  <a:endParaRPr lang="zh-CN" altLang="en-US" sz="1100" dirty="0">
                    <a:solidFill>
                      <a:srgbClr val="FFFF00"/>
                    </a:solidFill>
                    <a:latin typeface="Times New Roman" panose="02020603050405020304" pitchFamily="18" charset="0"/>
                    <a:cs typeface="Times New Roman" panose="02020603050405020304" pitchFamily="18" charset="0"/>
                  </a:endParaRPr>
                </a:p>
              </p:txBody>
            </p:sp>
            <p:sp>
              <p:nvSpPr>
                <p:cNvPr id="29" name="文本框 14"/>
                <p:cNvSpPr txBox="1"/>
                <p:nvPr/>
              </p:nvSpPr>
              <p:spPr>
                <a:xfrm>
                  <a:off x="8305028" y="4462145"/>
                  <a:ext cx="516454"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30" name="文本框 16"/>
                <p:cNvSpPr txBox="1"/>
                <p:nvPr/>
              </p:nvSpPr>
              <p:spPr>
                <a:xfrm>
                  <a:off x="11181122" y="4272116"/>
                  <a:ext cx="801931"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300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31" name="文本框 17"/>
                <p:cNvSpPr txBox="1"/>
                <p:nvPr/>
              </p:nvSpPr>
              <p:spPr>
                <a:xfrm>
                  <a:off x="9315495" y="4851667"/>
                  <a:ext cx="801931" cy="383555"/>
                </a:xfrm>
                <a:prstGeom prst="rect">
                  <a:avLst/>
                </a:prstGeom>
                <a:noFill/>
              </p:spPr>
              <p:txBody>
                <a:bodyPr wrap="none" rtlCol="0">
                  <a:spAutoFit/>
                </a:bodyPr>
                <a:lstStyle/>
                <a:p>
                  <a:r>
                    <a:rPr lang="en-US" altLang="zh-CN" sz="1100" dirty="0">
                      <a:solidFill>
                        <a:srgbClr val="FFFF00"/>
                      </a:solidFill>
                      <a:latin typeface="Times New Roman" panose="02020603050405020304" pitchFamily="18" charset="0"/>
                      <a:cs typeface="Times New Roman" panose="02020603050405020304" pitchFamily="18" charset="0"/>
                    </a:rPr>
                    <a:t>300</a:t>
                  </a:r>
                  <a:endParaRPr lang="zh-CN" altLang="en-US" sz="1400" dirty="0">
                    <a:solidFill>
                      <a:srgbClr val="FFFF00"/>
                    </a:solidFill>
                    <a:latin typeface="Times New Roman" panose="02020603050405020304" pitchFamily="18" charset="0"/>
                    <a:cs typeface="Times New Roman" panose="02020603050405020304" pitchFamily="18" charset="0"/>
                  </a:endParaRPr>
                </a:p>
              </p:txBody>
            </p:sp>
          </p:grpSp>
        </p:grpSp>
      </p:grpSp>
    </p:spTree>
    <p:extLst>
      <p:ext uri="{BB962C8B-B14F-4D97-AF65-F5344CB8AC3E}">
        <p14:creationId xmlns:p14="http://schemas.microsoft.com/office/powerpoint/2010/main" val="2148092838"/>
      </p:ext>
    </p:extLst>
  </p:cSld>
  <p:clrMapOvr>
    <a:masterClrMapping/>
  </p:clrMapOvr>
  <mc:AlternateContent xmlns:mc="http://schemas.openxmlformats.org/markup-compatibility/2006">
    <mc:Choice xmlns:p14="http://schemas.microsoft.com/office/powerpoint/2010/main" Requires="p14">
      <p:transition spd="slow" p14:dur="2000" advTm="3243"/>
    </mc:Choice>
    <mc:Fallback>
      <p:transition spd="slow" advTm="324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35497" y="2732367"/>
            <a:ext cx="2687324" cy="2177061"/>
            <a:chOff x="1018108" y="2813383"/>
            <a:chExt cx="3583099" cy="2177060"/>
          </a:xfrm>
        </p:grpSpPr>
        <p:grpSp>
          <p:nvGrpSpPr>
            <p:cNvPr id="3" name="组合 2"/>
            <p:cNvGrpSpPr/>
            <p:nvPr/>
          </p:nvGrpSpPr>
          <p:grpSpPr>
            <a:xfrm>
              <a:off x="1018108" y="2813383"/>
              <a:ext cx="3583099" cy="1789303"/>
              <a:chOff x="1018108" y="2813383"/>
              <a:chExt cx="3583099" cy="1789303"/>
            </a:xfrm>
          </p:grpSpPr>
          <p:grpSp>
            <p:nvGrpSpPr>
              <p:cNvPr id="60" name="组合 59"/>
              <p:cNvGrpSpPr/>
              <p:nvPr/>
            </p:nvGrpSpPr>
            <p:grpSpPr>
              <a:xfrm>
                <a:off x="1495792" y="2813383"/>
                <a:ext cx="2743200" cy="1789303"/>
                <a:chOff x="1487488" y="2798572"/>
                <a:chExt cx="2743200" cy="1789303"/>
              </a:xfrm>
            </p:grpSpPr>
            <p:grpSp>
              <p:nvGrpSpPr>
                <p:cNvPr id="56" name="组合 55"/>
                <p:cNvGrpSpPr/>
                <p:nvPr/>
              </p:nvGrpSpPr>
              <p:grpSpPr>
                <a:xfrm>
                  <a:off x="1487488" y="2798572"/>
                  <a:ext cx="2743200" cy="1789303"/>
                  <a:chOff x="1487488" y="2798572"/>
                  <a:chExt cx="2743200" cy="1789303"/>
                </a:xfrm>
              </p:grpSpPr>
              <p:grpSp>
                <p:nvGrpSpPr>
                  <p:cNvPr id="52" name="组合 51"/>
                  <p:cNvGrpSpPr/>
                  <p:nvPr/>
                </p:nvGrpSpPr>
                <p:grpSpPr>
                  <a:xfrm>
                    <a:off x="1487488" y="2905539"/>
                    <a:ext cx="2743200" cy="1682336"/>
                    <a:chOff x="1487488" y="2905539"/>
                    <a:chExt cx="2743200" cy="1682336"/>
                  </a:xfrm>
                </p:grpSpPr>
                <p:pic>
                  <p:nvPicPr>
                    <p:cNvPr id="23" name="Picture 7" descr="\\vboxsrv\altheyab\Dropbox\Publications\ngfmig\numex07_sources.png"/>
                    <p:cNvPicPr>
                      <a:picLocks noChangeAspect="1" noChangeArrowheads="1"/>
                    </p:cNvPicPr>
                    <p:nvPr/>
                  </p:nvPicPr>
                  <p:blipFill>
                    <a:blip r:embed="rId4" cstate="print"/>
                    <a:srcRect/>
                    <a:stretch>
                      <a:fillRect/>
                    </a:stretch>
                  </p:blipFill>
                  <p:spPr bwMode="auto">
                    <a:xfrm>
                      <a:off x="1487488" y="2905539"/>
                      <a:ext cx="2743200" cy="1682336"/>
                    </a:xfrm>
                    <a:prstGeom prst="rect">
                      <a:avLst/>
                    </a:prstGeom>
                    <a:noFill/>
                  </p:spPr>
                </p:pic>
                <p:grpSp>
                  <p:nvGrpSpPr>
                    <p:cNvPr id="7" name="组合 6"/>
                    <p:cNvGrpSpPr/>
                    <p:nvPr/>
                  </p:nvGrpSpPr>
                  <p:grpSpPr>
                    <a:xfrm>
                      <a:off x="1487488" y="3356992"/>
                      <a:ext cx="2703803" cy="871429"/>
                      <a:chOff x="1487488" y="3356992"/>
                      <a:chExt cx="2703803" cy="871429"/>
                    </a:xfrm>
                  </p:grpSpPr>
                  <p:sp>
                    <p:nvSpPr>
                      <p:cNvPr id="6" name="矩形 5"/>
                      <p:cNvSpPr/>
                      <p:nvPr/>
                    </p:nvSpPr>
                    <p:spPr>
                      <a:xfrm>
                        <a:off x="1487488" y="3356992"/>
                        <a:ext cx="302889" cy="576064"/>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p:cNvSpPr/>
                      <p:nvPr/>
                    </p:nvSpPr>
                    <p:spPr>
                      <a:xfrm rot="3448053">
                        <a:off x="3522778" y="3494506"/>
                        <a:ext cx="159619" cy="1177407"/>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rot="6626817">
                        <a:off x="2275967" y="3390805"/>
                        <a:ext cx="159619" cy="1515613"/>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pic>
                <p:nvPicPr>
                  <p:cNvPr id="53" name="Picture 5" descr="C:\Users\altheyab\AppData\Local\Microsoft\Windows\Temporary Internet Files\Content.IE5\4M3FWM6I\sweet-home[1].png"/>
                  <p:cNvPicPr>
                    <a:picLocks noChangeAspect="1" noChangeArrowheads="1"/>
                  </p:cNvPicPr>
                  <p:nvPr/>
                </p:nvPicPr>
                <p:blipFill>
                  <a:blip r:embed="rId5" cstate="print"/>
                  <a:srcRect/>
                  <a:stretch>
                    <a:fillRect/>
                  </a:stretch>
                </p:blipFill>
                <p:spPr bwMode="auto">
                  <a:xfrm>
                    <a:off x="2290692" y="2798572"/>
                    <a:ext cx="838200" cy="703040"/>
                  </a:xfrm>
                  <a:prstGeom prst="rect">
                    <a:avLst/>
                  </a:prstGeom>
                  <a:noFill/>
                </p:spPr>
              </p:pic>
            </p:grpSp>
            <p:sp>
              <p:nvSpPr>
                <p:cNvPr id="59" name="矩形 58"/>
                <p:cNvSpPr/>
                <p:nvPr/>
              </p:nvSpPr>
              <p:spPr>
                <a:xfrm>
                  <a:off x="1595022" y="4221088"/>
                  <a:ext cx="1069009" cy="191716"/>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2" name="组合 61"/>
              <p:cNvGrpSpPr/>
              <p:nvPr/>
            </p:nvGrpSpPr>
            <p:grpSpPr>
              <a:xfrm>
                <a:off x="1018108" y="3129798"/>
                <a:ext cx="3583099" cy="1440180"/>
                <a:chOff x="7440585" y="3351846"/>
                <a:chExt cx="4495162" cy="1888310"/>
              </a:xfrm>
            </p:grpSpPr>
            <p:sp>
              <p:nvSpPr>
                <p:cNvPr id="65" name="文本框 64"/>
                <p:cNvSpPr txBox="1"/>
                <p:nvPr/>
              </p:nvSpPr>
              <p:spPr>
                <a:xfrm>
                  <a:off x="10015464" y="4796257"/>
                  <a:ext cx="480504"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0</a:t>
                  </a:r>
                  <a:endParaRPr lang="zh-CN" altLang="en-US" dirty="0">
                    <a:solidFill>
                      <a:srgbClr val="FFFF00"/>
                    </a:solidFill>
                    <a:latin typeface="Times New Roman" panose="02020603050405020304" pitchFamily="18" charset="0"/>
                    <a:cs typeface="Times New Roman" panose="02020603050405020304" pitchFamily="18" charset="0"/>
                  </a:endParaRPr>
                </a:p>
              </p:txBody>
            </p:sp>
            <p:grpSp>
              <p:nvGrpSpPr>
                <p:cNvPr id="76" name="组合 75"/>
                <p:cNvGrpSpPr/>
                <p:nvPr/>
              </p:nvGrpSpPr>
              <p:grpSpPr>
                <a:xfrm>
                  <a:off x="7440585" y="3351846"/>
                  <a:ext cx="4495162" cy="1875252"/>
                  <a:chOff x="7509683" y="3587754"/>
                  <a:chExt cx="4495162" cy="1875252"/>
                </a:xfrm>
              </p:grpSpPr>
              <p:sp>
                <p:nvSpPr>
                  <p:cNvPr id="77" name="文本框 76"/>
                  <p:cNvSpPr txBox="1"/>
                  <p:nvPr/>
                </p:nvSpPr>
                <p:spPr>
                  <a:xfrm rot="16200000">
                    <a:off x="7113747" y="3983690"/>
                    <a:ext cx="1358181" cy="566309"/>
                  </a:xfrm>
                  <a:prstGeom prst="rect">
                    <a:avLst/>
                  </a:prstGeom>
                  <a:noFill/>
                </p:spPr>
                <p:txBody>
                  <a:bodyPr wrap="none" rtlCol="0">
                    <a:spAutoFit/>
                  </a:bodyPr>
                  <a:lstStyle/>
                  <a:p>
                    <a:r>
                      <a:rPr lang="en-US" altLang="zh-CN" sz="1600" dirty="0" smtClean="0">
                        <a:solidFill>
                          <a:srgbClr val="FFFF00"/>
                        </a:solidFill>
                        <a:latin typeface="Times New Roman" panose="02020603050405020304" pitchFamily="18" charset="0"/>
                        <a:cs typeface="Times New Roman" panose="02020603050405020304" pitchFamily="18" charset="0"/>
                      </a:rPr>
                      <a:t>Depth (m)</a:t>
                    </a:r>
                    <a:endParaRPr lang="zh-CN" altLang="en-US" sz="1600" dirty="0" smtClean="0">
                      <a:solidFill>
                        <a:srgbClr val="FFFF00"/>
                      </a:solidFill>
                      <a:latin typeface="Times New Roman" panose="02020603050405020304" pitchFamily="18" charset="0"/>
                      <a:cs typeface="Times New Roman" panose="02020603050405020304" pitchFamily="18" charset="0"/>
                    </a:endParaRPr>
                  </a:p>
                </p:txBody>
              </p:sp>
              <p:sp>
                <p:nvSpPr>
                  <p:cNvPr id="78" name="文本框 77"/>
                  <p:cNvSpPr txBox="1"/>
                  <p:nvPr/>
                </p:nvSpPr>
                <p:spPr>
                  <a:xfrm>
                    <a:off x="8150191" y="3769261"/>
                    <a:ext cx="480504"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0</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sp>
                <p:nvSpPr>
                  <p:cNvPr id="79" name="文本框 78"/>
                  <p:cNvSpPr txBox="1"/>
                  <p:nvPr/>
                </p:nvSpPr>
                <p:spPr>
                  <a:xfrm>
                    <a:off x="8005709" y="4218091"/>
                    <a:ext cx="652113" cy="443899"/>
                  </a:xfrm>
                  <a:prstGeom prst="rect">
                    <a:avLst/>
                  </a:prstGeom>
                  <a:noFill/>
                </p:spPr>
                <p:txBody>
                  <a:bodyPr wrap="none" rtlCol="0">
                    <a:spAutoFit/>
                  </a:bodyPr>
                  <a:lstStyle/>
                  <a:p>
                    <a:r>
                      <a:rPr lang="en-US" altLang="zh-CN" sz="1600" dirty="0" smtClean="0">
                        <a:solidFill>
                          <a:srgbClr val="FFFF00"/>
                        </a:solidFill>
                        <a:latin typeface="Times New Roman" panose="02020603050405020304" pitchFamily="18" charset="0"/>
                        <a:cs typeface="Times New Roman" panose="02020603050405020304" pitchFamily="18" charset="0"/>
                      </a:rPr>
                      <a:t>90</a:t>
                    </a:r>
                    <a:endParaRPr lang="zh-CN" altLang="en-US" dirty="0" smtClean="0">
                      <a:solidFill>
                        <a:srgbClr val="FFFF00"/>
                      </a:solidFill>
                      <a:latin typeface="Times New Roman" panose="02020603050405020304" pitchFamily="18" charset="0"/>
                      <a:cs typeface="Times New Roman" panose="02020603050405020304" pitchFamily="18" charset="0"/>
                    </a:endParaRPr>
                  </a:p>
                </p:txBody>
              </p:sp>
              <p:sp>
                <p:nvSpPr>
                  <p:cNvPr id="80" name="文本框 79"/>
                  <p:cNvSpPr txBox="1"/>
                  <p:nvPr/>
                </p:nvSpPr>
                <p:spPr>
                  <a:xfrm rot="1479691">
                    <a:off x="8492732" y="4654806"/>
                    <a:ext cx="1140126"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X (m)</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sp>
                <p:nvSpPr>
                  <p:cNvPr id="81" name="文本框 80"/>
                  <p:cNvSpPr txBox="1"/>
                  <p:nvPr/>
                </p:nvSpPr>
                <p:spPr>
                  <a:xfrm rot="19538719">
                    <a:off x="10207061" y="4711520"/>
                    <a:ext cx="1127363"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Y</a:t>
                    </a:r>
                    <a:r>
                      <a:rPr lang="en-US" altLang="zh-CN" sz="1600" dirty="0" smtClean="0">
                        <a:solidFill>
                          <a:prstClr val="white"/>
                        </a:solidFill>
                        <a:latin typeface="Times New Roman" panose="02020603050405020304" pitchFamily="18" charset="0"/>
                        <a:cs typeface="Times New Roman" panose="02020603050405020304" pitchFamily="18" charset="0"/>
                      </a:rPr>
                      <a:t> </a:t>
                    </a:r>
                    <a:r>
                      <a:rPr lang="en-US" altLang="zh-CN" sz="1600" dirty="0">
                        <a:solidFill>
                          <a:srgbClr val="FFFF00"/>
                        </a:solidFill>
                        <a:latin typeface="Times New Roman" panose="02020603050405020304" pitchFamily="18" charset="0"/>
                        <a:cs typeface="Times New Roman" panose="02020603050405020304" pitchFamily="18" charset="0"/>
                      </a:rPr>
                      <a:t>(m)</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sp>
                <p:nvSpPr>
                  <p:cNvPr id="82" name="文本框 81"/>
                  <p:cNvSpPr txBox="1"/>
                  <p:nvPr/>
                </p:nvSpPr>
                <p:spPr>
                  <a:xfrm>
                    <a:off x="8305028" y="4462144"/>
                    <a:ext cx="480504"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0</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sp>
                <p:nvSpPr>
                  <p:cNvPr id="83" name="文本框 82"/>
                  <p:cNvSpPr txBox="1"/>
                  <p:nvPr/>
                </p:nvSpPr>
                <p:spPr>
                  <a:xfrm>
                    <a:off x="11181122" y="4272116"/>
                    <a:ext cx="823723"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300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84" name="文本框 83"/>
                  <p:cNvSpPr txBox="1"/>
                  <p:nvPr/>
                </p:nvSpPr>
                <p:spPr>
                  <a:xfrm>
                    <a:off x="9411136" y="5019107"/>
                    <a:ext cx="823723"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300</a:t>
                    </a:r>
                    <a:endParaRPr lang="zh-CN" altLang="en-US" dirty="0">
                      <a:solidFill>
                        <a:srgbClr val="FFFF00"/>
                      </a:solidFill>
                      <a:latin typeface="Times New Roman" panose="02020603050405020304" pitchFamily="18" charset="0"/>
                      <a:cs typeface="Times New Roman" panose="02020603050405020304" pitchFamily="18" charset="0"/>
                    </a:endParaRPr>
                  </a:p>
                </p:txBody>
              </p:sp>
            </p:grpSp>
          </p:grpSp>
        </p:grpSp>
        <p:sp>
          <p:nvSpPr>
            <p:cNvPr id="21" name="文本框 20"/>
            <p:cNvSpPr txBox="1"/>
            <p:nvPr/>
          </p:nvSpPr>
          <p:spPr>
            <a:xfrm>
              <a:off x="1396831" y="4431485"/>
              <a:ext cx="656591" cy="338554"/>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500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85" name="文本框 84"/>
            <p:cNvSpPr txBox="1"/>
            <p:nvPr/>
          </p:nvSpPr>
          <p:spPr>
            <a:xfrm>
              <a:off x="2107084" y="4426824"/>
              <a:ext cx="793380" cy="338554"/>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1200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86" name="文本框 85"/>
            <p:cNvSpPr txBox="1"/>
            <p:nvPr/>
          </p:nvSpPr>
          <p:spPr>
            <a:xfrm>
              <a:off x="1667393" y="4651889"/>
              <a:ext cx="1199473" cy="338554"/>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Vs (m/s)</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grpSp>
      <p:sp>
        <p:nvSpPr>
          <p:cNvPr id="2" name="标题 1"/>
          <p:cNvSpPr>
            <a:spLocks noGrp="1"/>
          </p:cNvSpPr>
          <p:nvPr>
            <p:ph type="title"/>
          </p:nvPr>
        </p:nvSpPr>
        <p:spPr>
          <a:xfrm>
            <a:off x="628651" y="-171400"/>
            <a:ext cx="7886700" cy="1325563"/>
          </a:xfrm>
        </p:spPr>
        <p:txBody>
          <a:bodyPr>
            <a:normAutofit/>
          </a:bodyPr>
          <a:lstStyle/>
          <a:p>
            <a:r>
              <a:rPr lang="en-US" altLang="zh-CN" sz="5400" dirty="0" smtClean="0"/>
              <a:t>Introduction</a:t>
            </a:r>
            <a:endParaRPr lang="zh-CN" altLang="en-US" sz="6600" dirty="0"/>
          </a:p>
        </p:txBody>
      </p:sp>
      <mc:AlternateContent xmlns:mc="http://schemas.openxmlformats.org/markup-compatibility/2006" xmlns:a14="http://schemas.microsoft.com/office/drawing/2010/main">
        <mc:Choice Requires="a14">
          <p:sp>
            <p:nvSpPr>
              <p:cNvPr id="5" name="矩形 4"/>
              <p:cNvSpPr/>
              <p:nvPr/>
            </p:nvSpPr>
            <p:spPr>
              <a:xfrm>
                <a:off x="89504" y="980728"/>
                <a:ext cx="8934661" cy="1754326"/>
              </a:xfrm>
              <a:prstGeom prst="rect">
                <a:avLst/>
              </a:prstGeom>
            </p:spPr>
            <p:txBody>
              <a:bodyPr wrap="square">
                <a:spAutoFit/>
              </a:bodyPr>
              <a:lstStyle/>
              <a:p>
                <a:pPr marL="457200" indent="-457200">
                  <a:lnSpc>
                    <a:spcPct val="150000"/>
                  </a:lnSpc>
                  <a:buFont typeface="Arial" panose="020B0604020202020204" pitchFamily="34" charset="0"/>
                  <a:buChar char="•"/>
                </a:pPr>
                <a:r>
                  <a:rPr lang="en-US" altLang="zh-CN" sz="2400" dirty="0" smtClean="0">
                    <a:solidFill>
                      <a:srgbClr val="FFFF00"/>
                    </a:solidFill>
                    <a:latin typeface="Times New Roman" panose="02020603050405020304" pitchFamily="18" charset="0"/>
                    <a:cs typeface="Times New Roman" panose="02020603050405020304" pitchFamily="18" charset="0"/>
                  </a:rPr>
                  <a:t>Background: </a:t>
                </a:r>
                <a:r>
                  <a:rPr lang="en-US" altLang="zh-CN" sz="2400" dirty="0" err="1" smtClean="0">
                    <a:solidFill>
                      <a:prstClr val="white"/>
                    </a:solidFill>
                    <a:latin typeface="Times New Roman" panose="02020603050405020304" pitchFamily="18" charset="0"/>
                    <a:cs typeface="Times New Roman" panose="02020603050405020304" pitchFamily="18" charset="0"/>
                  </a:rPr>
                  <a:t>AlTheyab</a:t>
                </a:r>
                <a:r>
                  <a:rPr lang="en-US" altLang="zh-CN" sz="2400" dirty="0" smtClean="0">
                    <a:solidFill>
                      <a:prstClr val="white"/>
                    </a:solidFill>
                    <a:latin typeface="Times New Roman" panose="02020603050405020304" pitchFamily="18" charset="0"/>
                    <a:cs typeface="Times New Roman" panose="02020603050405020304" pitchFamily="18" charset="0"/>
                  </a:rPr>
                  <a:t> et al. </a:t>
                </a:r>
                <a:r>
                  <a:rPr lang="en-US" altLang="zh-CN" sz="2400" dirty="0">
                    <a:solidFill>
                      <a:prstClr val="white"/>
                    </a:solidFill>
                    <a:latin typeface="Times New Roman" panose="02020603050405020304" pitchFamily="18" charset="0"/>
                    <a:cs typeface="Times New Roman" panose="02020603050405020304" pitchFamily="18" charset="0"/>
                  </a:rPr>
                  <a:t>(2016) demonstrated the eﬀectiveness </a:t>
                </a:r>
                <a14:m>
                  <m:oMath xmlns:m="http://schemas.openxmlformats.org/officeDocument/2006/math">
                    <m:r>
                      <a:rPr lang="en-US" altLang="zh-CN" sz="2400" dirty="0" smtClean="0">
                        <a:solidFill>
                          <a:prstClr val="white"/>
                        </a:solidFill>
                        <a:latin typeface="Cambria Math" panose="02040503050406030204" pitchFamily="18" charset="0"/>
                        <a:cs typeface="Times New Roman" panose="02020603050405020304" pitchFamily="18" charset="0"/>
                      </a:rPr>
                      <m:t> </m:t>
                    </m:r>
                  </m:oMath>
                </a14:m>
                <a:r>
                  <a:rPr lang="en-US" altLang="zh-CN" sz="2400" dirty="0">
                    <a:solidFill>
                      <a:prstClr val="white"/>
                    </a:solidFill>
                    <a:latin typeface="Times New Roman" panose="02020603050405020304" pitchFamily="18" charset="0"/>
                    <a:cs typeface="Times New Roman" panose="02020603050405020304" pitchFamily="18" charset="0"/>
                  </a:rPr>
                  <a:t>of </a:t>
                </a:r>
                <a:r>
                  <a:rPr lang="en-US" altLang="zh-CN" sz="2400" dirty="0" smtClean="0">
                    <a:solidFill>
                      <a:prstClr val="white"/>
                    </a:solidFill>
                    <a:latin typeface="Times New Roman" panose="02020603050405020304" pitchFamily="18" charset="0"/>
                    <a:cs typeface="Times New Roman" panose="02020603050405020304" pitchFamily="18" charset="0"/>
                  </a:rPr>
                  <a:t>natural surface-wave (</a:t>
                </a:r>
                <a:r>
                  <a:rPr lang="en-US" altLang="zh-CN" sz="2400" dirty="0" smtClean="0">
                    <a:solidFill>
                      <a:srgbClr val="FFFF00"/>
                    </a:solidFill>
                    <a:latin typeface="Times New Roman" panose="02020603050405020304" pitchFamily="18" charset="0"/>
                    <a:cs typeface="Times New Roman" panose="02020603050405020304" pitchFamily="18" charset="0"/>
                  </a:rPr>
                  <a:t>Rayleigh wave</a:t>
                </a:r>
                <a:r>
                  <a:rPr lang="en-US" altLang="zh-CN" sz="2400" dirty="0" smtClean="0">
                    <a:solidFill>
                      <a:prstClr val="white"/>
                    </a:solidFill>
                    <a:latin typeface="Times New Roman" panose="02020603050405020304" pitchFamily="18" charset="0"/>
                    <a:cs typeface="Times New Roman" panose="02020603050405020304" pitchFamily="18" charset="0"/>
                  </a:rPr>
                  <a:t>) </a:t>
                </a:r>
                <a:r>
                  <a:rPr lang="en-US" altLang="zh-CN" sz="2400" dirty="0">
                    <a:solidFill>
                      <a:prstClr val="white"/>
                    </a:solidFill>
                    <a:latin typeface="Times New Roman" panose="02020603050405020304" pitchFamily="18" charset="0"/>
                    <a:cs typeface="Times New Roman" panose="02020603050405020304" pitchFamily="18" charset="0"/>
                  </a:rPr>
                  <a:t>migration with </a:t>
                </a:r>
                <a:r>
                  <a:rPr lang="en-US" altLang="zh-CN" sz="2400" dirty="0">
                    <a:solidFill>
                      <a:srgbClr val="FFFF00"/>
                    </a:solidFill>
                    <a:latin typeface="Times New Roman" panose="02020603050405020304" pitchFamily="18" charset="0"/>
                    <a:cs typeface="Times New Roman" panose="02020603050405020304" pitchFamily="18" charset="0"/>
                  </a:rPr>
                  <a:t>ambient noise </a:t>
                </a:r>
                <a:r>
                  <a:rPr lang="en-US" altLang="zh-CN" sz="2400" dirty="0" smtClean="0">
                    <a:solidFill>
                      <a:srgbClr val="FFFF00"/>
                    </a:solidFill>
                    <a:latin typeface="Times New Roman" panose="02020603050405020304" pitchFamily="18" charset="0"/>
                    <a:cs typeface="Times New Roman" panose="02020603050405020304" pitchFamily="18" charset="0"/>
                  </a:rPr>
                  <a:t>data</a:t>
                </a:r>
                <a:r>
                  <a:rPr lang="en-US" altLang="zh-CN" sz="2400" dirty="0" smtClean="0">
                    <a:solidFill>
                      <a:prstClr val="white"/>
                    </a:solidFill>
                    <a:latin typeface="Times New Roman" panose="02020603050405020304" pitchFamily="18" charset="0"/>
                    <a:cs typeface="Times New Roman" panose="02020603050405020304" pitchFamily="18" charset="0"/>
                  </a:rPr>
                  <a:t>.</a:t>
                </a:r>
              </a:p>
            </p:txBody>
          </p:sp>
        </mc:Choice>
        <mc:Fallback xmlns="">
          <p:sp>
            <p:nvSpPr>
              <p:cNvPr id="5" name="矩形 4"/>
              <p:cNvSpPr>
                <a:spLocks noRot="1" noChangeAspect="1" noMove="1" noResize="1" noEditPoints="1" noAdjustHandles="1" noChangeArrowheads="1" noChangeShapeType="1" noTextEdit="1"/>
              </p:cNvSpPr>
              <p:nvPr/>
            </p:nvSpPr>
            <p:spPr>
              <a:xfrm>
                <a:off x="89502" y="980728"/>
                <a:ext cx="8934661" cy="1754326"/>
              </a:xfrm>
              <a:prstGeom prst="rect">
                <a:avLst/>
              </a:prstGeom>
              <a:blipFill rotWithShape="1">
                <a:blip r:embed="rId6"/>
                <a:stretch>
                  <a:fillRect l="-956" r="-1024" b="-3472"/>
                </a:stretch>
              </a:blipFill>
            </p:spPr>
            <p:txBody>
              <a:bodyPr/>
              <a:lstStyle/>
              <a:p>
                <a:r>
                  <a:rPr lang="en-US">
                    <a:noFill/>
                  </a:rPr>
                  <a:t> </a:t>
                </a:r>
              </a:p>
            </p:txBody>
          </p:sp>
        </mc:Fallback>
      </mc:AlternateContent>
      <p:grpSp>
        <p:nvGrpSpPr>
          <p:cNvPr id="36" name="组合 35"/>
          <p:cNvGrpSpPr/>
          <p:nvPr/>
        </p:nvGrpSpPr>
        <p:grpSpPr>
          <a:xfrm>
            <a:off x="6249672" y="2945655"/>
            <a:ext cx="2786827" cy="2059665"/>
            <a:chOff x="8004594" y="2905539"/>
            <a:chExt cx="3402643" cy="2059664"/>
          </a:xfrm>
        </p:grpSpPr>
        <p:grpSp>
          <p:nvGrpSpPr>
            <p:cNvPr id="8" name="组合 7"/>
            <p:cNvGrpSpPr/>
            <p:nvPr/>
          </p:nvGrpSpPr>
          <p:grpSpPr>
            <a:xfrm>
              <a:off x="8358923" y="2905539"/>
              <a:ext cx="2840985" cy="1682336"/>
              <a:chOff x="6745288" y="2905539"/>
              <a:chExt cx="2840985" cy="1682336"/>
            </a:xfrm>
          </p:grpSpPr>
          <p:pic>
            <p:nvPicPr>
              <p:cNvPr id="27" name="Picture 8" descr="\\vboxsrv\altheyab\Dropbox\Publications\ngfmig\numex07_natmig3D.png"/>
              <p:cNvPicPr>
                <a:picLocks noChangeAspect="1" noChangeArrowheads="1"/>
              </p:cNvPicPr>
              <p:nvPr/>
            </p:nvPicPr>
            <p:blipFill>
              <a:blip r:embed="rId7" cstate="print"/>
              <a:srcRect/>
              <a:stretch>
                <a:fillRect/>
              </a:stretch>
            </p:blipFill>
            <p:spPr bwMode="auto">
              <a:xfrm>
                <a:off x="6745288" y="2905539"/>
                <a:ext cx="2840985" cy="1682336"/>
              </a:xfrm>
              <a:prstGeom prst="rect">
                <a:avLst/>
              </a:prstGeom>
              <a:noFill/>
            </p:spPr>
          </p:pic>
          <p:grpSp>
            <p:nvGrpSpPr>
              <p:cNvPr id="44" name="组合 43"/>
              <p:cNvGrpSpPr/>
              <p:nvPr/>
            </p:nvGrpSpPr>
            <p:grpSpPr>
              <a:xfrm>
                <a:off x="6770736" y="3346743"/>
                <a:ext cx="2708735" cy="881300"/>
                <a:chOff x="1487488" y="3356992"/>
                <a:chExt cx="2708735" cy="881300"/>
              </a:xfrm>
            </p:grpSpPr>
            <p:sp>
              <p:nvSpPr>
                <p:cNvPr id="45" name="矩形 44"/>
                <p:cNvSpPr/>
                <p:nvPr/>
              </p:nvSpPr>
              <p:spPr>
                <a:xfrm>
                  <a:off x="1487488" y="3356992"/>
                  <a:ext cx="302889" cy="576064"/>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nvSpPr>
              <p:spPr>
                <a:xfrm rot="3448053">
                  <a:off x="3527710" y="3498862"/>
                  <a:ext cx="159619" cy="1177407"/>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矩形 46"/>
                <p:cNvSpPr/>
                <p:nvPr/>
              </p:nvSpPr>
              <p:spPr>
                <a:xfrm rot="6626817">
                  <a:off x="2264273" y="3400676"/>
                  <a:ext cx="159619" cy="1515613"/>
                </a:xfrm>
                <a:prstGeom prst="rect">
                  <a:avLst/>
                </a:prstGeom>
                <a:solidFill>
                  <a:srgbClr val="00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29" name="组合 28"/>
            <p:cNvGrpSpPr/>
            <p:nvPr/>
          </p:nvGrpSpPr>
          <p:grpSpPr>
            <a:xfrm>
              <a:off x="8004594" y="3129426"/>
              <a:ext cx="3402643" cy="1835777"/>
              <a:chOff x="7942817" y="3700456"/>
              <a:chExt cx="3402643" cy="1835777"/>
            </a:xfrm>
          </p:grpSpPr>
          <p:grpSp>
            <p:nvGrpSpPr>
              <p:cNvPr id="25" name="组合 24"/>
              <p:cNvGrpSpPr/>
              <p:nvPr/>
            </p:nvGrpSpPr>
            <p:grpSpPr>
              <a:xfrm>
                <a:off x="7942817" y="3700456"/>
                <a:ext cx="3402643" cy="1440179"/>
                <a:chOff x="7597560" y="3351847"/>
                <a:chExt cx="4268772" cy="1888308"/>
              </a:xfrm>
            </p:grpSpPr>
            <p:sp>
              <p:nvSpPr>
                <p:cNvPr id="16" name="文本框 15"/>
                <p:cNvSpPr txBox="1"/>
                <p:nvPr/>
              </p:nvSpPr>
              <p:spPr>
                <a:xfrm>
                  <a:off x="10015468" y="4796256"/>
                  <a:ext cx="440013"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0</a:t>
                  </a:r>
                  <a:endParaRPr lang="zh-CN" altLang="en-US" dirty="0">
                    <a:solidFill>
                      <a:srgbClr val="FFFF00"/>
                    </a:solidFill>
                    <a:latin typeface="Times New Roman" panose="02020603050405020304" pitchFamily="18" charset="0"/>
                    <a:cs typeface="Times New Roman" panose="02020603050405020304" pitchFamily="18" charset="0"/>
                  </a:endParaRPr>
                </a:p>
              </p:txBody>
            </p:sp>
            <p:grpSp>
              <p:nvGrpSpPr>
                <p:cNvPr id="19" name="组合 18"/>
                <p:cNvGrpSpPr/>
                <p:nvPr/>
              </p:nvGrpSpPr>
              <p:grpSpPr>
                <a:xfrm>
                  <a:off x="7597560" y="3351847"/>
                  <a:ext cx="4268772" cy="1875249"/>
                  <a:chOff x="7666658" y="3587755"/>
                  <a:chExt cx="4268772" cy="1875249"/>
                </a:xfrm>
              </p:grpSpPr>
              <p:sp>
                <p:nvSpPr>
                  <p:cNvPr id="10" name="文本框 9"/>
                  <p:cNvSpPr txBox="1"/>
                  <p:nvPr/>
                </p:nvSpPr>
                <p:spPr>
                  <a:xfrm rot="16200000">
                    <a:off x="7246860" y="4007553"/>
                    <a:ext cx="1358181" cy="518586"/>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Depth (m)</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8150194" y="3769263"/>
                    <a:ext cx="440013"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8005707" y="4218092"/>
                    <a:ext cx="597160"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90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rot="1479691">
                    <a:off x="8589877" y="4674982"/>
                    <a:ext cx="945831" cy="403545"/>
                  </a:xfrm>
                  <a:prstGeom prst="rect">
                    <a:avLst/>
                  </a:prstGeom>
                  <a:noFill/>
                </p:spPr>
                <p:txBody>
                  <a:bodyPr wrap="none" rtlCol="0">
                    <a:spAutoFit/>
                  </a:bodyPr>
                  <a:lstStyle/>
                  <a:p>
                    <a:r>
                      <a:rPr lang="en-US" altLang="zh-CN" sz="1400" dirty="0">
                        <a:solidFill>
                          <a:srgbClr val="FFFF00"/>
                        </a:solidFill>
                        <a:latin typeface="Times New Roman" panose="02020603050405020304" pitchFamily="18" charset="0"/>
                        <a:cs typeface="Times New Roman" panose="02020603050405020304" pitchFamily="18" charset="0"/>
                      </a:rPr>
                      <a:t>X (m)</a:t>
                    </a:r>
                    <a:endParaRPr lang="zh-CN" altLang="en-US" sz="1400" dirty="0">
                      <a:solidFill>
                        <a:srgbClr val="FFFF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rot="19538719">
                    <a:off x="10254564" y="4711519"/>
                    <a:ext cx="1032361"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Y (m)</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8305028" y="4462144"/>
                    <a:ext cx="440013"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11181122" y="4272117"/>
                    <a:ext cx="754308"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300</a:t>
                    </a:r>
                    <a:endParaRPr lang="zh-CN" altLang="en-US" dirty="0">
                      <a:solidFill>
                        <a:srgbClr val="FFFF00"/>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9359033" y="5019105"/>
                    <a:ext cx="754308" cy="443899"/>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300</a:t>
                    </a:r>
                    <a:endParaRPr lang="zh-CN" altLang="en-US" dirty="0">
                      <a:solidFill>
                        <a:srgbClr val="FFFF00"/>
                      </a:solidFill>
                      <a:latin typeface="Times New Roman" panose="02020603050405020304" pitchFamily="18" charset="0"/>
                      <a:cs typeface="Times New Roman" panose="02020603050405020304" pitchFamily="18" charset="0"/>
                    </a:endParaRPr>
                  </a:p>
                </p:txBody>
              </p:sp>
            </p:grpSp>
          </p:grpSp>
          <p:sp>
            <p:nvSpPr>
              <p:cNvPr id="28" name="文本框 27"/>
              <p:cNvSpPr txBox="1"/>
              <p:nvPr/>
            </p:nvSpPr>
            <p:spPr>
              <a:xfrm>
                <a:off x="8406393" y="5197679"/>
                <a:ext cx="2763061" cy="338554"/>
              </a:xfrm>
              <a:prstGeom prst="rect">
                <a:avLst/>
              </a:prstGeom>
              <a:noFill/>
            </p:spPr>
            <p:txBody>
              <a:bodyPr wrap="square" rtlCol="0">
                <a:spAutoFit/>
              </a:bodyPr>
              <a:lstStyle/>
              <a:p>
                <a:r>
                  <a:rPr lang="en-US" altLang="zh-CN" sz="1600" dirty="0" smtClean="0">
                    <a:solidFill>
                      <a:prstClr val="white"/>
                    </a:solidFill>
                    <a:latin typeface="Times New Roman" panose="02020603050405020304" pitchFamily="18" charset="0"/>
                    <a:cs typeface="Times New Roman" panose="02020603050405020304" pitchFamily="18" charset="0"/>
                  </a:rPr>
                  <a:t>Natural migration image</a:t>
                </a:r>
                <a:endParaRPr lang="zh-CN" altLang="en-US" sz="1600" dirty="0" smtClean="0">
                  <a:solidFill>
                    <a:prstClr val="white"/>
                  </a:solidFill>
                  <a:latin typeface="Times New Roman" panose="02020603050405020304" pitchFamily="18" charset="0"/>
                  <a:cs typeface="Times New Roman" panose="02020603050405020304" pitchFamily="18" charset="0"/>
                </a:endParaRPr>
              </a:p>
            </p:txBody>
          </p:sp>
        </p:grpSp>
      </p:grpSp>
      <p:sp>
        <p:nvSpPr>
          <p:cNvPr id="87" name="矩形 86"/>
          <p:cNvSpPr/>
          <p:nvPr/>
        </p:nvSpPr>
        <p:spPr>
          <a:xfrm>
            <a:off x="179512" y="6093298"/>
            <a:ext cx="9433048" cy="646331"/>
          </a:xfrm>
          <a:prstGeom prst="rect">
            <a:avLst/>
          </a:prstGeom>
        </p:spPr>
        <p:txBody>
          <a:bodyPr wrap="square">
            <a:spAutoFit/>
          </a:bodyPr>
          <a:lstStyle/>
          <a:p>
            <a:pPr marL="457200" indent="-457200">
              <a:lnSpc>
                <a:spcPct val="150000"/>
              </a:lnSpc>
              <a:buFont typeface="Arial" panose="020B0604020202020204" pitchFamily="34" charset="0"/>
              <a:buChar char="•"/>
            </a:pPr>
            <a:r>
              <a:rPr lang="en-US" altLang="zh-CN" sz="2400" dirty="0" smtClean="0">
                <a:solidFill>
                  <a:srgbClr val="FFFF00"/>
                </a:solidFill>
                <a:latin typeface="Times New Roman" panose="02020603050405020304" pitchFamily="18" charset="0"/>
                <a:cs typeface="Times New Roman" panose="02020603050405020304" pitchFamily="18" charset="0"/>
              </a:rPr>
              <a:t>Question: </a:t>
            </a:r>
            <a:r>
              <a:rPr lang="en-US" altLang="zh-CN" sz="2400" dirty="0" smtClean="0">
                <a:solidFill>
                  <a:schemeClr val="bg1"/>
                </a:solidFill>
                <a:latin typeface="Times New Roman" panose="02020603050405020304" pitchFamily="18" charset="0"/>
                <a:cs typeface="Times New Roman" panose="02020603050405020304" pitchFamily="18" charset="0"/>
              </a:rPr>
              <a:t>Can </a:t>
            </a:r>
            <a:r>
              <a:rPr lang="en-US" altLang="zh-CN" sz="2400" dirty="0" smtClean="0">
                <a:solidFill>
                  <a:srgbClr val="FFFF00"/>
                </a:solidFill>
                <a:latin typeface="Times New Roman" panose="02020603050405020304" pitchFamily="18" charset="0"/>
                <a:cs typeface="Times New Roman" panose="02020603050405020304" pitchFamily="18" charset="0"/>
              </a:rPr>
              <a:t>controlled source </a:t>
            </a:r>
            <a:r>
              <a:rPr lang="en-US" altLang="zh-CN" sz="2400" dirty="0" smtClean="0">
                <a:solidFill>
                  <a:schemeClr val="bg1"/>
                </a:solidFill>
                <a:latin typeface="Times New Roman" panose="02020603050405020304" pitchFamily="18" charset="0"/>
                <a:cs typeface="Times New Roman" panose="02020603050405020304" pitchFamily="18" charset="0"/>
              </a:rPr>
              <a:t>surface-wave migration do better?</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96" name="矩形 95"/>
          <p:cNvSpPr/>
          <p:nvPr/>
        </p:nvSpPr>
        <p:spPr>
          <a:xfrm>
            <a:off x="218708" y="5093687"/>
            <a:ext cx="8276625" cy="1200329"/>
          </a:xfrm>
          <a:prstGeom prst="rect">
            <a:avLst/>
          </a:prstGeom>
        </p:spPr>
        <p:txBody>
          <a:bodyPr wrap="none">
            <a:spAutoFit/>
          </a:bodyPr>
          <a:lstStyle/>
          <a:p>
            <a:pPr lvl="1" indent="-457200">
              <a:lnSpc>
                <a:spcPct val="150000"/>
              </a:lnSpc>
              <a:buFont typeface="Arial" panose="020B0604020202020204" pitchFamily="34" charset="0"/>
              <a:buChar char="•"/>
            </a:pPr>
            <a:r>
              <a:rPr lang="en-US" altLang="zh-CN" sz="2400" dirty="0" smtClean="0">
                <a:solidFill>
                  <a:srgbClr val="FFFF00"/>
                </a:solidFill>
                <a:latin typeface="Times New Roman" panose="02020603050405020304" pitchFamily="18" charset="0"/>
                <a:cs typeface="Times New Roman" panose="02020603050405020304" pitchFamily="18" charset="0"/>
              </a:rPr>
              <a:t>Benefits</a:t>
            </a:r>
            <a:r>
              <a:rPr lang="en-US" altLang="zh-CN" sz="2400" dirty="0" smtClean="0">
                <a:solidFill>
                  <a:prstClr val="white"/>
                </a:solidFill>
                <a:latin typeface="Times New Roman" panose="02020603050405020304" pitchFamily="18" charset="0"/>
                <a:cs typeface="Times New Roman" panose="02020603050405020304" pitchFamily="18" charset="0"/>
              </a:rPr>
              <a:t>: No </a:t>
            </a:r>
            <a:r>
              <a:rPr lang="en-US" altLang="zh-CN" sz="2400" dirty="0">
                <a:solidFill>
                  <a:prstClr val="white"/>
                </a:solidFill>
                <a:latin typeface="Times New Roman" panose="02020603050405020304" pitchFamily="18" charset="0"/>
                <a:cs typeface="Times New Roman" panose="02020603050405020304" pitchFamily="18" charset="0"/>
              </a:rPr>
              <a:t>velocity model is </a:t>
            </a:r>
            <a:r>
              <a:rPr lang="en-US" altLang="zh-CN" sz="2400" dirty="0" smtClean="0">
                <a:solidFill>
                  <a:prstClr val="white"/>
                </a:solidFill>
                <a:latin typeface="Times New Roman" panose="02020603050405020304" pitchFamily="18" charset="0"/>
                <a:cs typeface="Times New Roman" panose="02020603050405020304" pitchFamily="18" charset="0"/>
              </a:rPr>
              <a:t>needed but </a:t>
            </a:r>
            <a:r>
              <a:rPr lang="en-US" altLang="zh-CN" sz="2400" dirty="0" smtClean="0">
                <a:solidFill>
                  <a:srgbClr val="FFFF00"/>
                </a:solidFill>
                <a:latin typeface="Times New Roman" panose="02020603050405020304" pitchFamily="18" charset="0"/>
                <a:cs typeface="Times New Roman" panose="02020603050405020304" pitchFamily="18" charset="0"/>
              </a:rPr>
              <a:t>ambient noise </a:t>
            </a:r>
            <a:r>
              <a:rPr lang="en-US" altLang="zh-CN" sz="2400" dirty="0" smtClean="0">
                <a:solidFill>
                  <a:prstClr val="white"/>
                </a:solidFill>
                <a:latin typeface="Times New Roman" panose="02020603050405020304" pitchFamily="18" charset="0"/>
                <a:cs typeface="Times New Roman" panose="02020603050405020304" pitchFamily="18" charset="0"/>
              </a:rPr>
              <a:t>data </a:t>
            </a:r>
          </a:p>
          <a:p>
            <a:pPr marL="0" lvl="1">
              <a:lnSpc>
                <a:spcPct val="150000"/>
              </a:lnSpc>
            </a:pPr>
            <a:r>
              <a:rPr lang="en-US" altLang="zh-CN" sz="2400" dirty="0" smtClean="0">
                <a:solidFill>
                  <a:prstClr val="white"/>
                </a:solidFill>
                <a:latin typeface="Times New Roman" panose="02020603050405020304" pitchFamily="18" charset="0"/>
                <a:cs typeface="Times New Roman" panose="02020603050405020304" pitchFamily="18" charset="0"/>
              </a:rPr>
              <a:t>                      weak signal-to-noise ratio?</a:t>
            </a:r>
            <a:endParaRPr lang="en-US" altLang="zh-CN" sz="2400" dirty="0">
              <a:solidFill>
                <a:prstClr val="white"/>
              </a:solidFill>
              <a:latin typeface="Times New Roman" panose="02020603050405020304" pitchFamily="18" charset="0"/>
              <a:cs typeface="Times New Roman" panose="02020603050405020304" pitchFamily="18" charset="0"/>
            </a:endParaRPr>
          </a:p>
        </p:txBody>
      </p:sp>
      <p:sp>
        <p:nvSpPr>
          <p:cNvPr id="4" name="右箭头 3"/>
          <p:cNvSpPr/>
          <p:nvPr/>
        </p:nvSpPr>
        <p:spPr>
          <a:xfrm>
            <a:off x="2722822" y="3578818"/>
            <a:ext cx="553034" cy="208004"/>
          </a:xfrm>
          <a:prstGeom prst="rightArrow">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66" name="右箭头 65"/>
          <p:cNvSpPr/>
          <p:nvPr/>
        </p:nvSpPr>
        <p:spPr>
          <a:xfrm>
            <a:off x="5675150" y="3546286"/>
            <a:ext cx="553034" cy="208004"/>
          </a:xfrm>
          <a:prstGeom prst="rightArrow">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9" name="TextBox 8"/>
          <p:cNvSpPr txBox="1"/>
          <p:nvPr/>
        </p:nvSpPr>
        <p:spPr>
          <a:xfrm>
            <a:off x="2047554" y="2861415"/>
            <a:ext cx="1646221" cy="523220"/>
          </a:xfrm>
          <a:prstGeom prst="rect">
            <a:avLst/>
          </a:prstGeom>
          <a:noFill/>
        </p:spPr>
        <p:txBody>
          <a:bodyPr wrap="square" rtlCol="0">
            <a:spAutoFit/>
          </a:bodyPr>
          <a:lstStyle/>
          <a:p>
            <a:pPr algn="ctr"/>
            <a:r>
              <a:rPr lang="en-US" sz="1400" dirty="0" smtClean="0">
                <a:solidFill>
                  <a:schemeClr val="bg1"/>
                </a:solidFill>
                <a:latin typeface="Times New Roman" panose="02020603050405020304" pitchFamily="18" charset="0"/>
                <a:cs typeface="Times New Roman" panose="02020603050405020304" pitchFamily="18" charset="0"/>
              </a:rPr>
              <a:t>Ambient noise cross-correlation</a:t>
            </a:r>
          </a:p>
        </p:txBody>
      </p:sp>
      <p:sp>
        <p:nvSpPr>
          <p:cNvPr id="67" name="TextBox 66"/>
          <p:cNvSpPr txBox="1"/>
          <p:nvPr/>
        </p:nvSpPr>
        <p:spPr>
          <a:xfrm>
            <a:off x="5355815" y="2954029"/>
            <a:ext cx="1232411" cy="523220"/>
          </a:xfrm>
          <a:prstGeom prst="rect">
            <a:avLst/>
          </a:prstGeom>
          <a:noFill/>
        </p:spPr>
        <p:txBody>
          <a:bodyPr wrap="square" rtlCol="0">
            <a:spAutoFit/>
          </a:bodyPr>
          <a:lstStyle/>
          <a:p>
            <a:pPr algn="ctr"/>
            <a:r>
              <a:rPr lang="en-US" sz="1400" dirty="0" smtClean="0">
                <a:solidFill>
                  <a:schemeClr val="bg1"/>
                </a:solidFill>
                <a:latin typeface="Times New Roman" panose="02020603050405020304" pitchFamily="18" charset="0"/>
                <a:cs typeface="Times New Roman" panose="02020603050405020304" pitchFamily="18" charset="0"/>
              </a:rPr>
              <a:t>Natural migration</a:t>
            </a:r>
          </a:p>
        </p:txBody>
      </p:sp>
      <p:grpSp>
        <p:nvGrpSpPr>
          <p:cNvPr id="22" name="组合 21"/>
          <p:cNvGrpSpPr/>
          <p:nvPr/>
        </p:nvGrpSpPr>
        <p:grpSpPr>
          <a:xfrm>
            <a:off x="3342428" y="2636912"/>
            <a:ext cx="2525716" cy="2444344"/>
            <a:chOff x="3342428" y="2424817"/>
            <a:chExt cx="2525716" cy="2444344"/>
          </a:xfrm>
        </p:grpSpPr>
        <p:grpSp>
          <p:nvGrpSpPr>
            <p:cNvPr id="38" name="组合 37"/>
            <p:cNvGrpSpPr/>
            <p:nvPr/>
          </p:nvGrpSpPr>
          <p:grpSpPr>
            <a:xfrm>
              <a:off x="3342428" y="2424817"/>
              <a:ext cx="2525716" cy="2444344"/>
              <a:chOff x="2987824" y="2664725"/>
              <a:chExt cx="2525716" cy="2444344"/>
            </a:xfrm>
          </p:grpSpPr>
          <p:grpSp>
            <p:nvGrpSpPr>
              <p:cNvPr id="37" name="组合 36"/>
              <p:cNvGrpSpPr/>
              <p:nvPr/>
            </p:nvGrpSpPr>
            <p:grpSpPr>
              <a:xfrm>
                <a:off x="3086754" y="2664725"/>
                <a:ext cx="2199149" cy="2002525"/>
                <a:chOff x="3086755" y="2589811"/>
                <a:chExt cx="2199148" cy="2077901"/>
              </a:xfrm>
            </p:grpSpPr>
            <p:pic>
              <p:nvPicPr>
                <p:cNvPr id="1024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9872" y="3003279"/>
                  <a:ext cx="1702656" cy="154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文本框 76"/>
                <p:cNvSpPr txBox="1"/>
                <p:nvPr/>
              </p:nvSpPr>
              <p:spPr>
                <a:xfrm rot="16200000">
                  <a:off x="2798879" y="3539232"/>
                  <a:ext cx="914306" cy="338554"/>
                </a:xfrm>
                <a:prstGeom prst="rect">
                  <a:avLst/>
                </a:prstGeom>
                <a:noFill/>
              </p:spPr>
              <p:txBody>
                <a:bodyPr wrap="none" rtlCol="0">
                  <a:spAutoFit/>
                </a:bodyPr>
                <a:lstStyle/>
                <a:p>
                  <a:r>
                    <a:rPr lang="en-US" altLang="zh-CN" sz="1600" dirty="0" smtClean="0">
                      <a:solidFill>
                        <a:srgbClr val="FFFF00"/>
                      </a:solidFill>
                      <a:latin typeface="Times New Roman" panose="02020603050405020304" pitchFamily="18" charset="0"/>
                      <a:cs typeface="Times New Roman" panose="02020603050405020304" pitchFamily="18" charset="0"/>
                    </a:rPr>
                    <a:t>Time (s)</a:t>
                  </a:r>
                  <a:endParaRPr lang="zh-CN" altLang="en-US" sz="1600" dirty="0" smtClean="0">
                    <a:solidFill>
                      <a:srgbClr val="FFFF00"/>
                    </a:solidFill>
                    <a:latin typeface="Times New Roman" panose="02020603050405020304" pitchFamily="18" charset="0"/>
                    <a:cs typeface="Times New Roman" panose="02020603050405020304" pitchFamily="18" charset="0"/>
                  </a:endParaRPr>
                </a:p>
              </p:txBody>
            </p:sp>
            <p:sp>
              <p:nvSpPr>
                <p:cNvPr id="89" name="文本框 85"/>
                <p:cNvSpPr txBox="1"/>
                <p:nvPr/>
              </p:nvSpPr>
              <p:spPr>
                <a:xfrm>
                  <a:off x="3707904" y="2589811"/>
                  <a:ext cx="1253868" cy="351297"/>
                </a:xfrm>
                <a:prstGeom prst="rect">
                  <a:avLst/>
                </a:prstGeom>
                <a:noFill/>
              </p:spPr>
              <p:txBody>
                <a:bodyPr wrap="none" rtlCol="0">
                  <a:spAutoFit/>
                </a:bodyPr>
                <a:lstStyle/>
                <a:p>
                  <a:r>
                    <a:rPr lang="en-US" altLang="zh-CN" sz="1600" dirty="0" smtClean="0">
                      <a:solidFill>
                        <a:srgbClr val="FFFF00"/>
                      </a:solidFill>
                      <a:latin typeface="Times New Roman" panose="02020603050405020304" pitchFamily="18" charset="0"/>
                      <a:cs typeface="Times New Roman" panose="02020603050405020304" pitchFamily="18" charset="0"/>
                    </a:rPr>
                    <a:t>Distance </a:t>
                  </a:r>
                  <a:r>
                    <a:rPr lang="en-US" altLang="zh-CN" sz="1600" dirty="0">
                      <a:solidFill>
                        <a:srgbClr val="FFFF00"/>
                      </a:solidFill>
                      <a:latin typeface="Times New Roman" panose="02020603050405020304" pitchFamily="18" charset="0"/>
                      <a:cs typeface="Times New Roman" panose="02020603050405020304" pitchFamily="18" charset="0"/>
                    </a:rPr>
                    <a:t>(</a:t>
                  </a:r>
                  <a:r>
                    <a:rPr lang="en-US" altLang="zh-CN" sz="1600" dirty="0" smtClean="0">
                      <a:solidFill>
                        <a:srgbClr val="FFFF00"/>
                      </a:solidFill>
                      <a:latin typeface="Times New Roman" panose="02020603050405020304" pitchFamily="18" charset="0"/>
                      <a:cs typeface="Times New Roman" panose="02020603050405020304" pitchFamily="18" charset="0"/>
                    </a:rPr>
                    <a:t>m)</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sp>
              <p:nvSpPr>
                <p:cNvPr id="90" name="文本框 77"/>
                <p:cNvSpPr txBox="1"/>
                <p:nvPr/>
              </p:nvSpPr>
              <p:spPr>
                <a:xfrm>
                  <a:off x="3128088" y="2924944"/>
                  <a:ext cx="287258" cy="351297"/>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0</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sp>
              <p:nvSpPr>
                <p:cNvPr id="91" name="文本框 77"/>
                <p:cNvSpPr txBox="1"/>
                <p:nvPr/>
              </p:nvSpPr>
              <p:spPr>
                <a:xfrm>
                  <a:off x="3136859" y="4316415"/>
                  <a:ext cx="287258" cy="351297"/>
                </a:xfrm>
                <a:prstGeom prst="rect">
                  <a:avLst/>
                </a:prstGeom>
                <a:noFill/>
              </p:spPr>
              <p:txBody>
                <a:bodyPr wrap="none" rtlCol="0">
                  <a:spAutoFit/>
                </a:bodyPr>
                <a:lstStyle/>
                <a:p>
                  <a:r>
                    <a:rPr lang="en-US" altLang="zh-CN" sz="1600" dirty="0" smtClean="0">
                      <a:solidFill>
                        <a:srgbClr val="FFFF00"/>
                      </a:solidFill>
                      <a:latin typeface="Times New Roman" panose="02020603050405020304" pitchFamily="18" charset="0"/>
                      <a:cs typeface="Times New Roman" panose="02020603050405020304" pitchFamily="18" charset="0"/>
                    </a:rPr>
                    <a:t>1</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sp>
              <p:nvSpPr>
                <p:cNvPr id="92" name="文本框 77"/>
                <p:cNvSpPr txBox="1"/>
                <p:nvPr/>
              </p:nvSpPr>
              <p:spPr>
                <a:xfrm>
                  <a:off x="3275856" y="2708920"/>
                  <a:ext cx="287258" cy="351297"/>
                </a:xfrm>
                <a:prstGeom prst="rect">
                  <a:avLst/>
                </a:prstGeom>
                <a:noFill/>
              </p:spPr>
              <p:txBody>
                <a:bodyPr wrap="none" rtlCol="0">
                  <a:spAutoFit/>
                </a:bodyPr>
                <a:lstStyle/>
                <a:p>
                  <a:r>
                    <a:rPr lang="en-US" altLang="zh-CN" sz="1600" dirty="0">
                      <a:solidFill>
                        <a:srgbClr val="FFFF00"/>
                      </a:solidFill>
                      <a:latin typeface="Times New Roman" panose="02020603050405020304" pitchFamily="18" charset="0"/>
                      <a:cs typeface="Times New Roman" panose="02020603050405020304" pitchFamily="18" charset="0"/>
                    </a:rPr>
                    <a:t>0</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sp>
              <p:nvSpPr>
                <p:cNvPr id="93" name="文本框 77"/>
                <p:cNvSpPr txBox="1"/>
                <p:nvPr/>
              </p:nvSpPr>
              <p:spPr>
                <a:xfrm>
                  <a:off x="4793460" y="2664724"/>
                  <a:ext cx="492443" cy="351297"/>
                </a:xfrm>
                <a:prstGeom prst="rect">
                  <a:avLst/>
                </a:prstGeom>
                <a:noFill/>
              </p:spPr>
              <p:txBody>
                <a:bodyPr wrap="none" rtlCol="0">
                  <a:spAutoFit/>
                </a:bodyPr>
                <a:lstStyle/>
                <a:p>
                  <a:r>
                    <a:rPr lang="en-US" altLang="zh-CN" sz="1600" dirty="0" smtClean="0">
                      <a:solidFill>
                        <a:srgbClr val="FFFF00"/>
                      </a:solidFill>
                      <a:latin typeface="Times New Roman" panose="02020603050405020304" pitchFamily="18" charset="0"/>
                      <a:cs typeface="Times New Roman" panose="02020603050405020304" pitchFamily="18" charset="0"/>
                    </a:rPr>
                    <a:t>300</a:t>
                  </a:r>
                  <a:endParaRPr lang="zh-CN" altLang="en-US" sz="1600" dirty="0">
                    <a:solidFill>
                      <a:srgbClr val="FFFF00"/>
                    </a:solidFill>
                    <a:latin typeface="Times New Roman" panose="02020603050405020304" pitchFamily="18" charset="0"/>
                    <a:cs typeface="Times New Roman" panose="02020603050405020304" pitchFamily="18" charset="0"/>
                  </a:endParaRPr>
                </a:p>
              </p:txBody>
            </p:sp>
          </p:grpSp>
          <p:sp>
            <p:nvSpPr>
              <p:cNvPr id="94" name="文本框 27"/>
              <p:cNvSpPr txBox="1"/>
              <p:nvPr/>
            </p:nvSpPr>
            <p:spPr>
              <a:xfrm>
                <a:off x="2987824" y="4770515"/>
                <a:ext cx="2525716" cy="338554"/>
              </a:xfrm>
              <a:prstGeom prst="rect">
                <a:avLst/>
              </a:prstGeom>
              <a:noFill/>
            </p:spPr>
            <p:txBody>
              <a:bodyPr wrap="square" rtlCol="0">
                <a:spAutoFit/>
              </a:bodyPr>
              <a:lstStyle/>
              <a:p>
                <a:r>
                  <a:rPr lang="en-US" altLang="zh-CN" sz="1600" dirty="0" smtClean="0">
                    <a:solidFill>
                      <a:prstClr val="white"/>
                    </a:solidFill>
                    <a:latin typeface="Times New Roman" panose="02020603050405020304" pitchFamily="18" charset="0"/>
                    <a:cs typeface="Times New Roman" panose="02020603050405020304" pitchFamily="18" charset="0"/>
                  </a:rPr>
                  <a:t>Empirical Green’s function</a:t>
                </a:r>
                <a:endParaRPr lang="zh-CN" altLang="en-US" sz="1600" dirty="0" smtClean="0">
                  <a:solidFill>
                    <a:prstClr val="white"/>
                  </a:solidFill>
                  <a:latin typeface="Times New Roman" panose="02020603050405020304" pitchFamily="18" charset="0"/>
                  <a:cs typeface="Times New Roman" panose="02020603050405020304" pitchFamily="18" charset="0"/>
                </a:endParaRPr>
              </a:p>
            </p:txBody>
          </p:sp>
        </p:grpSp>
        <p:pic>
          <p:nvPicPr>
            <p:cNvPr id="20" name="图片 19"/>
            <p:cNvPicPr>
              <a:picLocks noChangeAspect="1"/>
            </p:cNvPicPr>
            <p:nvPr/>
          </p:nvPicPr>
          <p:blipFill rotWithShape="1">
            <a:blip r:embed="rId9" cstate="print">
              <a:extLst>
                <a:ext uri="{28A0092B-C50C-407E-A947-70E740481C1C}">
                  <a14:useLocalDpi xmlns:a14="http://schemas.microsoft.com/office/drawing/2010/main" val="0"/>
                </a:ext>
              </a:extLst>
            </a:blip>
            <a:srcRect l="59656" t="53514" r="1620" b="25681"/>
            <a:stretch/>
          </p:blipFill>
          <p:spPr>
            <a:xfrm>
              <a:off x="3781252" y="2830787"/>
              <a:ext cx="1689101" cy="1460519"/>
            </a:xfrm>
            <a:prstGeom prst="rect">
              <a:avLst/>
            </a:prstGeom>
          </p:spPr>
        </p:pic>
      </p:grpSp>
    </p:spTree>
    <p:custDataLst>
      <p:tags r:id="rId1"/>
    </p:custDataLst>
    <p:extLst>
      <p:ext uri="{BB962C8B-B14F-4D97-AF65-F5344CB8AC3E}">
        <p14:creationId xmlns:p14="http://schemas.microsoft.com/office/powerpoint/2010/main" val="3326048235"/>
      </p:ext>
    </p:extLst>
  </p:cSld>
  <p:clrMapOvr>
    <a:masterClrMapping/>
  </p:clrMapOvr>
  <mc:AlternateContent xmlns:mc="http://schemas.openxmlformats.org/markup-compatibility/2006">
    <mc:Choice xmlns:p14="http://schemas.microsoft.com/office/powerpoint/2010/main" Requires="p14">
      <p:transition spd="slow" p14:dur="2000" advTm="63628"/>
    </mc:Choice>
    <mc:Fallback>
      <p:transition spd="slow" advTm="636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4" grpId="0" animBg="1"/>
      <p:bldP spid="66" grpId="0" animBg="1"/>
      <p:bldP spid="9" grpId="0"/>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171400"/>
            <a:ext cx="7886700" cy="1325563"/>
          </a:xfrm>
        </p:spPr>
        <p:txBody>
          <a:bodyPr>
            <a:normAutofit/>
          </a:bodyPr>
          <a:lstStyle/>
          <a:p>
            <a:r>
              <a:rPr lang="en-US" altLang="zh-CN" sz="5400" dirty="0" smtClean="0"/>
              <a:t>Goal</a:t>
            </a:r>
            <a:endParaRPr lang="zh-CN" altLang="en-US" sz="6600" dirty="0"/>
          </a:p>
        </p:txBody>
      </p:sp>
      <p:sp>
        <p:nvSpPr>
          <p:cNvPr id="5" name="矩形 4"/>
          <p:cNvSpPr/>
          <p:nvPr/>
        </p:nvSpPr>
        <p:spPr>
          <a:xfrm>
            <a:off x="219885" y="1052736"/>
            <a:ext cx="8934661" cy="1384995"/>
          </a:xfrm>
          <a:prstGeom prst="rect">
            <a:avLst/>
          </a:prstGeom>
        </p:spPr>
        <p:txBody>
          <a:bodyPr wrap="square">
            <a:spAutoFit/>
          </a:bodyPr>
          <a:lstStyle/>
          <a:p>
            <a:pPr algn="ctr">
              <a:lnSpc>
                <a:spcPct val="150000"/>
              </a:lnSpc>
            </a:pPr>
            <a:r>
              <a:rPr lang="it-IT" altLang="zh-CN" sz="2800" dirty="0" smtClean="0">
                <a:solidFill>
                  <a:schemeClr val="bg1"/>
                </a:solidFill>
                <a:latin typeface="Times New Roman" panose="02020603050405020304" pitchFamily="18" charset="0"/>
                <a:cs typeface="Times New Roman" panose="02020603050405020304" pitchFamily="18" charset="0"/>
              </a:rPr>
              <a:t>Test effectiveness of using controlled source data and natural migration of surface waves in delineating shallow faults </a:t>
            </a:r>
            <a:endParaRPr lang="en-US" altLang="zh-CN" sz="2800" dirty="0" smtClean="0">
              <a:solidFill>
                <a:schemeClr val="bg1"/>
              </a:solidFill>
              <a:latin typeface="Times New Roman" panose="02020603050405020304" pitchFamily="18" charset="0"/>
              <a:cs typeface="Times New Roman" panose="02020603050405020304" pitchFamily="18" charset="0"/>
            </a:endParaRPr>
          </a:p>
        </p:txBody>
      </p:sp>
      <p:grpSp>
        <p:nvGrpSpPr>
          <p:cNvPr id="4" name="组合 3"/>
          <p:cNvGrpSpPr/>
          <p:nvPr/>
        </p:nvGrpSpPr>
        <p:grpSpPr>
          <a:xfrm>
            <a:off x="219884" y="3008489"/>
            <a:ext cx="3920067" cy="3588864"/>
            <a:chOff x="-208231" y="1844823"/>
            <a:chExt cx="4341756" cy="3854410"/>
          </a:xfrm>
        </p:grpSpPr>
        <p:grpSp>
          <p:nvGrpSpPr>
            <p:cNvPr id="6" name="组合 5"/>
            <p:cNvGrpSpPr/>
            <p:nvPr/>
          </p:nvGrpSpPr>
          <p:grpSpPr>
            <a:xfrm>
              <a:off x="-208231" y="2348880"/>
              <a:ext cx="4341756" cy="3350353"/>
              <a:chOff x="-208231" y="2348880"/>
              <a:chExt cx="4341756" cy="3350353"/>
            </a:xfrm>
          </p:grpSpPr>
          <p:sp>
            <p:nvSpPr>
              <p:cNvPr id="8" name="矩形 7"/>
              <p:cNvSpPr/>
              <p:nvPr/>
            </p:nvSpPr>
            <p:spPr>
              <a:xfrm rot="5400000">
                <a:off x="-631810" y="3148868"/>
                <a:ext cx="1817968" cy="524753"/>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组合 8"/>
              <p:cNvGrpSpPr/>
              <p:nvPr/>
            </p:nvGrpSpPr>
            <p:grpSpPr>
              <a:xfrm>
                <a:off x="-208231" y="2348880"/>
                <a:ext cx="4341756" cy="3350353"/>
                <a:chOff x="-208231" y="2348880"/>
                <a:chExt cx="4341756" cy="3350353"/>
              </a:xfrm>
            </p:grpSpPr>
            <p:cxnSp>
              <p:nvCxnSpPr>
                <p:cNvPr id="10" name="直接连接符 9"/>
                <p:cNvCxnSpPr/>
                <p:nvPr/>
              </p:nvCxnSpPr>
              <p:spPr>
                <a:xfrm>
                  <a:off x="1547664" y="2639993"/>
                  <a:ext cx="936104" cy="861015"/>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015716" y="2639993"/>
                  <a:ext cx="900100" cy="861015"/>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483768" y="3626708"/>
                  <a:ext cx="72008" cy="702392"/>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915816" y="3554700"/>
                  <a:ext cx="0" cy="666388"/>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208231" y="2348880"/>
                  <a:ext cx="4341756" cy="3350353"/>
                  <a:chOff x="-208231" y="2348880"/>
                  <a:chExt cx="4341756" cy="3350353"/>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a:ext>
                    </a:extLst>
                  </a:blip>
                  <a:srcRect l="11252" t="64397" r="7319" b="9371"/>
                  <a:stretch/>
                </p:blipFill>
                <p:spPr>
                  <a:xfrm>
                    <a:off x="465845" y="2348880"/>
                    <a:ext cx="3635428" cy="3050783"/>
                  </a:xfrm>
                  <a:prstGeom prst="rect">
                    <a:avLst/>
                  </a:prstGeom>
                </p:spPr>
              </p:pic>
              <p:sp>
                <p:nvSpPr>
                  <p:cNvPr id="26" name="矩形 25"/>
                  <p:cNvSpPr/>
                  <p:nvPr/>
                </p:nvSpPr>
                <p:spPr>
                  <a:xfrm rot="21091303">
                    <a:off x="1147373" y="5174480"/>
                    <a:ext cx="2986152" cy="524753"/>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矩形 26"/>
                  <p:cNvSpPr/>
                  <p:nvPr/>
                </p:nvSpPr>
                <p:spPr>
                  <a:xfrm rot="2547349">
                    <a:off x="-208231" y="4696284"/>
                    <a:ext cx="1715707" cy="69684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 name="组合 14"/>
                <p:cNvGrpSpPr/>
                <p:nvPr/>
              </p:nvGrpSpPr>
              <p:grpSpPr>
                <a:xfrm>
                  <a:off x="3339" y="2614046"/>
                  <a:ext cx="3877267" cy="3083253"/>
                  <a:chOff x="147982" y="2639073"/>
                  <a:chExt cx="4334010" cy="3083253"/>
                </a:xfrm>
              </p:grpSpPr>
              <p:sp>
                <p:nvSpPr>
                  <p:cNvPr id="17" name="TextBox 16"/>
                  <p:cNvSpPr txBox="1"/>
                  <p:nvPr/>
                </p:nvSpPr>
                <p:spPr>
                  <a:xfrm>
                    <a:off x="2835975" y="5292679"/>
                    <a:ext cx="874988"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x (m)</a:t>
                    </a:r>
                  </a:p>
                </p:txBody>
              </p:sp>
              <p:sp>
                <p:nvSpPr>
                  <p:cNvPr id="18" name="TextBox 17"/>
                  <p:cNvSpPr txBox="1"/>
                  <p:nvPr/>
                </p:nvSpPr>
                <p:spPr>
                  <a:xfrm>
                    <a:off x="1765869" y="5322216"/>
                    <a:ext cx="367148"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19" name="TextBox 18"/>
                  <p:cNvSpPr txBox="1"/>
                  <p:nvPr/>
                </p:nvSpPr>
                <p:spPr>
                  <a:xfrm>
                    <a:off x="3813901" y="5092699"/>
                    <a:ext cx="66809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240</a:t>
                    </a:r>
                  </a:p>
                </p:txBody>
              </p:sp>
              <p:sp>
                <p:nvSpPr>
                  <p:cNvPr id="20" name="TextBox 19"/>
                  <p:cNvSpPr txBox="1"/>
                  <p:nvPr/>
                </p:nvSpPr>
                <p:spPr>
                  <a:xfrm>
                    <a:off x="257619" y="4469051"/>
                    <a:ext cx="66809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240</a:t>
                    </a:r>
                  </a:p>
                </p:txBody>
              </p:sp>
              <p:sp>
                <p:nvSpPr>
                  <p:cNvPr id="21" name="TextBox 20"/>
                  <p:cNvSpPr txBox="1"/>
                  <p:nvPr/>
                </p:nvSpPr>
                <p:spPr>
                  <a:xfrm>
                    <a:off x="395537" y="4977661"/>
                    <a:ext cx="874988"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y (m)</a:t>
                    </a:r>
                  </a:p>
                </p:txBody>
              </p:sp>
              <p:sp>
                <p:nvSpPr>
                  <p:cNvPr id="22" name="TextBox 21"/>
                  <p:cNvSpPr txBox="1"/>
                  <p:nvPr/>
                </p:nvSpPr>
                <p:spPr>
                  <a:xfrm rot="16200000">
                    <a:off x="17072" y="3391942"/>
                    <a:ext cx="731290" cy="469469"/>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z (m)</a:t>
                    </a:r>
                  </a:p>
                </p:txBody>
              </p:sp>
              <p:sp>
                <p:nvSpPr>
                  <p:cNvPr id="23" name="TextBox 22"/>
                  <p:cNvSpPr txBox="1"/>
                  <p:nvPr/>
                </p:nvSpPr>
                <p:spPr>
                  <a:xfrm>
                    <a:off x="254279" y="4057724"/>
                    <a:ext cx="517619"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30</a:t>
                    </a:r>
                  </a:p>
                </p:txBody>
              </p:sp>
              <p:sp>
                <p:nvSpPr>
                  <p:cNvPr id="24" name="TextBox 23"/>
                  <p:cNvSpPr txBox="1"/>
                  <p:nvPr/>
                </p:nvSpPr>
                <p:spPr>
                  <a:xfrm>
                    <a:off x="369927" y="2639073"/>
                    <a:ext cx="367148"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6</a:t>
                    </a:r>
                  </a:p>
                </p:txBody>
              </p:sp>
            </p:grpSp>
            <p:sp>
              <p:nvSpPr>
                <p:cNvPr id="16" name="TextBox 15"/>
                <p:cNvSpPr txBox="1"/>
                <p:nvPr/>
              </p:nvSpPr>
              <p:spPr>
                <a:xfrm>
                  <a:off x="1125005" y="5266416"/>
                  <a:ext cx="32845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grpSp>
        </p:grpSp>
        <p:sp>
          <p:nvSpPr>
            <p:cNvPr id="7" name="矩形 6"/>
            <p:cNvSpPr/>
            <p:nvPr/>
          </p:nvSpPr>
          <p:spPr>
            <a:xfrm rot="10800000">
              <a:off x="243294" y="1844823"/>
              <a:ext cx="2831892" cy="524753"/>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4" name="组合 33"/>
          <p:cNvGrpSpPr/>
          <p:nvPr/>
        </p:nvGrpSpPr>
        <p:grpSpPr>
          <a:xfrm>
            <a:off x="4776918" y="2808434"/>
            <a:ext cx="4393614" cy="4004943"/>
            <a:chOff x="4776918" y="2039828"/>
            <a:chExt cx="4393614" cy="4004942"/>
          </a:xfrm>
        </p:grpSpPr>
        <p:grpSp>
          <p:nvGrpSpPr>
            <p:cNvPr id="35" name="组合 34"/>
            <p:cNvGrpSpPr/>
            <p:nvPr/>
          </p:nvGrpSpPr>
          <p:grpSpPr>
            <a:xfrm>
              <a:off x="4776918" y="2153445"/>
              <a:ext cx="4053359" cy="3891325"/>
              <a:chOff x="4848926" y="2153445"/>
              <a:chExt cx="4053359" cy="3891325"/>
            </a:xfrm>
          </p:grpSpPr>
          <p:pic>
            <p:nvPicPr>
              <p:cNvPr id="55" name="图片 54"/>
              <p:cNvPicPr>
                <a:picLocks noChangeAspect="1"/>
              </p:cNvPicPr>
              <p:nvPr/>
            </p:nvPicPr>
            <p:blipFill rotWithShape="1">
              <a:blip r:embed="rId3" cstate="print">
                <a:extLst>
                  <a:ext uri="{28A0092B-C50C-407E-A947-70E740481C1C}">
                    <a14:useLocalDpi xmlns:a14="http://schemas.microsoft.com/office/drawing/2010/main"/>
                  </a:ext>
                </a:extLst>
              </a:blip>
              <a:srcRect t="3547" b="41913"/>
              <a:stretch/>
            </p:blipFill>
            <p:spPr>
              <a:xfrm>
                <a:off x="5136838" y="2153445"/>
                <a:ext cx="3672408" cy="3720327"/>
              </a:xfrm>
              <a:prstGeom prst="rect">
                <a:avLst/>
              </a:prstGeom>
            </p:spPr>
          </p:pic>
          <p:grpSp>
            <p:nvGrpSpPr>
              <p:cNvPr id="56" name="组合 55"/>
              <p:cNvGrpSpPr/>
              <p:nvPr/>
            </p:nvGrpSpPr>
            <p:grpSpPr>
              <a:xfrm>
                <a:off x="4848926" y="2168232"/>
                <a:ext cx="4053359" cy="3876538"/>
                <a:chOff x="395656" y="1963666"/>
                <a:chExt cx="4053359" cy="3876538"/>
              </a:xfrm>
              <a:effectLst/>
            </p:grpSpPr>
            <p:sp>
              <p:nvSpPr>
                <p:cNvPr id="57" name="矩形 56"/>
                <p:cNvSpPr/>
                <p:nvPr/>
              </p:nvSpPr>
              <p:spPr>
                <a:xfrm rot="1719527">
                  <a:off x="696556" y="5109018"/>
                  <a:ext cx="1163400" cy="73118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矩形 57"/>
                <p:cNvSpPr/>
                <p:nvPr/>
              </p:nvSpPr>
              <p:spPr>
                <a:xfrm rot="21295124">
                  <a:off x="1496687" y="5264114"/>
                  <a:ext cx="2952328" cy="457241"/>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矩形 58"/>
                <p:cNvSpPr/>
                <p:nvPr/>
              </p:nvSpPr>
              <p:spPr>
                <a:xfrm rot="5400000">
                  <a:off x="-697227" y="3056549"/>
                  <a:ext cx="2916952" cy="73118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7" name="矩形 36"/>
            <p:cNvSpPr/>
            <p:nvPr/>
          </p:nvSpPr>
          <p:spPr>
            <a:xfrm rot="5400000">
              <a:off x="7281783" y="3572444"/>
              <a:ext cx="3046312" cy="73118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extBox 37"/>
            <p:cNvSpPr txBox="1"/>
            <p:nvPr/>
          </p:nvSpPr>
          <p:spPr>
            <a:xfrm>
              <a:off x="6901034" y="5497245"/>
              <a:ext cx="74571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x (m)</a:t>
              </a:r>
            </a:p>
          </p:txBody>
        </p:sp>
        <p:sp>
          <p:nvSpPr>
            <p:cNvPr id="39" name="TextBox 38"/>
            <p:cNvSpPr txBox="1"/>
            <p:nvPr/>
          </p:nvSpPr>
          <p:spPr>
            <a:xfrm>
              <a:off x="6276529" y="5497245"/>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40" name="TextBox 39"/>
            <p:cNvSpPr txBox="1"/>
            <p:nvPr/>
          </p:nvSpPr>
          <p:spPr>
            <a:xfrm>
              <a:off x="7817394" y="5440919"/>
              <a:ext cx="56938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240</a:t>
              </a:r>
            </a:p>
          </p:txBody>
        </p:sp>
        <p:sp>
          <p:nvSpPr>
            <p:cNvPr id="41" name="TextBox 40"/>
            <p:cNvSpPr txBox="1"/>
            <p:nvPr/>
          </p:nvSpPr>
          <p:spPr>
            <a:xfrm>
              <a:off x="5351557" y="5173161"/>
              <a:ext cx="56938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240</a:t>
              </a:r>
            </a:p>
          </p:txBody>
        </p:sp>
        <p:sp>
          <p:nvSpPr>
            <p:cNvPr id="42" name="TextBox 41"/>
            <p:cNvSpPr txBox="1"/>
            <p:nvPr/>
          </p:nvSpPr>
          <p:spPr>
            <a:xfrm>
              <a:off x="5305021" y="5485967"/>
              <a:ext cx="74571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y (m)</a:t>
              </a:r>
            </a:p>
          </p:txBody>
        </p:sp>
        <p:sp>
          <p:nvSpPr>
            <p:cNvPr id="43" name="TextBox 42"/>
            <p:cNvSpPr txBox="1"/>
            <p:nvPr/>
          </p:nvSpPr>
          <p:spPr>
            <a:xfrm>
              <a:off x="5985875" y="5469290"/>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0</a:t>
              </a:r>
            </a:p>
          </p:txBody>
        </p:sp>
        <p:sp>
          <p:nvSpPr>
            <p:cNvPr id="44" name="TextBox 43"/>
            <p:cNvSpPr txBox="1"/>
            <p:nvPr/>
          </p:nvSpPr>
          <p:spPr>
            <a:xfrm rot="16200000">
              <a:off x="4672787" y="3646991"/>
              <a:ext cx="118013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Filter No.</a:t>
              </a:r>
            </a:p>
          </p:txBody>
        </p:sp>
        <p:sp>
          <p:nvSpPr>
            <p:cNvPr id="45" name="TextBox 44"/>
            <p:cNvSpPr txBox="1"/>
            <p:nvPr/>
          </p:nvSpPr>
          <p:spPr>
            <a:xfrm>
              <a:off x="5210911" y="2039828"/>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a:t>
              </a:r>
            </a:p>
          </p:txBody>
        </p:sp>
        <p:sp>
          <p:nvSpPr>
            <p:cNvPr id="46" name="TextBox 45"/>
            <p:cNvSpPr txBox="1"/>
            <p:nvPr/>
          </p:nvSpPr>
          <p:spPr>
            <a:xfrm>
              <a:off x="5142511" y="4792272"/>
              <a:ext cx="312906"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7</a:t>
              </a:r>
            </a:p>
          </p:txBody>
        </p:sp>
        <p:sp>
          <p:nvSpPr>
            <p:cNvPr id="47" name="TextBox 46"/>
            <p:cNvSpPr txBox="1"/>
            <p:nvPr/>
          </p:nvSpPr>
          <p:spPr>
            <a:xfrm rot="16200000">
              <a:off x="7952657" y="3910805"/>
              <a:ext cx="1991251"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Pseudo depth (m)</a:t>
              </a:r>
            </a:p>
          </p:txBody>
        </p:sp>
        <p:sp>
          <p:nvSpPr>
            <p:cNvPr id="48" name="TextBox 47"/>
            <p:cNvSpPr txBox="1"/>
            <p:nvPr/>
          </p:nvSpPr>
          <p:spPr>
            <a:xfrm>
              <a:off x="8423633" y="2239883"/>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5.2</a:t>
              </a:r>
            </a:p>
          </p:txBody>
        </p:sp>
        <p:sp>
          <p:nvSpPr>
            <p:cNvPr id="49" name="TextBox 48"/>
            <p:cNvSpPr txBox="1"/>
            <p:nvPr/>
          </p:nvSpPr>
          <p:spPr>
            <a:xfrm>
              <a:off x="8386781" y="5199607"/>
              <a:ext cx="63350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19.5</a:t>
              </a:r>
            </a:p>
          </p:txBody>
        </p:sp>
        <p:sp>
          <p:nvSpPr>
            <p:cNvPr id="50" name="TextBox 49"/>
            <p:cNvSpPr txBox="1"/>
            <p:nvPr/>
          </p:nvSpPr>
          <p:spPr>
            <a:xfrm>
              <a:off x="8443014" y="3226598"/>
              <a:ext cx="50526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7.1</a:t>
              </a:r>
            </a:p>
          </p:txBody>
        </p:sp>
        <p:sp>
          <p:nvSpPr>
            <p:cNvPr id="51" name="TextBox 50"/>
            <p:cNvSpPr txBox="1"/>
            <p:nvPr/>
          </p:nvSpPr>
          <p:spPr>
            <a:xfrm>
              <a:off x="8443014" y="4169489"/>
              <a:ext cx="431657" cy="400110"/>
            </a:xfrm>
            <a:prstGeom prst="rect">
              <a:avLst/>
            </a:prstGeom>
            <a:noFill/>
          </p:spPr>
          <p:txBody>
            <a:bodyPr wrap="non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11</a:t>
              </a:r>
            </a:p>
          </p:txBody>
        </p:sp>
      </p:grpSp>
      <p:grpSp>
        <p:nvGrpSpPr>
          <p:cNvPr id="61" name="组合 60"/>
          <p:cNvGrpSpPr/>
          <p:nvPr/>
        </p:nvGrpSpPr>
        <p:grpSpPr>
          <a:xfrm>
            <a:off x="6432982" y="4413631"/>
            <a:ext cx="1150116" cy="1728192"/>
            <a:chOff x="6804248" y="3645024"/>
            <a:chExt cx="1150116" cy="1728192"/>
          </a:xfrm>
        </p:grpSpPr>
        <p:cxnSp>
          <p:nvCxnSpPr>
            <p:cNvPr id="62" name="直接连接符 61"/>
            <p:cNvCxnSpPr/>
            <p:nvPr/>
          </p:nvCxnSpPr>
          <p:spPr>
            <a:xfrm>
              <a:off x="6804248" y="3672789"/>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6876256" y="4149080"/>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6804248" y="4589512"/>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6826500" y="5085184"/>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7260036" y="3645024"/>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7272300" y="4081512"/>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7306292" y="4548088"/>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260036" y="5043801"/>
              <a:ext cx="648072" cy="288032"/>
            </a:xfrm>
            <a:prstGeom prst="line">
              <a:avLst/>
            </a:prstGeom>
            <a:ln w="3810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267881"/>
      </p:ext>
    </p:extLst>
  </p:cSld>
  <p:clrMapOvr>
    <a:masterClrMapping/>
  </p:clrMapOvr>
  <mc:AlternateContent xmlns:mc="http://schemas.openxmlformats.org/markup-compatibility/2006">
    <mc:Choice xmlns:p14="http://schemas.microsoft.com/office/powerpoint/2010/main" Requires="p14">
      <p:transition spd="slow" p14:dur="2000" advTm="25414"/>
    </mc:Choice>
    <mc:Fallback>
      <p:transition spd="slow" advTm="2541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1" y="-56803"/>
            <a:ext cx="7886700" cy="1325563"/>
          </a:xfrm>
        </p:spPr>
        <p:txBody>
          <a:bodyPr>
            <a:normAutofit/>
          </a:bodyPr>
          <a:lstStyle/>
          <a:p>
            <a:r>
              <a:rPr lang="en-US" altLang="zh-CN" sz="5400" dirty="0" smtClean="0"/>
              <a:t>Outline</a:t>
            </a:r>
            <a:endParaRPr lang="zh-CN" altLang="en-US" sz="6600" dirty="0"/>
          </a:p>
        </p:txBody>
      </p:sp>
      <p:sp>
        <p:nvSpPr>
          <p:cNvPr id="3" name="内容占位符 2"/>
          <p:cNvSpPr>
            <a:spLocks noGrp="1"/>
          </p:cNvSpPr>
          <p:nvPr>
            <p:ph idx="1"/>
          </p:nvPr>
        </p:nvSpPr>
        <p:spPr>
          <a:xfrm>
            <a:off x="557318" y="1196752"/>
            <a:ext cx="6174922" cy="5472608"/>
          </a:xfrm>
        </p:spPr>
        <p:txBody>
          <a:bodyPr>
            <a:noAutofit/>
          </a:bodyPr>
          <a:lstStyle/>
          <a:p>
            <a:pPr>
              <a:lnSpc>
                <a:spcPct val="100000"/>
              </a:lnSpc>
            </a:pPr>
            <a:r>
              <a:rPr lang="en-US" altLang="zh-CN" sz="4000" dirty="0" smtClean="0"/>
              <a:t>Introduction</a:t>
            </a:r>
          </a:p>
          <a:p>
            <a:pPr>
              <a:lnSpc>
                <a:spcPct val="100000"/>
              </a:lnSpc>
            </a:pPr>
            <a:r>
              <a:rPr lang="en-US" altLang="zh-CN" sz="4000" dirty="0" smtClean="0"/>
              <a:t>Theory</a:t>
            </a:r>
          </a:p>
          <a:p>
            <a:pPr>
              <a:lnSpc>
                <a:spcPct val="100000"/>
              </a:lnSpc>
            </a:pPr>
            <a:r>
              <a:rPr lang="en-US" altLang="zh-CN" sz="4000" dirty="0" smtClean="0"/>
              <a:t>Workflow</a:t>
            </a:r>
          </a:p>
          <a:p>
            <a:pPr>
              <a:lnSpc>
                <a:spcPct val="100000"/>
              </a:lnSpc>
            </a:pPr>
            <a:r>
              <a:rPr lang="en-US" altLang="zh-CN" sz="4000" dirty="0" smtClean="0"/>
              <a:t>Numerical Tests</a:t>
            </a:r>
          </a:p>
          <a:p>
            <a:pPr lvl="1">
              <a:lnSpc>
                <a:spcPct val="100000"/>
              </a:lnSpc>
            </a:pPr>
            <a:r>
              <a:rPr lang="en-US" altLang="zh-CN" sz="3200" dirty="0"/>
              <a:t>3D </a:t>
            </a:r>
            <a:r>
              <a:rPr lang="en-US" altLang="zh-CN" sz="3200" dirty="0" smtClean="0"/>
              <a:t>Synthetic Data</a:t>
            </a:r>
          </a:p>
          <a:p>
            <a:pPr lvl="1">
              <a:lnSpc>
                <a:spcPct val="100000"/>
              </a:lnSpc>
            </a:pPr>
            <a:r>
              <a:rPr lang="en-US" altLang="zh-CN" sz="3200" dirty="0" smtClean="0"/>
              <a:t>2D Aqaba Data</a:t>
            </a:r>
          </a:p>
          <a:p>
            <a:pPr lvl="1">
              <a:lnSpc>
                <a:spcPct val="100000"/>
              </a:lnSpc>
            </a:pPr>
            <a:r>
              <a:rPr lang="en-US" altLang="zh-CN" sz="3200" dirty="0" smtClean="0"/>
              <a:t>3D </a:t>
            </a:r>
            <a:r>
              <a:rPr lang="en-US" altLang="zh-CN" sz="3200" dirty="0" err="1" smtClean="0"/>
              <a:t>Qademah</a:t>
            </a:r>
            <a:r>
              <a:rPr lang="en-US" altLang="zh-CN" sz="3200" dirty="0" smtClean="0"/>
              <a:t> Data</a:t>
            </a:r>
          </a:p>
          <a:p>
            <a:pPr>
              <a:lnSpc>
                <a:spcPct val="100000"/>
              </a:lnSpc>
            </a:pPr>
            <a:r>
              <a:rPr lang="en-US" altLang="zh-CN" sz="4000" dirty="0" smtClean="0"/>
              <a:t>Conclusions</a:t>
            </a:r>
          </a:p>
          <a:p>
            <a:pPr>
              <a:lnSpc>
                <a:spcPct val="100000"/>
              </a:lnSpc>
            </a:pPr>
            <a:endParaRPr lang="zh-CN" altLang="en-US" sz="3600" dirty="0"/>
          </a:p>
        </p:txBody>
      </p:sp>
      <p:sp>
        <p:nvSpPr>
          <p:cNvPr id="37" name="Rectangle 5"/>
          <p:cNvSpPr>
            <a:spLocks noChangeArrowheads="1"/>
          </p:cNvSpPr>
          <p:nvPr/>
        </p:nvSpPr>
        <p:spPr bwMode="auto">
          <a:xfrm>
            <a:off x="539553" y="1340768"/>
            <a:ext cx="4509845" cy="576064"/>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sp>
        <p:nvSpPr>
          <p:cNvPr id="6" name="Rectangle 5"/>
          <p:cNvSpPr>
            <a:spLocks noChangeArrowheads="1"/>
          </p:cNvSpPr>
          <p:nvPr/>
        </p:nvSpPr>
        <p:spPr bwMode="auto">
          <a:xfrm>
            <a:off x="611560" y="2708922"/>
            <a:ext cx="4509845" cy="3820743"/>
          </a:xfrm>
          <a:prstGeom prst="rect">
            <a:avLst/>
          </a:prstGeom>
          <a:solidFill>
            <a:srgbClr val="000082">
              <a:alpha val="70000"/>
            </a:srgbClr>
          </a:solidFill>
          <a:ln w="9525" algn="ctr">
            <a:noFill/>
            <a:round/>
            <a:headEnd/>
            <a:tailEnd/>
          </a:ln>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25000" noProof="0">
              <a:ln>
                <a:noFill/>
              </a:ln>
              <a:solidFill>
                <a:srgbClr val="000000"/>
              </a:solidFill>
              <a:effectLst/>
              <a:uLnTx/>
              <a:uFillTx/>
              <a:latin typeface="Times New Roman"/>
            </a:endParaRPr>
          </a:p>
        </p:txBody>
      </p:sp>
      <p:grpSp>
        <p:nvGrpSpPr>
          <p:cNvPr id="4" name="组合 3"/>
          <p:cNvGrpSpPr/>
          <p:nvPr/>
        </p:nvGrpSpPr>
        <p:grpSpPr>
          <a:xfrm>
            <a:off x="5503568" y="2107108"/>
            <a:ext cx="2570449" cy="1309909"/>
            <a:chOff x="5503568" y="2107107"/>
            <a:chExt cx="2570449" cy="1309909"/>
          </a:xfrm>
        </p:grpSpPr>
        <p:grpSp>
          <p:nvGrpSpPr>
            <p:cNvPr id="58" name="组合 57"/>
            <p:cNvGrpSpPr/>
            <p:nvPr/>
          </p:nvGrpSpPr>
          <p:grpSpPr>
            <a:xfrm>
              <a:off x="5503568" y="2129532"/>
              <a:ext cx="2570449" cy="1287484"/>
              <a:chOff x="-739292" y="3448056"/>
              <a:chExt cx="4692192" cy="2641159"/>
            </a:xfrm>
          </p:grpSpPr>
          <p:grpSp>
            <p:nvGrpSpPr>
              <p:cNvPr id="59" name="组合 58"/>
              <p:cNvGrpSpPr/>
              <p:nvPr/>
            </p:nvGrpSpPr>
            <p:grpSpPr>
              <a:xfrm>
                <a:off x="395536" y="3448056"/>
                <a:ext cx="2520280" cy="1944216"/>
                <a:chOff x="251520" y="2780928"/>
                <a:chExt cx="2520280" cy="1944216"/>
              </a:xfrm>
            </p:grpSpPr>
            <p:sp>
              <p:nvSpPr>
                <p:cNvPr id="73" name="矩形 72"/>
                <p:cNvSpPr/>
                <p:nvPr/>
              </p:nvSpPr>
              <p:spPr>
                <a:xfrm>
                  <a:off x="251520" y="3591671"/>
                  <a:ext cx="2088232" cy="1133473"/>
                </a:xfrm>
                <a:prstGeom prst="rect">
                  <a:avLst/>
                </a:prstGeom>
                <a:noFill/>
                <a:ln w="19050">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cxnSp>
              <p:nvCxnSpPr>
                <p:cNvPr id="74" name="直接连接符 73"/>
                <p:cNvCxnSpPr/>
                <p:nvPr/>
              </p:nvCxnSpPr>
              <p:spPr>
                <a:xfrm flipV="1">
                  <a:off x="251520" y="2780929"/>
                  <a:ext cx="432048" cy="810742"/>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V="1">
                  <a:off x="2339752" y="2780928"/>
                  <a:ext cx="432048" cy="810743"/>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683568" y="2780928"/>
                  <a:ext cx="2088232" cy="0"/>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683568" y="2780928"/>
                  <a:ext cx="0" cy="113347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683568" y="3914401"/>
                  <a:ext cx="2088232" cy="0"/>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2339752" y="3914401"/>
                  <a:ext cx="432048" cy="810743"/>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2771800" y="2780928"/>
                  <a:ext cx="0" cy="1133473"/>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a:off x="251520" y="3914401"/>
                  <a:ext cx="432048" cy="81074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0" name="爆炸形 1 59"/>
              <p:cNvSpPr/>
              <p:nvPr/>
            </p:nvSpPr>
            <p:spPr>
              <a:xfrm>
                <a:off x="1672292" y="4384160"/>
                <a:ext cx="235412" cy="441375"/>
              </a:xfrm>
              <a:prstGeom prst="irregularSeal1">
                <a:avLst/>
              </a:prstGeom>
              <a:noFill/>
              <a:ln w="28575">
                <a:solidFill>
                  <a:srgbClr val="FFFF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61" name="组合 60"/>
              <p:cNvGrpSpPr/>
              <p:nvPr/>
            </p:nvGrpSpPr>
            <p:grpSpPr>
              <a:xfrm>
                <a:off x="225992" y="5365733"/>
                <a:ext cx="2541113" cy="723482"/>
                <a:chOff x="225992" y="4698605"/>
                <a:chExt cx="2541113" cy="723482"/>
              </a:xfrm>
            </p:grpSpPr>
            <p:sp>
              <p:nvSpPr>
                <p:cNvPr id="70" name="TextBox 69"/>
                <p:cNvSpPr txBox="1"/>
                <p:nvPr/>
              </p:nvSpPr>
              <p:spPr>
                <a:xfrm>
                  <a:off x="225992" y="4711092"/>
                  <a:ext cx="524372" cy="69451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71" name="TextBox 70"/>
                <p:cNvSpPr txBox="1"/>
                <p:nvPr/>
              </p:nvSpPr>
              <p:spPr>
                <a:xfrm>
                  <a:off x="2160801" y="4698605"/>
                  <a:ext cx="606304" cy="69451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72" name="TextBox 71"/>
                <p:cNvSpPr txBox="1"/>
                <p:nvPr/>
              </p:nvSpPr>
              <p:spPr>
                <a:xfrm>
                  <a:off x="1105250" y="4727573"/>
                  <a:ext cx="1255917" cy="69451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nvGrpSpPr>
              <p:cNvPr id="62" name="组合 61"/>
              <p:cNvGrpSpPr/>
              <p:nvPr/>
            </p:nvGrpSpPr>
            <p:grpSpPr>
              <a:xfrm>
                <a:off x="2535961" y="4193465"/>
                <a:ext cx="1416939" cy="1744827"/>
                <a:chOff x="2535961" y="3526337"/>
                <a:chExt cx="1416939" cy="1744827"/>
              </a:xfrm>
            </p:grpSpPr>
            <p:sp>
              <p:nvSpPr>
                <p:cNvPr id="67" name="TextBox 66"/>
                <p:cNvSpPr txBox="1"/>
                <p:nvPr/>
              </p:nvSpPr>
              <p:spPr>
                <a:xfrm>
                  <a:off x="2696983" y="4117209"/>
                  <a:ext cx="1255917" cy="69451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68" name="TextBox 67"/>
                <p:cNvSpPr txBox="1"/>
                <p:nvPr/>
              </p:nvSpPr>
              <p:spPr>
                <a:xfrm>
                  <a:off x="2915816" y="3526337"/>
                  <a:ext cx="606304" cy="69451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69" name="TextBox 68"/>
                <p:cNvSpPr txBox="1"/>
                <p:nvPr/>
              </p:nvSpPr>
              <p:spPr>
                <a:xfrm>
                  <a:off x="2535961" y="4576650"/>
                  <a:ext cx="524371" cy="69451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nvGrpSpPr>
              <p:cNvPr id="63" name="组合 62"/>
              <p:cNvGrpSpPr/>
              <p:nvPr/>
            </p:nvGrpSpPr>
            <p:grpSpPr>
              <a:xfrm>
                <a:off x="-739292" y="4089522"/>
                <a:ext cx="1321327" cy="1783589"/>
                <a:chOff x="-739292" y="3422394"/>
                <a:chExt cx="1321327" cy="1783589"/>
              </a:xfrm>
            </p:grpSpPr>
            <p:sp>
              <p:nvSpPr>
                <p:cNvPr id="64" name="TextBox 63"/>
                <p:cNvSpPr txBox="1"/>
                <p:nvPr/>
              </p:nvSpPr>
              <p:spPr>
                <a:xfrm>
                  <a:off x="57664" y="3422394"/>
                  <a:ext cx="524371" cy="69451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65" name="TextBox 64"/>
                <p:cNvSpPr txBox="1"/>
                <p:nvPr/>
              </p:nvSpPr>
              <p:spPr>
                <a:xfrm>
                  <a:off x="-73782" y="4407373"/>
                  <a:ext cx="565338" cy="69451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Z</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66" name="TextBox 65"/>
                <p:cNvSpPr txBox="1"/>
                <p:nvPr/>
              </p:nvSpPr>
              <p:spPr>
                <a:xfrm rot="16200000">
                  <a:off x="-1124472" y="4202793"/>
                  <a:ext cx="1388370" cy="618009"/>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z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grpSp>
          <p:nvGrpSpPr>
            <p:cNvPr id="83" name="组合 82"/>
            <p:cNvGrpSpPr/>
            <p:nvPr/>
          </p:nvGrpSpPr>
          <p:grpSpPr>
            <a:xfrm>
              <a:off x="6128541" y="2107107"/>
              <a:ext cx="1389928" cy="421894"/>
              <a:chOff x="3851920" y="2345212"/>
              <a:chExt cx="2520280" cy="810743"/>
            </a:xfrm>
          </p:grpSpPr>
          <p:sp>
            <p:nvSpPr>
              <p:cNvPr id="92" name="椭圆 91"/>
              <p:cNvSpPr/>
              <p:nvPr/>
            </p:nvSpPr>
            <p:spPr>
              <a:xfrm>
                <a:off x="5121931" y="2769344"/>
                <a:ext cx="235412" cy="116396"/>
              </a:xfrm>
              <a:prstGeom prst="ellipse">
                <a:avLst/>
              </a:prstGeom>
              <a:solidFill>
                <a:srgbClr val="FFFF00"/>
              </a:solidFill>
              <a:ln w="28575">
                <a:solidFill>
                  <a:srgbClr val="FFFF00"/>
                </a:solidFill>
                <a:prstDash val="solid"/>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93" name="组合 92"/>
              <p:cNvGrpSpPr/>
              <p:nvPr/>
            </p:nvGrpSpPr>
            <p:grpSpPr>
              <a:xfrm>
                <a:off x="3851920" y="2345212"/>
                <a:ext cx="2520280" cy="810743"/>
                <a:chOff x="3131840" y="4066801"/>
                <a:chExt cx="2520280" cy="810743"/>
              </a:xfrm>
            </p:grpSpPr>
            <p:cxnSp>
              <p:nvCxnSpPr>
                <p:cNvPr id="94" name="直接连接符 93"/>
                <p:cNvCxnSpPr/>
                <p:nvPr/>
              </p:nvCxnSpPr>
              <p:spPr>
                <a:xfrm>
                  <a:off x="3563888" y="4066801"/>
                  <a:ext cx="2088232" cy="0"/>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H="1">
                  <a:off x="5220072" y="4066801"/>
                  <a:ext cx="432048" cy="810743"/>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H="1">
                  <a:off x="3131840" y="4066801"/>
                  <a:ext cx="432048" cy="810743"/>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3131840" y="4877544"/>
                  <a:ext cx="2088232" cy="0"/>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35019955"/>
      </p:ext>
    </p:extLst>
  </p:cSld>
  <p:clrMapOvr>
    <a:masterClrMapping/>
  </p:clrMapOvr>
  <mc:AlternateContent xmlns:mc="http://schemas.openxmlformats.org/markup-compatibility/2006">
    <mc:Choice xmlns:p14="http://schemas.microsoft.com/office/powerpoint/2010/main" Requires="p14">
      <p:transition spd="slow" p14:dur="2000" advTm="3322"/>
    </mc:Choice>
    <mc:Fallback>
      <p:transition spd="slow" advTm="332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6596123" y="4397979"/>
            <a:ext cx="2079256" cy="23664"/>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1" name="五角星 150"/>
          <p:cNvSpPr/>
          <p:nvPr/>
        </p:nvSpPr>
        <p:spPr>
          <a:xfrm>
            <a:off x="305494" y="4085961"/>
            <a:ext cx="189722" cy="205671"/>
          </a:xfrm>
          <a:prstGeom prst="star5">
            <a:avLst/>
          </a:prstGeom>
          <a:solidFill>
            <a:schemeClr val="bg1"/>
          </a:solid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52" name="弧形 151"/>
          <p:cNvSpPr/>
          <p:nvPr/>
        </p:nvSpPr>
        <p:spPr>
          <a:xfrm>
            <a:off x="165847" y="3995007"/>
            <a:ext cx="717968" cy="513384"/>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弧形 153"/>
          <p:cNvSpPr/>
          <p:nvPr/>
        </p:nvSpPr>
        <p:spPr>
          <a:xfrm>
            <a:off x="73488" y="3748366"/>
            <a:ext cx="1178438" cy="995871"/>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弧形 154"/>
          <p:cNvSpPr/>
          <p:nvPr/>
        </p:nvSpPr>
        <p:spPr>
          <a:xfrm>
            <a:off x="-129381" y="3528149"/>
            <a:ext cx="1894901" cy="1436303"/>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圆柱形 157"/>
          <p:cNvSpPr/>
          <p:nvPr/>
        </p:nvSpPr>
        <p:spPr>
          <a:xfrm>
            <a:off x="1665547" y="3933056"/>
            <a:ext cx="235412" cy="936104"/>
          </a:xfrm>
          <a:prstGeom prst="can">
            <a:avLst/>
          </a:prstGeom>
          <a:noFill/>
          <a:ln w="28575">
            <a:solidFill>
              <a:srgbClr val="FFFF00"/>
            </a:solidFill>
            <a:prstDash val="sysDot"/>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59" name="椭圆 158"/>
          <p:cNvSpPr/>
          <p:nvPr/>
        </p:nvSpPr>
        <p:spPr>
          <a:xfrm>
            <a:off x="1665547" y="3888669"/>
            <a:ext cx="235412" cy="116396"/>
          </a:xfrm>
          <a:prstGeom prst="ellipse">
            <a:avLst/>
          </a:prstGeom>
          <a:noFill/>
          <a:ln w="28575">
            <a:solidFill>
              <a:srgbClr val="FFFF00"/>
            </a:solidFill>
            <a:prstDash val="sysDot"/>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60" name="椭圆 159"/>
          <p:cNvSpPr/>
          <p:nvPr/>
        </p:nvSpPr>
        <p:spPr>
          <a:xfrm>
            <a:off x="1361449" y="3707455"/>
            <a:ext cx="864096" cy="419807"/>
          </a:xfrm>
          <a:prstGeom prst="ellipse">
            <a:avLst/>
          </a:prstGeom>
          <a:noFill/>
          <a:ln w="28575">
            <a:solidFill>
              <a:srgbClr val="FFFF00"/>
            </a:solidFill>
            <a:prstDash val="solid"/>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61" name="椭圆 160"/>
          <p:cNvSpPr/>
          <p:nvPr/>
        </p:nvSpPr>
        <p:spPr>
          <a:xfrm>
            <a:off x="911792" y="3576555"/>
            <a:ext cx="1723108" cy="672487"/>
          </a:xfrm>
          <a:prstGeom prst="ellipse">
            <a:avLst/>
          </a:prstGeom>
          <a:noFill/>
          <a:ln w="28575">
            <a:solidFill>
              <a:srgbClr val="FFFF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167" name="组合 166"/>
          <p:cNvGrpSpPr/>
          <p:nvPr/>
        </p:nvGrpSpPr>
        <p:grpSpPr>
          <a:xfrm>
            <a:off x="719767" y="3419712"/>
            <a:ext cx="2049674" cy="851275"/>
            <a:chOff x="6106141" y="4702068"/>
            <a:chExt cx="2049674" cy="851274"/>
          </a:xfrm>
        </p:grpSpPr>
        <p:sp>
          <p:nvSpPr>
            <p:cNvPr id="163" name="弧形 162"/>
            <p:cNvSpPr/>
            <p:nvPr/>
          </p:nvSpPr>
          <p:spPr>
            <a:xfrm>
              <a:off x="6110849" y="4739295"/>
              <a:ext cx="2016224" cy="605072"/>
            </a:xfrm>
            <a:prstGeom prst="arc">
              <a:avLst/>
            </a:prstGeom>
            <a:ln w="28575">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弧形 163"/>
            <p:cNvSpPr/>
            <p:nvPr/>
          </p:nvSpPr>
          <p:spPr>
            <a:xfrm flipH="1">
              <a:off x="6139591" y="4739295"/>
              <a:ext cx="2016224" cy="590567"/>
            </a:xfrm>
            <a:prstGeom prst="arc">
              <a:avLst/>
            </a:prstGeom>
            <a:ln w="28575">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弧形 164"/>
            <p:cNvSpPr/>
            <p:nvPr/>
          </p:nvSpPr>
          <p:spPr>
            <a:xfrm rot="2710323" flipH="1" flipV="1">
              <a:off x="6076734" y="4944886"/>
              <a:ext cx="633519" cy="521458"/>
            </a:xfrm>
            <a:prstGeom prst="arc">
              <a:avLst/>
            </a:prstGeom>
            <a:ln w="28575">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弧形 165"/>
            <p:cNvSpPr/>
            <p:nvPr/>
          </p:nvSpPr>
          <p:spPr>
            <a:xfrm rot="21167727" flipH="1" flipV="1">
              <a:off x="6106141" y="4702068"/>
              <a:ext cx="1022186" cy="851274"/>
            </a:xfrm>
            <a:prstGeom prst="arc">
              <a:avLst/>
            </a:prstGeom>
            <a:ln w="28575">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8" name="椭圆 167"/>
          <p:cNvSpPr/>
          <p:nvPr/>
        </p:nvSpPr>
        <p:spPr>
          <a:xfrm>
            <a:off x="1554780" y="3824726"/>
            <a:ext cx="432048" cy="216663"/>
          </a:xfrm>
          <a:prstGeom prst="ellipse">
            <a:avLst/>
          </a:prstGeom>
          <a:noFill/>
          <a:ln w="28575">
            <a:solidFill>
              <a:srgbClr val="FFFF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256" name="组合 255"/>
          <p:cNvGrpSpPr/>
          <p:nvPr/>
        </p:nvGrpSpPr>
        <p:grpSpPr>
          <a:xfrm>
            <a:off x="31068" y="3448058"/>
            <a:ext cx="3353924" cy="2285201"/>
            <a:chOff x="31068" y="3448056"/>
            <a:chExt cx="3353924" cy="2285200"/>
          </a:xfrm>
        </p:grpSpPr>
        <p:grpSp>
          <p:nvGrpSpPr>
            <p:cNvPr id="26" name="组合 25"/>
            <p:cNvGrpSpPr/>
            <p:nvPr/>
          </p:nvGrpSpPr>
          <p:grpSpPr>
            <a:xfrm>
              <a:off x="395536" y="3448056"/>
              <a:ext cx="2520280" cy="1944216"/>
              <a:chOff x="251520" y="2780928"/>
              <a:chExt cx="2520280" cy="1944216"/>
            </a:xfrm>
          </p:grpSpPr>
          <p:sp>
            <p:nvSpPr>
              <p:cNvPr id="5" name="矩形 4"/>
              <p:cNvSpPr/>
              <p:nvPr/>
            </p:nvSpPr>
            <p:spPr>
              <a:xfrm>
                <a:off x="251520" y="3591671"/>
                <a:ext cx="2088232" cy="1133473"/>
              </a:xfrm>
              <a:prstGeom prst="rect">
                <a:avLst/>
              </a:prstGeom>
              <a:noFill/>
              <a:ln w="19050">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cxnSp>
            <p:nvCxnSpPr>
              <p:cNvPr id="10" name="直接连接符 9"/>
              <p:cNvCxnSpPr/>
              <p:nvPr/>
            </p:nvCxnSpPr>
            <p:spPr>
              <a:xfrm flipV="1">
                <a:off x="251520" y="2780929"/>
                <a:ext cx="432048" cy="810742"/>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339752" y="2780928"/>
                <a:ext cx="432048" cy="810743"/>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83568" y="2780928"/>
                <a:ext cx="2088232" cy="0"/>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83568" y="2780928"/>
                <a:ext cx="0" cy="113347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83568" y="3914401"/>
                <a:ext cx="2088232" cy="0"/>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339752" y="3914401"/>
                <a:ext cx="432048" cy="810743"/>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771800" y="2780928"/>
                <a:ext cx="0" cy="1133473"/>
              </a:xfrm>
              <a:prstGeom prst="line">
                <a:avLst/>
              </a:prstGeom>
              <a:ln w="19050">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251520" y="3914401"/>
                <a:ext cx="432048" cy="81074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8" name="爆炸形 1 147"/>
            <p:cNvSpPr/>
            <p:nvPr/>
          </p:nvSpPr>
          <p:spPr>
            <a:xfrm>
              <a:off x="1672292" y="4384160"/>
              <a:ext cx="235412" cy="441375"/>
            </a:xfrm>
            <a:prstGeom prst="irregularSeal1">
              <a:avLst/>
            </a:prstGeom>
            <a:noFill/>
            <a:ln w="28575">
              <a:solidFill>
                <a:srgbClr val="FFFF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209" name="组合 208"/>
            <p:cNvGrpSpPr/>
            <p:nvPr/>
          </p:nvGrpSpPr>
          <p:grpSpPr>
            <a:xfrm>
              <a:off x="225992" y="5365733"/>
              <a:ext cx="2309969" cy="367523"/>
              <a:chOff x="225992" y="4698605"/>
              <a:chExt cx="2309969" cy="367523"/>
            </a:xfrm>
          </p:grpSpPr>
          <p:sp>
            <p:nvSpPr>
              <p:cNvPr id="199" name="TextBox 198"/>
              <p:cNvSpPr txBox="1"/>
              <p:nvPr/>
            </p:nvSpPr>
            <p:spPr>
              <a:xfrm>
                <a:off x="225992" y="4711092"/>
                <a:ext cx="287258"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200" name="TextBox 199"/>
              <p:cNvSpPr txBox="1"/>
              <p:nvPr/>
            </p:nvSpPr>
            <p:spPr>
              <a:xfrm>
                <a:off x="2203819" y="4698605"/>
                <a:ext cx="332142"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201" name="TextBox 200"/>
              <p:cNvSpPr txBox="1"/>
              <p:nvPr/>
            </p:nvSpPr>
            <p:spPr>
              <a:xfrm>
                <a:off x="1105250" y="4727574"/>
                <a:ext cx="688009"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nvGrpSpPr>
            <p:cNvPr id="210" name="组合 209"/>
            <p:cNvGrpSpPr/>
            <p:nvPr/>
          </p:nvGrpSpPr>
          <p:grpSpPr>
            <a:xfrm>
              <a:off x="2535961" y="4486530"/>
              <a:ext cx="849031" cy="1095800"/>
              <a:chOff x="2535961" y="3819402"/>
              <a:chExt cx="849031" cy="1095800"/>
            </a:xfrm>
          </p:grpSpPr>
          <p:sp>
            <p:nvSpPr>
              <p:cNvPr id="202" name="TextBox 201"/>
              <p:cNvSpPr txBox="1"/>
              <p:nvPr/>
            </p:nvSpPr>
            <p:spPr>
              <a:xfrm>
                <a:off x="2696983" y="4297322"/>
                <a:ext cx="688009"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203" name="TextBox 202"/>
              <p:cNvSpPr txBox="1"/>
              <p:nvPr/>
            </p:nvSpPr>
            <p:spPr>
              <a:xfrm>
                <a:off x="2915816" y="3819402"/>
                <a:ext cx="332142"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204" name="TextBox 203"/>
              <p:cNvSpPr txBox="1"/>
              <p:nvPr/>
            </p:nvSpPr>
            <p:spPr>
              <a:xfrm>
                <a:off x="2535961" y="4576648"/>
                <a:ext cx="287258"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nvGrpSpPr>
            <p:cNvPr id="208" name="组合 207"/>
            <p:cNvGrpSpPr/>
            <p:nvPr/>
          </p:nvGrpSpPr>
          <p:grpSpPr>
            <a:xfrm>
              <a:off x="31068" y="4089522"/>
              <a:ext cx="386910" cy="1323533"/>
              <a:chOff x="31068" y="3422394"/>
              <a:chExt cx="386910" cy="1323533"/>
            </a:xfrm>
          </p:grpSpPr>
          <p:sp>
            <p:nvSpPr>
              <p:cNvPr id="205" name="TextBox 204"/>
              <p:cNvSpPr txBox="1"/>
              <p:nvPr/>
            </p:nvSpPr>
            <p:spPr>
              <a:xfrm>
                <a:off x="108278" y="3422394"/>
                <a:ext cx="287258"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206" name="TextBox 205"/>
              <p:cNvSpPr txBox="1"/>
              <p:nvPr/>
            </p:nvSpPr>
            <p:spPr>
              <a:xfrm>
                <a:off x="108278" y="4407373"/>
                <a:ext cx="309700"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Z</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207" name="TextBox 206"/>
              <p:cNvSpPr txBox="1"/>
              <p:nvPr/>
            </p:nvSpPr>
            <p:spPr>
              <a:xfrm rot="16200000">
                <a:off x="-138049" y="3891760"/>
                <a:ext cx="676787"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z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graphicFrame>
        <p:nvGraphicFramePr>
          <p:cNvPr id="211" name="对象 210"/>
          <p:cNvGraphicFramePr>
            <a:graphicFrameLocks noChangeAspect="1"/>
          </p:cNvGraphicFramePr>
          <p:nvPr>
            <p:extLst>
              <p:ext uri="{D42A27DB-BD31-4B8C-83A1-F6EECF244321}">
                <p14:modId xmlns:p14="http://schemas.microsoft.com/office/powerpoint/2010/main" val="2683937932"/>
              </p:ext>
            </p:extLst>
          </p:nvPr>
        </p:nvGraphicFramePr>
        <p:xfrm>
          <a:off x="1743075" y="1484314"/>
          <a:ext cx="6121400" cy="774700"/>
        </p:xfrm>
        <a:graphic>
          <a:graphicData uri="http://schemas.openxmlformats.org/presentationml/2006/ole">
            <mc:AlternateContent xmlns:mc="http://schemas.openxmlformats.org/markup-compatibility/2006">
              <mc:Choice xmlns:v="urn:schemas-microsoft-com:vml" Requires="v">
                <p:oleObj spid="_x0000_s19521" name="Equation" r:id="rId5" imgW="5956200" imgH="774360" progId="Equation.DSMT4">
                  <p:embed/>
                </p:oleObj>
              </mc:Choice>
              <mc:Fallback>
                <p:oleObj name="Equation" r:id="rId5" imgW="5956200" imgH="774360" progId="Equation.DSMT4">
                  <p:embed/>
                  <p:pic>
                    <p:nvPicPr>
                      <p:cNvPr id="0" name=""/>
                      <p:cNvPicPr>
                        <a:picLocks noChangeAspect="1" noChangeArrowheads="1"/>
                      </p:cNvPicPr>
                      <p:nvPr/>
                    </p:nvPicPr>
                    <p:blipFill>
                      <a:blip r:embed="rId6"/>
                      <a:srcRect/>
                      <a:stretch>
                        <a:fillRect/>
                      </a:stretch>
                    </p:blipFill>
                    <p:spPr bwMode="auto">
                      <a:xfrm>
                        <a:off x="1743075" y="1484314"/>
                        <a:ext cx="6121400" cy="774700"/>
                      </a:xfrm>
                      <a:prstGeom prst="rect">
                        <a:avLst/>
                      </a:prstGeom>
                      <a:noFill/>
                      <a:ln>
                        <a:noFill/>
                      </a:ln>
                      <a:extLst/>
                    </p:spPr>
                  </p:pic>
                </p:oleObj>
              </mc:Fallback>
            </mc:AlternateContent>
          </a:graphicData>
        </a:graphic>
      </p:graphicFrame>
      <p:sp>
        <p:nvSpPr>
          <p:cNvPr id="212" name="标题 1"/>
          <p:cNvSpPr txBox="1">
            <a:spLocks/>
          </p:cNvSpPr>
          <p:nvPr/>
        </p:nvSpPr>
        <p:spPr>
          <a:xfrm>
            <a:off x="0" y="15205"/>
            <a:ext cx="9144000" cy="1325563"/>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4400" kern="1200">
                <a:solidFill>
                  <a:srgbClr val="FFFF00"/>
                </a:solidFill>
                <a:latin typeface="Times New Roman" panose="02020603050405020304" pitchFamily="18" charset="0"/>
                <a:ea typeface="+mj-ea"/>
                <a:cs typeface="Times New Roman" panose="02020603050405020304" pitchFamily="18" charset="0"/>
              </a:defRPr>
            </a:lvl1pPr>
          </a:lstStyle>
          <a:p>
            <a:r>
              <a:rPr lang="en-US" altLang="zh-CN" sz="5400" dirty="0" smtClean="0"/>
              <a:t>Natural Migration Equation (Rayleigh Waves)</a:t>
            </a:r>
            <a:endParaRPr lang="zh-CN" altLang="en-US" sz="6600" dirty="0"/>
          </a:p>
        </p:txBody>
      </p:sp>
      <p:sp>
        <p:nvSpPr>
          <p:cNvPr id="213" name="TextBox 212"/>
          <p:cNvSpPr txBox="1"/>
          <p:nvPr/>
        </p:nvSpPr>
        <p:spPr>
          <a:xfrm>
            <a:off x="92607" y="1196753"/>
            <a:ext cx="2823209" cy="461665"/>
          </a:xfrm>
          <a:prstGeom prst="rect">
            <a:avLst/>
          </a:prstGeom>
          <a:noFill/>
        </p:spPr>
        <p:txBody>
          <a:bodyPr wrap="non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In frequency domain,</a:t>
            </a:r>
          </a:p>
        </p:txBody>
      </p:sp>
      <p:sp>
        <p:nvSpPr>
          <p:cNvPr id="214" name="梯形 213"/>
          <p:cNvSpPr/>
          <p:nvPr/>
        </p:nvSpPr>
        <p:spPr>
          <a:xfrm flipV="1">
            <a:off x="755965" y="3356992"/>
            <a:ext cx="143629" cy="144016"/>
          </a:xfrm>
          <a:prstGeom prst="trapezoid">
            <a:avLst/>
          </a:prstGeom>
          <a:solidFill>
            <a:schemeClr val="bg1"/>
          </a:solidFill>
          <a:ln w="28575">
            <a:no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215" name="弧形 214"/>
          <p:cNvSpPr/>
          <p:nvPr/>
        </p:nvSpPr>
        <p:spPr>
          <a:xfrm flipV="1">
            <a:off x="364982" y="3230777"/>
            <a:ext cx="717968" cy="513384"/>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 name="弧形 215"/>
          <p:cNvSpPr/>
          <p:nvPr/>
        </p:nvSpPr>
        <p:spPr>
          <a:xfrm flipV="1">
            <a:off x="-210077" y="2938310"/>
            <a:ext cx="1692187" cy="1044023"/>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弧形 216"/>
          <p:cNvSpPr/>
          <p:nvPr/>
        </p:nvSpPr>
        <p:spPr>
          <a:xfrm flipV="1">
            <a:off x="55262" y="2722962"/>
            <a:ext cx="1894901" cy="1508245"/>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弧形 217"/>
          <p:cNvSpPr/>
          <p:nvPr/>
        </p:nvSpPr>
        <p:spPr>
          <a:xfrm rot="402060" flipV="1">
            <a:off x="1378635" y="2716805"/>
            <a:ext cx="936104" cy="1514667"/>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56" name="组合 355"/>
          <p:cNvGrpSpPr/>
          <p:nvPr/>
        </p:nvGrpSpPr>
        <p:grpSpPr>
          <a:xfrm>
            <a:off x="6333710" y="3861046"/>
            <a:ext cx="2918810" cy="1251034"/>
            <a:chOff x="6269568" y="3976862"/>
            <a:chExt cx="2918810" cy="1251036"/>
          </a:xfrm>
        </p:grpSpPr>
        <p:grpSp>
          <p:nvGrpSpPr>
            <p:cNvPr id="219" name="组合 218"/>
            <p:cNvGrpSpPr/>
            <p:nvPr/>
          </p:nvGrpSpPr>
          <p:grpSpPr>
            <a:xfrm>
              <a:off x="6352028" y="4052178"/>
              <a:ext cx="2520280" cy="810743"/>
              <a:chOff x="3851920" y="2345212"/>
              <a:chExt cx="2520280" cy="810743"/>
            </a:xfrm>
          </p:grpSpPr>
          <p:sp>
            <p:nvSpPr>
              <p:cNvPr id="220" name="椭圆 219"/>
              <p:cNvSpPr/>
              <p:nvPr/>
            </p:nvSpPr>
            <p:spPr>
              <a:xfrm>
                <a:off x="5121931" y="2769344"/>
                <a:ext cx="235412" cy="116396"/>
              </a:xfrm>
              <a:prstGeom prst="ellipse">
                <a:avLst/>
              </a:prstGeom>
              <a:solidFill>
                <a:srgbClr val="FFFF00"/>
              </a:solidFill>
              <a:ln w="28575">
                <a:solidFill>
                  <a:srgbClr val="FFFF00"/>
                </a:solidFill>
                <a:prstDash val="solid"/>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221" name="组合 220"/>
              <p:cNvGrpSpPr/>
              <p:nvPr/>
            </p:nvGrpSpPr>
            <p:grpSpPr>
              <a:xfrm>
                <a:off x="3851920" y="2345212"/>
                <a:ext cx="2520280" cy="810743"/>
                <a:chOff x="3131840" y="4066801"/>
                <a:chExt cx="2520280" cy="810743"/>
              </a:xfrm>
            </p:grpSpPr>
            <p:cxnSp>
              <p:nvCxnSpPr>
                <p:cNvPr id="222" name="直接连接符 221"/>
                <p:cNvCxnSpPr/>
                <p:nvPr/>
              </p:nvCxnSpPr>
              <p:spPr>
                <a:xfrm>
                  <a:off x="3563888" y="4066801"/>
                  <a:ext cx="2088232" cy="0"/>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flipH="1">
                  <a:off x="5220072" y="4066801"/>
                  <a:ext cx="432048" cy="810743"/>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flipH="1">
                  <a:off x="3131840" y="4066801"/>
                  <a:ext cx="432048" cy="810743"/>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a:off x="3131840" y="4877544"/>
                  <a:ext cx="2088232" cy="0"/>
                </a:xfrm>
                <a:prstGeom prst="line">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26" name="组合 225"/>
            <p:cNvGrpSpPr/>
            <p:nvPr/>
          </p:nvGrpSpPr>
          <p:grpSpPr>
            <a:xfrm>
              <a:off x="6269568" y="4860374"/>
              <a:ext cx="2309969" cy="367524"/>
              <a:chOff x="225992" y="4698605"/>
              <a:chExt cx="2309969" cy="367524"/>
            </a:xfrm>
          </p:grpSpPr>
          <p:sp>
            <p:nvSpPr>
              <p:cNvPr id="227" name="TextBox 226"/>
              <p:cNvSpPr txBox="1"/>
              <p:nvPr/>
            </p:nvSpPr>
            <p:spPr>
              <a:xfrm>
                <a:off x="225992" y="4711092"/>
                <a:ext cx="287258" cy="338555"/>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228" name="TextBox 227"/>
              <p:cNvSpPr txBox="1"/>
              <p:nvPr/>
            </p:nvSpPr>
            <p:spPr>
              <a:xfrm>
                <a:off x="2203819" y="4698605"/>
                <a:ext cx="332142" cy="338555"/>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229" name="TextBox 228"/>
              <p:cNvSpPr txBox="1"/>
              <p:nvPr/>
            </p:nvSpPr>
            <p:spPr>
              <a:xfrm>
                <a:off x="1105250" y="4727574"/>
                <a:ext cx="688009" cy="338555"/>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nvGrpSpPr>
            <p:cNvPr id="230" name="组合 229"/>
            <p:cNvGrpSpPr/>
            <p:nvPr/>
          </p:nvGrpSpPr>
          <p:grpSpPr>
            <a:xfrm>
              <a:off x="8492453" y="3976862"/>
              <a:ext cx="695925" cy="1095802"/>
              <a:chOff x="2535961" y="3819402"/>
              <a:chExt cx="695925" cy="1095802"/>
            </a:xfrm>
          </p:grpSpPr>
          <p:sp>
            <p:nvSpPr>
              <p:cNvPr id="231" name="TextBox 230"/>
              <p:cNvSpPr txBox="1"/>
              <p:nvPr/>
            </p:nvSpPr>
            <p:spPr>
              <a:xfrm>
                <a:off x="2543877" y="4301138"/>
                <a:ext cx="688009" cy="338555"/>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232" name="TextBox 231"/>
              <p:cNvSpPr txBox="1"/>
              <p:nvPr/>
            </p:nvSpPr>
            <p:spPr>
              <a:xfrm>
                <a:off x="2863980" y="3819402"/>
                <a:ext cx="332142" cy="338555"/>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233" name="TextBox 232"/>
              <p:cNvSpPr txBox="1"/>
              <p:nvPr/>
            </p:nvSpPr>
            <p:spPr>
              <a:xfrm>
                <a:off x="2535961" y="4576649"/>
                <a:ext cx="287258" cy="338555"/>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grpSp>
        <p:nvGrpSpPr>
          <p:cNvPr id="257" name="组合 256"/>
          <p:cNvGrpSpPr/>
          <p:nvPr/>
        </p:nvGrpSpPr>
        <p:grpSpPr>
          <a:xfrm>
            <a:off x="395537" y="3861048"/>
            <a:ext cx="3227551" cy="1044056"/>
            <a:chOff x="395536" y="3861048"/>
            <a:chExt cx="3227551" cy="1044056"/>
          </a:xfrm>
        </p:grpSpPr>
        <p:grpSp>
          <p:nvGrpSpPr>
            <p:cNvPr id="196" name="组合 195"/>
            <p:cNvGrpSpPr/>
            <p:nvPr/>
          </p:nvGrpSpPr>
          <p:grpSpPr>
            <a:xfrm>
              <a:off x="395536" y="4094361"/>
              <a:ext cx="2520280" cy="810743"/>
              <a:chOff x="3851920" y="2345212"/>
              <a:chExt cx="2520280" cy="810743"/>
            </a:xfrm>
          </p:grpSpPr>
          <p:sp>
            <p:nvSpPr>
              <p:cNvPr id="190" name="椭圆 189"/>
              <p:cNvSpPr/>
              <p:nvPr/>
            </p:nvSpPr>
            <p:spPr>
              <a:xfrm>
                <a:off x="5121931" y="2769344"/>
                <a:ext cx="235412" cy="116396"/>
              </a:xfrm>
              <a:prstGeom prst="ellipse">
                <a:avLst/>
              </a:prstGeom>
              <a:noFill/>
              <a:ln w="28575">
                <a:solidFill>
                  <a:srgbClr val="FF0000"/>
                </a:solidFill>
                <a:prstDash val="sysDot"/>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191" name="组合 190"/>
              <p:cNvGrpSpPr/>
              <p:nvPr/>
            </p:nvGrpSpPr>
            <p:grpSpPr>
              <a:xfrm>
                <a:off x="3851920" y="2345212"/>
                <a:ext cx="2520280" cy="810743"/>
                <a:chOff x="3131840" y="4066801"/>
                <a:chExt cx="2520280" cy="810743"/>
              </a:xfrm>
            </p:grpSpPr>
            <p:cxnSp>
              <p:nvCxnSpPr>
                <p:cNvPr id="192" name="直接连接符 191"/>
                <p:cNvCxnSpPr/>
                <p:nvPr/>
              </p:nvCxnSpPr>
              <p:spPr>
                <a:xfrm>
                  <a:off x="3563888" y="4066801"/>
                  <a:ext cx="2088232" cy="0"/>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flipH="1">
                  <a:off x="5220072" y="4066801"/>
                  <a:ext cx="432048" cy="81074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flipH="1">
                  <a:off x="3131840" y="4066801"/>
                  <a:ext cx="432048" cy="81074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a:off x="3131840" y="4877544"/>
                  <a:ext cx="2088232" cy="0"/>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255" name="TextBox 254"/>
                <p:cNvSpPr txBox="1"/>
                <p:nvPr/>
              </p:nvSpPr>
              <p:spPr>
                <a:xfrm>
                  <a:off x="2969190" y="3861048"/>
                  <a:ext cx="653897" cy="400110"/>
                </a:xfrm>
                <a:prstGeom prst="rect">
                  <a:avLst/>
                </a:prstGeom>
                <a:noFill/>
              </p:spPr>
              <p:txBody>
                <a:bodyPr wrap="none" rtlCol="0">
                  <a:spAutoFit/>
                </a:bodyPr>
                <a:lstStyle/>
                <a:p>
                  <a:pPr lvl="0"/>
                  <a14:m>
                    <m:oMathPara xmlns:m="http://schemas.openxmlformats.org/officeDocument/2006/math">
                      <m:oMathParaPr>
                        <m:jc m:val="centerGroup"/>
                      </m:oMathParaPr>
                      <m:oMath xmlns:m="http://schemas.openxmlformats.org/officeDocument/2006/math">
                        <m:r>
                          <a:rPr lang="en-US" sz="2000" i="1">
                            <a:solidFill>
                              <a:srgbClr val="FFFF00"/>
                            </a:solidFill>
                            <a:latin typeface="Cambria Math"/>
                            <a:ea typeface="Cambria Math"/>
                            <a:cs typeface="Times New Roman" panose="02020603050405020304" pitchFamily="18" charset="0"/>
                          </a:rPr>
                          <m:t>𝜆</m:t>
                        </m:r>
                        <m:r>
                          <a:rPr lang="en-US" altLang="zh-CN" sz="2000" i="1">
                            <a:solidFill>
                              <a:srgbClr val="FFFF00"/>
                            </a:solidFill>
                            <a:latin typeface="Cambria Math"/>
                            <a:ea typeface="Cambria Math"/>
                            <a:cs typeface="Times New Roman" panose="02020603050405020304" pitchFamily="18" charset="0"/>
                          </a:rPr>
                          <m:t>/2</m:t>
                        </m:r>
                      </m:oMath>
                    </m:oMathPara>
                  </a14:m>
                  <a:endParaRPr lang="en-US" sz="20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255" name="TextBox 254"/>
                <p:cNvSpPr txBox="1">
                  <a:spLocks noRot="1" noChangeAspect="1" noMove="1" noResize="1" noEditPoints="1" noAdjustHandles="1" noChangeArrowheads="1" noChangeShapeType="1" noTextEdit="1"/>
                </p:cNvSpPr>
                <p:nvPr/>
              </p:nvSpPr>
              <p:spPr>
                <a:xfrm>
                  <a:off x="2969190" y="3861048"/>
                  <a:ext cx="653897" cy="400110"/>
                </a:xfrm>
                <a:prstGeom prst="rect">
                  <a:avLst/>
                </a:prstGeom>
                <a:blipFill rotWithShape="1">
                  <a:blip r:embed="rId7"/>
                  <a:stretch>
                    <a:fillRect b="-15152"/>
                  </a:stretch>
                </a:blipFill>
              </p:spPr>
              <p:txBody>
                <a:bodyPr/>
                <a:lstStyle/>
                <a:p>
                  <a:r>
                    <a:rPr lang="en-US">
                      <a:noFill/>
                    </a:rPr>
                    <a:t> </a:t>
                  </a:r>
                </a:p>
              </p:txBody>
            </p:sp>
          </mc:Fallback>
        </mc:AlternateContent>
      </p:grpSp>
      <p:grpSp>
        <p:nvGrpSpPr>
          <p:cNvPr id="146" name="组合 145"/>
          <p:cNvGrpSpPr/>
          <p:nvPr/>
        </p:nvGrpSpPr>
        <p:grpSpPr>
          <a:xfrm>
            <a:off x="369234" y="3424791"/>
            <a:ext cx="2496369" cy="834008"/>
            <a:chOff x="251520" y="2780593"/>
            <a:chExt cx="2496369" cy="834008"/>
          </a:xfrm>
        </p:grpSpPr>
        <p:grpSp>
          <p:nvGrpSpPr>
            <p:cNvPr id="27" name="组合 26"/>
            <p:cNvGrpSpPr/>
            <p:nvPr/>
          </p:nvGrpSpPr>
          <p:grpSpPr>
            <a:xfrm>
              <a:off x="632899" y="2780593"/>
              <a:ext cx="2114990" cy="72008"/>
              <a:chOff x="632507" y="4797152"/>
              <a:chExt cx="2355317" cy="72008"/>
            </a:xfrm>
          </p:grpSpPr>
          <p:sp>
            <p:nvSpPr>
              <p:cNvPr id="28" name="流程图: 手动操作 27"/>
              <p:cNvSpPr/>
              <p:nvPr/>
            </p:nvSpPr>
            <p:spPr>
              <a:xfrm>
                <a:off x="632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29" name="流程图: 手动操作 28"/>
              <p:cNvSpPr/>
              <p:nvPr/>
            </p:nvSpPr>
            <p:spPr>
              <a:xfrm>
                <a:off x="784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0" name="流程图: 手动操作 29"/>
              <p:cNvSpPr/>
              <p:nvPr/>
            </p:nvSpPr>
            <p:spPr>
              <a:xfrm>
                <a:off x="937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1" name="流程图: 手动操作 30"/>
              <p:cNvSpPr/>
              <p:nvPr/>
            </p:nvSpPr>
            <p:spPr>
              <a:xfrm>
                <a:off x="1089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2" name="流程图: 手动操作 31"/>
              <p:cNvSpPr/>
              <p:nvPr/>
            </p:nvSpPr>
            <p:spPr>
              <a:xfrm>
                <a:off x="1242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3" name="流程图: 手动操作 32"/>
              <p:cNvSpPr/>
              <p:nvPr/>
            </p:nvSpPr>
            <p:spPr>
              <a:xfrm>
                <a:off x="1394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4" name="流程图: 手动操作 33"/>
              <p:cNvSpPr/>
              <p:nvPr/>
            </p:nvSpPr>
            <p:spPr>
              <a:xfrm>
                <a:off x="1546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5" name="流程图: 手动操作 34"/>
              <p:cNvSpPr/>
              <p:nvPr/>
            </p:nvSpPr>
            <p:spPr>
              <a:xfrm>
                <a:off x="1699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 name="流程图: 手动操作 35"/>
              <p:cNvSpPr/>
              <p:nvPr/>
            </p:nvSpPr>
            <p:spPr>
              <a:xfrm>
                <a:off x="1851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 name="流程图: 手动操作 36"/>
              <p:cNvSpPr/>
              <p:nvPr/>
            </p:nvSpPr>
            <p:spPr>
              <a:xfrm>
                <a:off x="2004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8" name="流程图: 手动操作 37"/>
              <p:cNvSpPr/>
              <p:nvPr/>
            </p:nvSpPr>
            <p:spPr>
              <a:xfrm>
                <a:off x="2156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9" name="流程图: 手动操作 38"/>
              <p:cNvSpPr/>
              <p:nvPr/>
            </p:nvSpPr>
            <p:spPr>
              <a:xfrm>
                <a:off x="2308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0" name="流程图: 手动操作 39"/>
              <p:cNvSpPr/>
              <p:nvPr/>
            </p:nvSpPr>
            <p:spPr>
              <a:xfrm>
                <a:off x="2461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1" name="流程图: 手动操作 40"/>
              <p:cNvSpPr/>
              <p:nvPr/>
            </p:nvSpPr>
            <p:spPr>
              <a:xfrm>
                <a:off x="2613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2" name="流程图: 手动操作 41"/>
              <p:cNvSpPr/>
              <p:nvPr/>
            </p:nvSpPr>
            <p:spPr>
              <a:xfrm>
                <a:off x="2766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3" name="流程图: 手动操作 42"/>
              <p:cNvSpPr/>
              <p:nvPr/>
            </p:nvSpPr>
            <p:spPr>
              <a:xfrm>
                <a:off x="2918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nvGrpSpPr>
            <p:cNvPr id="44" name="组合 43"/>
            <p:cNvGrpSpPr/>
            <p:nvPr/>
          </p:nvGrpSpPr>
          <p:grpSpPr>
            <a:xfrm>
              <a:off x="539552" y="2932993"/>
              <a:ext cx="2114990" cy="72008"/>
              <a:chOff x="632507" y="4797152"/>
              <a:chExt cx="2355317" cy="72008"/>
            </a:xfrm>
          </p:grpSpPr>
          <p:sp>
            <p:nvSpPr>
              <p:cNvPr id="45" name="流程图: 手动操作 44"/>
              <p:cNvSpPr/>
              <p:nvPr/>
            </p:nvSpPr>
            <p:spPr>
              <a:xfrm>
                <a:off x="632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6" name="流程图: 手动操作 45"/>
              <p:cNvSpPr/>
              <p:nvPr/>
            </p:nvSpPr>
            <p:spPr>
              <a:xfrm>
                <a:off x="784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7" name="流程图: 手动操作 46"/>
              <p:cNvSpPr/>
              <p:nvPr/>
            </p:nvSpPr>
            <p:spPr>
              <a:xfrm>
                <a:off x="937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8" name="流程图: 手动操作 47"/>
              <p:cNvSpPr/>
              <p:nvPr/>
            </p:nvSpPr>
            <p:spPr>
              <a:xfrm>
                <a:off x="1089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9" name="流程图: 手动操作 48"/>
              <p:cNvSpPr/>
              <p:nvPr/>
            </p:nvSpPr>
            <p:spPr>
              <a:xfrm>
                <a:off x="1242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0" name="流程图: 手动操作 49"/>
              <p:cNvSpPr/>
              <p:nvPr/>
            </p:nvSpPr>
            <p:spPr>
              <a:xfrm>
                <a:off x="1394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1" name="流程图: 手动操作 50"/>
              <p:cNvSpPr/>
              <p:nvPr/>
            </p:nvSpPr>
            <p:spPr>
              <a:xfrm>
                <a:off x="1546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2" name="流程图: 手动操作 51"/>
              <p:cNvSpPr/>
              <p:nvPr/>
            </p:nvSpPr>
            <p:spPr>
              <a:xfrm>
                <a:off x="1699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3" name="流程图: 手动操作 52"/>
              <p:cNvSpPr/>
              <p:nvPr/>
            </p:nvSpPr>
            <p:spPr>
              <a:xfrm>
                <a:off x="1851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4" name="流程图: 手动操作 53"/>
              <p:cNvSpPr/>
              <p:nvPr/>
            </p:nvSpPr>
            <p:spPr>
              <a:xfrm>
                <a:off x="2004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5" name="流程图: 手动操作 54"/>
              <p:cNvSpPr/>
              <p:nvPr/>
            </p:nvSpPr>
            <p:spPr>
              <a:xfrm>
                <a:off x="2156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6" name="流程图: 手动操作 55"/>
              <p:cNvSpPr/>
              <p:nvPr/>
            </p:nvSpPr>
            <p:spPr>
              <a:xfrm>
                <a:off x="2308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7" name="流程图: 手动操作 56"/>
              <p:cNvSpPr/>
              <p:nvPr/>
            </p:nvSpPr>
            <p:spPr>
              <a:xfrm>
                <a:off x="2461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8" name="流程图: 手动操作 57"/>
              <p:cNvSpPr/>
              <p:nvPr/>
            </p:nvSpPr>
            <p:spPr>
              <a:xfrm>
                <a:off x="2613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9" name="流程图: 手动操作 58"/>
              <p:cNvSpPr/>
              <p:nvPr/>
            </p:nvSpPr>
            <p:spPr>
              <a:xfrm>
                <a:off x="2766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60" name="流程图: 手动操作 59"/>
              <p:cNvSpPr/>
              <p:nvPr/>
            </p:nvSpPr>
            <p:spPr>
              <a:xfrm>
                <a:off x="2918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nvGrpSpPr>
            <p:cNvPr id="61" name="组合 60"/>
            <p:cNvGrpSpPr/>
            <p:nvPr/>
          </p:nvGrpSpPr>
          <p:grpSpPr>
            <a:xfrm>
              <a:off x="467544" y="3085393"/>
              <a:ext cx="2114990" cy="72008"/>
              <a:chOff x="632507" y="4797152"/>
              <a:chExt cx="2355317" cy="72008"/>
            </a:xfrm>
          </p:grpSpPr>
          <p:sp>
            <p:nvSpPr>
              <p:cNvPr id="62" name="流程图: 手动操作 61"/>
              <p:cNvSpPr/>
              <p:nvPr/>
            </p:nvSpPr>
            <p:spPr>
              <a:xfrm>
                <a:off x="632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63" name="流程图: 手动操作 62"/>
              <p:cNvSpPr/>
              <p:nvPr/>
            </p:nvSpPr>
            <p:spPr>
              <a:xfrm>
                <a:off x="784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64" name="流程图: 手动操作 63"/>
              <p:cNvSpPr/>
              <p:nvPr/>
            </p:nvSpPr>
            <p:spPr>
              <a:xfrm>
                <a:off x="937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65" name="流程图: 手动操作 64"/>
              <p:cNvSpPr/>
              <p:nvPr/>
            </p:nvSpPr>
            <p:spPr>
              <a:xfrm>
                <a:off x="1089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66" name="流程图: 手动操作 65"/>
              <p:cNvSpPr/>
              <p:nvPr/>
            </p:nvSpPr>
            <p:spPr>
              <a:xfrm>
                <a:off x="1242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67" name="流程图: 手动操作 66"/>
              <p:cNvSpPr/>
              <p:nvPr/>
            </p:nvSpPr>
            <p:spPr>
              <a:xfrm>
                <a:off x="1394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68" name="流程图: 手动操作 67"/>
              <p:cNvSpPr/>
              <p:nvPr/>
            </p:nvSpPr>
            <p:spPr>
              <a:xfrm>
                <a:off x="1546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69" name="流程图: 手动操作 68"/>
              <p:cNvSpPr/>
              <p:nvPr/>
            </p:nvSpPr>
            <p:spPr>
              <a:xfrm>
                <a:off x="1699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70" name="流程图: 手动操作 69"/>
              <p:cNvSpPr/>
              <p:nvPr/>
            </p:nvSpPr>
            <p:spPr>
              <a:xfrm>
                <a:off x="1851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71" name="流程图: 手动操作 70"/>
              <p:cNvSpPr/>
              <p:nvPr/>
            </p:nvSpPr>
            <p:spPr>
              <a:xfrm>
                <a:off x="2004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72" name="流程图: 手动操作 71"/>
              <p:cNvSpPr/>
              <p:nvPr/>
            </p:nvSpPr>
            <p:spPr>
              <a:xfrm>
                <a:off x="2156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73" name="流程图: 手动操作 72"/>
              <p:cNvSpPr/>
              <p:nvPr/>
            </p:nvSpPr>
            <p:spPr>
              <a:xfrm>
                <a:off x="2308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74" name="流程图: 手动操作 73"/>
              <p:cNvSpPr/>
              <p:nvPr/>
            </p:nvSpPr>
            <p:spPr>
              <a:xfrm>
                <a:off x="2461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75" name="流程图: 手动操作 74"/>
              <p:cNvSpPr/>
              <p:nvPr/>
            </p:nvSpPr>
            <p:spPr>
              <a:xfrm>
                <a:off x="2613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76" name="流程图: 手动操作 75"/>
              <p:cNvSpPr/>
              <p:nvPr/>
            </p:nvSpPr>
            <p:spPr>
              <a:xfrm>
                <a:off x="2766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77" name="流程图: 手动操作 76"/>
              <p:cNvSpPr/>
              <p:nvPr/>
            </p:nvSpPr>
            <p:spPr>
              <a:xfrm>
                <a:off x="2918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nvGrpSpPr>
            <p:cNvPr id="78" name="组合 77"/>
            <p:cNvGrpSpPr/>
            <p:nvPr/>
          </p:nvGrpSpPr>
          <p:grpSpPr>
            <a:xfrm>
              <a:off x="395536" y="3237793"/>
              <a:ext cx="2114990" cy="72008"/>
              <a:chOff x="632507" y="4797152"/>
              <a:chExt cx="2355317" cy="72008"/>
            </a:xfrm>
          </p:grpSpPr>
          <p:sp>
            <p:nvSpPr>
              <p:cNvPr id="79" name="流程图: 手动操作 78"/>
              <p:cNvSpPr/>
              <p:nvPr/>
            </p:nvSpPr>
            <p:spPr>
              <a:xfrm>
                <a:off x="632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80" name="流程图: 手动操作 79"/>
              <p:cNvSpPr/>
              <p:nvPr/>
            </p:nvSpPr>
            <p:spPr>
              <a:xfrm>
                <a:off x="784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81" name="流程图: 手动操作 80"/>
              <p:cNvSpPr/>
              <p:nvPr/>
            </p:nvSpPr>
            <p:spPr>
              <a:xfrm>
                <a:off x="937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82" name="流程图: 手动操作 81"/>
              <p:cNvSpPr/>
              <p:nvPr/>
            </p:nvSpPr>
            <p:spPr>
              <a:xfrm>
                <a:off x="1089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83" name="流程图: 手动操作 82"/>
              <p:cNvSpPr/>
              <p:nvPr/>
            </p:nvSpPr>
            <p:spPr>
              <a:xfrm>
                <a:off x="1242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84" name="流程图: 手动操作 83"/>
              <p:cNvSpPr/>
              <p:nvPr/>
            </p:nvSpPr>
            <p:spPr>
              <a:xfrm>
                <a:off x="1394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85" name="流程图: 手动操作 84"/>
              <p:cNvSpPr/>
              <p:nvPr/>
            </p:nvSpPr>
            <p:spPr>
              <a:xfrm>
                <a:off x="1546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86" name="流程图: 手动操作 85"/>
              <p:cNvSpPr/>
              <p:nvPr/>
            </p:nvSpPr>
            <p:spPr>
              <a:xfrm>
                <a:off x="1699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87" name="流程图: 手动操作 86"/>
              <p:cNvSpPr/>
              <p:nvPr/>
            </p:nvSpPr>
            <p:spPr>
              <a:xfrm>
                <a:off x="1851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88" name="流程图: 手动操作 87"/>
              <p:cNvSpPr/>
              <p:nvPr/>
            </p:nvSpPr>
            <p:spPr>
              <a:xfrm>
                <a:off x="2004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89" name="流程图: 手动操作 88"/>
              <p:cNvSpPr/>
              <p:nvPr/>
            </p:nvSpPr>
            <p:spPr>
              <a:xfrm>
                <a:off x="2156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90" name="流程图: 手动操作 89"/>
              <p:cNvSpPr/>
              <p:nvPr/>
            </p:nvSpPr>
            <p:spPr>
              <a:xfrm>
                <a:off x="2308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91" name="流程图: 手动操作 90"/>
              <p:cNvSpPr/>
              <p:nvPr/>
            </p:nvSpPr>
            <p:spPr>
              <a:xfrm>
                <a:off x="2461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92" name="流程图: 手动操作 91"/>
              <p:cNvSpPr/>
              <p:nvPr/>
            </p:nvSpPr>
            <p:spPr>
              <a:xfrm>
                <a:off x="2613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93" name="流程图: 手动操作 92"/>
              <p:cNvSpPr/>
              <p:nvPr/>
            </p:nvSpPr>
            <p:spPr>
              <a:xfrm>
                <a:off x="2766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94" name="流程图: 手动操作 93"/>
              <p:cNvSpPr/>
              <p:nvPr/>
            </p:nvSpPr>
            <p:spPr>
              <a:xfrm>
                <a:off x="2918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nvGrpSpPr>
            <p:cNvPr id="95" name="组合 94"/>
            <p:cNvGrpSpPr/>
            <p:nvPr/>
          </p:nvGrpSpPr>
          <p:grpSpPr>
            <a:xfrm>
              <a:off x="323528" y="3390193"/>
              <a:ext cx="2114990" cy="72008"/>
              <a:chOff x="632507" y="4797152"/>
              <a:chExt cx="2355317" cy="72008"/>
            </a:xfrm>
          </p:grpSpPr>
          <p:sp>
            <p:nvSpPr>
              <p:cNvPr id="96" name="流程图: 手动操作 95"/>
              <p:cNvSpPr/>
              <p:nvPr/>
            </p:nvSpPr>
            <p:spPr>
              <a:xfrm>
                <a:off x="632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97" name="流程图: 手动操作 96"/>
              <p:cNvSpPr/>
              <p:nvPr/>
            </p:nvSpPr>
            <p:spPr>
              <a:xfrm>
                <a:off x="784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98" name="流程图: 手动操作 97"/>
              <p:cNvSpPr/>
              <p:nvPr/>
            </p:nvSpPr>
            <p:spPr>
              <a:xfrm>
                <a:off x="937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99" name="流程图: 手动操作 98"/>
              <p:cNvSpPr/>
              <p:nvPr/>
            </p:nvSpPr>
            <p:spPr>
              <a:xfrm>
                <a:off x="1089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00" name="流程图: 手动操作 99"/>
              <p:cNvSpPr/>
              <p:nvPr/>
            </p:nvSpPr>
            <p:spPr>
              <a:xfrm>
                <a:off x="1242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01" name="流程图: 手动操作 100"/>
              <p:cNvSpPr/>
              <p:nvPr/>
            </p:nvSpPr>
            <p:spPr>
              <a:xfrm>
                <a:off x="1394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02" name="流程图: 手动操作 101"/>
              <p:cNvSpPr/>
              <p:nvPr/>
            </p:nvSpPr>
            <p:spPr>
              <a:xfrm>
                <a:off x="1546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03" name="流程图: 手动操作 102"/>
              <p:cNvSpPr/>
              <p:nvPr/>
            </p:nvSpPr>
            <p:spPr>
              <a:xfrm>
                <a:off x="1699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04" name="流程图: 手动操作 103"/>
              <p:cNvSpPr/>
              <p:nvPr/>
            </p:nvSpPr>
            <p:spPr>
              <a:xfrm>
                <a:off x="1851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05" name="流程图: 手动操作 104"/>
              <p:cNvSpPr/>
              <p:nvPr/>
            </p:nvSpPr>
            <p:spPr>
              <a:xfrm>
                <a:off x="2004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06" name="流程图: 手动操作 105"/>
              <p:cNvSpPr/>
              <p:nvPr/>
            </p:nvSpPr>
            <p:spPr>
              <a:xfrm>
                <a:off x="2156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07" name="流程图: 手动操作 106"/>
              <p:cNvSpPr/>
              <p:nvPr/>
            </p:nvSpPr>
            <p:spPr>
              <a:xfrm>
                <a:off x="2308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08" name="流程图: 手动操作 107"/>
              <p:cNvSpPr/>
              <p:nvPr/>
            </p:nvSpPr>
            <p:spPr>
              <a:xfrm>
                <a:off x="2461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09" name="流程图: 手动操作 108"/>
              <p:cNvSpPr/>
              <p:nvPr/>
            </p:nvSpPr>
            <p:spPr>
              <a:xfrm>
                <a:off x="2613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10" name="流程图: 手动操作 109"/>
              <p:cNvSpPr/>
              <p:nvPr/>
            </p:nvSpPr>
            <p:spPr>
              <a:xfrm>
                <a:off x="2766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11" name="流程图: 手动操作 110"/>
              <p:cNvSpPr/>
              <p:nvPr/>
            </p:nvSpPr>
            <p:spPr>
              <a:xfrm>
                <a:off x="2918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nvGrpSpPr>
            <p:cNvPr id="112" name="组合 111"/>
            <p:cNvGrpSpPr/>
            <p:nvPr/>
          </p:nvGrpSpPr>
          <p:grpSpPr>
            <a:xfrm>
              <a:off x="251520" y="3542593"/>
              <a:ext cx="2114990" cy="72008"/>
              <a:chOff x="632507" y="4797152"/>
              <a:chExt cx="2355317" cy="72008"/>
            </a:xfrm>
          </p:grpSpPr>
          <p:sp>
            <p:nvSpPr>
              <p:cNvPr id="113" name="流程图: 手动操作 112"/>
              <p:cNvSpPr/>
              <p:nvPr/>
            </p:nvSpPr>
            <p:spPr>
              <a:xfrm>
                <a:off x="632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14" name="流程图: 手动操作 113"/>
              <p:cNvSpPr/>
              <p:nvPr/>
            </p:nvSpPr>
            <p:spPr>
              <a:xfrm>
                <a:off x="784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15" name="流程图: 手动操作 114"/>
              <p:cNvSpPr/>
              <p:nvPr/>
            </p:nvSpPr>
            <p:spPr>
              <a:xfrm>
                <a:off x="937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16" name="流程图: 手动操作 115"/>
              <p:cNvSpPr/>
              <p:nvPr/>
            </p:nvSpPr>
            <p:spPr>
              <a:xfrm>
                <a:off x="1089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17" name="流程图: 手动操作 116"/>
              <p:cNvSpPr/>
              <p:nvPr/>
            </p:nvSpPr>
            <p:spPr>
              <a:xfrm>
                <a:off x="1242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18" name="流程图: 手动操作 117"/>
              <p:cNvSpPr/>
              <p:nvPr/>
            </p:nvSpPr>
            <p:spPr>
              <a:xfrm>
                <a:off x="1394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19" name="流程图: 手动操作 118"/>
              <p:cNvSpPr/>
              <p:nvPr/>
            </p:nvSpPr>
            <p:spPr>
              <a:xfrm>
                <a:off x="1546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20" name="流程图: 手动操作 119"/>
              <p:cNvSpPr/>
              <p:nvPr/>
            </p:nvSpPr>
            <p:spPr>
              <a:xfrm>
                <a:off x="1699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21" name="流程图: 手动操作 120"/>
              <p:cNvSpPr/>
              <p:nvPr/>
            </p:nvSpPr>
            <p:spPr>
              <a:xfrm>
                <a:off x="1851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22" name="流程图: 手动操作 121"/>
              <p:cNvSpPr/>
              <p:nvPr/>
            </p:nvSpPr>
            <p:spPr>
              <a:xfrm>
                <a:off x="2004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23" name="流程图: 手动操作 122"/>
              <p:cNvSpPr/>
              <p:nvPr/>
            </p:nvSpPr>
            <p:spPr>
              <a:xfrm>
                <a:off x="2156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24" name="流程图: 手动操作 123"/>
              <p:cNvSpPr/>
              <p:nvPr/>
            </p:nvSpPr>
            <p:spPr>
              <a:xfrm>
                <a:off x="23089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25" name="流程图: 手动操作 124"/>
              <p:cNvSpPr/>
              <p:nvPr/>
            </p:nvSpPr>
            <p:spPr>
              <a:xfrm>
                <a:off x="24613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26" name="流程图: 手动操作 125"/>
              <p:cNvSpPr/>
              <p:nvPr/>
            </p:nvSpPr>
            <p:spPr>
              <a:xfrm>
                <a:off x="26137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27" name="流程图: 手动操作 126"/>
              <p:cNvSpPr/>
              <p:nvPr/>
            </p:nvSpPr>
            <p:spPr>
              <a:xfrm>
                <a:off x="27661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128" name="流程图: 手动操作 127"/>
              <p:cNvSpPr/>
              <p:nvPr/>
            </p:nvSpPr>
            <p:spPr>
              <a:xfrm>
                <a:off x="2918507" y="4797152"/>
                <a:ext cx="69317" cy="72008"/>
              </a:xfrm>
              <a:prstGeom prst="flowChartManualOperation">
                <a:avLst/>
              </a:prstGeom>
              <a:noFill/>
              <a:ln w="28575">
                <a:solidFill>
                  <a:schemeClr val="bg1">
                    <a:alpha val="40000"/>
                  </a:schemeClr>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grpSp>
        <p:nvGrpSpPr>
          <p:cNvPr id="258" name="组合 257"/>
          <p:cNvGrpSpPr/>
          <p:nvPr/>
        </p:nvGrpSpPr>
        <p:grpSpPr>
          <a:xfrm>
            <a:off x="1013714" y="2798258"/>
            <a:ext cx="609600" cy="641983"/>
            <a:chOff x="477762" y="4279000"/>
            <a:chExt cx="609600" cy="641982"/>
          </a:xfrm>
        </p:grpSpPr>
        <p:sp>
          <p:nvSpPr>
            <p:cNvPr id="259" name="TextBox 258"/>
            <p:cNvSpPr txBox="1"/>
            <p:nvPr/>
          </p:nvSpPr>
          <p:spPr>
            <a:xfrm>
              <a:off x="477762" y="4279000"/>
              <a:ext cx="341760" cy="400109"/>
            </a:xfrm>
            <a:prstGeom prst="rect">
              <a:avLst/>
            </a:prstGeom>
            <a:noFill/>
          </p:spPr>
          <p:txBody>
            <a:bodyPr wrap="none" rtlCol="0">
              <a:spAutoFit/>
            </a:bodyPr>
            <a:lstStyle/>
            <a:p>
              <a:r>
                <a:rPr lang="en-US" sz="2000" i="1" dirty="0" smtClean="0">
                  <a:solidFill>
                    <a:schemeClr val="bg1"/>
                  </a:solidFill>
                  <a:latin typeface="Times New Roman" panose="02020603050405020304" pitchFamily="18" charset="0"/>
                  <a:cs typeface="Times New Roman" panose="02020603050405020304" pitchFamily="18" charset="0"/>
                </a:rPr>
                <a:t>B</a:t>
              </a:r>
            </a:p>
          </p:txBody>
        </p:sp>
        <p:cxnSp>
          <p:nvCxnSpPr>
            <p:cNvPr id="260" name="直接箭头连接符 259"/>
            <p:cNvCxnSpPr>
              <a:stCxn id="259" idx="2"/>
            </p:cNvCxnSpPr>
            <p:nvPr/>
          </p:nvCxnSpPr>
          <p:spPr>
            <a:xfrm>
              <a:off x="648642" y="4679109"/>
              <a:ext cx="438720" cy="241873"/>
            </a:xfrm>
            <a:prstGeom prst="straightConnector1">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grpSp>
      <p:grpSp>
        <p:nvGrpSpPr>
          <p:cNvPr id="262" name="组合 261"/>
          <p:cNvGrpSpPr/>
          <p:nvPr/>
        </p:nvGrpSpPr>
        <p:grpSpPr>
          <a:xfrm>
            <a:off x="1856195" y="2945546"/>
            <a:ext cx="663246" cy="437221"/>
            <a:chOff x="127422" y="4279000"/>
            <a:chExt cx="663246" cy="437220"/>
          </a:xfrm>
        </p:grpSpPr>
        <p:sp>
          <p:nvSpPr>
            <p:cNvPr id="263" name="TextBox 262"/>
            <p:cNvSpPr txBox="1"/>
            <p:nvPr/>
          </p:nvSpPr>
          <p:spPr>
            <a:xfrm>
              <a:off x="477762" y="4279000"/>
              <a:ext cx="312906" cy="400109"/>
            </a:xfrm>
            <a:prstGeom prst="rect">
              <a:avLst/>
            </a:prstGeom>
            <a:noFill/>
          </p:spPr>
          <p:txBody>
            <a:bodyPr wrap="non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x</a:t>
              </a:r>
            </a:p>
          </p:txBody>
        </p:sp>
        <p:cxnSp>
          <p:nvCxnSpPr>
            <p:cNvPr id="264" name="直接箭头连接符 263"/>
            <p:cNvCxnSpPr>
              <a:stCxn id="263" idx="1"/>
            </p:cNvCxnSpPr>
            <p:nvPr/>
          </p:nvCxnSpPr>
          <p:spPr>
            <a:xfrm flipH="1">
              <a:off x="127422" y="4479055"/>
              <a:ext cx="350340" cy="237165"/>
            </a:xfrm>
            <a:prstGeom prst="straightConnector1">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grpSp>
      <p:grpSp>
        <p:nvGrpSpPr>
          <p:cNvPr id="346" name="组合 345"/>
          <p:cNvGrpSpPr/>
          <p:nvPr/>
        </p:nvGrpSpPr>
        <p:grpSpPr>
          <a:xfrm>
            <a:off x="2894152" y="3428999"/>
            <a:ext cx="3495628" cy="1905121"/>
            <a:chOff x="2894152" y="3429000"/>
            <a:chExt cx="3495628" cy="1905123"/>
          </a:xfrm>
        </p:grpSpPr>
        <p:sp>
          <p:nvSpPr>
            <p:cNvPr id="297" name="矩形 296"/>
            <p:cNvSpPr/>
            <p:nvPr/>
          </p:nvSpPr>
          <p:spPr>
            <a:xfrm>
              <a:off x="4907972" y="3758249"/>
              <a:ext cx="853119" cy="400110"/>
            </a:xfrm>
            <a:prstGeom prst="rect">
              <a:avLst/>
            </a:prstGeom>
          </p:spPr>
          <p:txBody>
            <a:bodyPr wrap="none">
              <a:spAutoFit/>
            </a:bodyPr>
            <a:lstStyle/>
            <a:p>
              <a:r>
                <a:rPr lang="en-US" sz="2000" i="1" dirty="0" smtClean="0">
                  <a:solidFill>
                    <a:srgbClr val="FFFF00"/>
                  </a:solidFill>
                  <a:latin typeface="Times New Roman" panose="02020603050405020304" pitchFamily="18" charset="0"/>
                  <a:cs typeface="Times New Roman" panose="02020603050405020304" pitchFamily="18" charset="0"/>
                </a:rPr>
                <a:t>G</a:t>
              </a:r>
              <a:r>
                <a:rPr lang="en-US" sz="2000" dirty="0" smtClean="0">
                  <a:solidFill>
                    <a:srgbClr val="FFFF00"/>
                  </a:solidFill>
                  <a:latin typeface="Times New Roman" panose="02020603050405020304" pitchFamily="18" charset="0"/>
                  <a:cs typeface="Times New Roman" panose="02020603050405020304" pitchFamily="18" charset="0"/>
                </a:rPr>
                <a:t>(</a:t>
              </a:r>
              <a:r>
                <a:rPr lang="en-US" sz="2000" b="1" dirty="0" err="1" smtClean="0">
                  <a:solidFill>
                    <a:srgbClr val="FFFF00"/>
                  </a:solidFill>
                  <a:latin typeface="Times New Roman" panose="02020603050405020304" pitchFamily="18" charset="0"/>
                  <a:cs typeface="Times New Roman" panose="02020603050405020304" pitchFamily="18" charset="0"/>
                </a:rPr>
                <a:t>x|g</a:t>
              </a:r>
              <a:r>
                <a:rPr lang="en-US" sz="2000" dirty="0" smtClean="0">
                  <a:solidFill>
                    <a:srgbClr val="FFFF00"/>
                  </a:solidFill>
                  <a:latin typeface="Times New Roman" panose="02020603050405020304" pitchFamily="18" charset="0"/>
                  <a:cs typeface="Times New Roman" panose="02020603050405020304" pitchFamily="18" charset="0"/>
                </a:rPr>
                <a:t>)</a:t>
              </a:r>
              <a:endParaRPr lang="en-US" sz="2000" dirty="0">
                <a:solidFill>
                  <a:srgbClr val="FFFF00"/>
                </a:solidFill>
              </a:endParaRPr>
            </a:p>
          </p:txBody>
        </p:sp>
        <p:grpSp>
          <p:nvGrpSpPr>
            <p:cNvPr id="343" name="组合 342"/>
            <p:cNvGrpSpPr/>
            <p:nvPr/>
          </p:nvGrpSpPr>
          <p:grpSpPr>
            <a:xfrm>
              <a:off x="2894152" y="3429000"/>
              <a:ext cx="3495628" cy="1905123"/>
              <a:chOff x="2894152" y="3429000"/>
              <a:chExt cx="3495628" cy="1905123"/>
            </a:xfrm>
          </p:grpSpPr>
          <p:grpSp>
            <p:nvGrpSpPr>
              <p:cNvPr id="327" name="组合 326"/>
              <p:cNvGrpSpPr/>
              <p:nvPr/>
            </p:nvGrpSpPr>
            <p:grpSpPr>
              <a:xfrm>
                <a:off x="2894152" y="3429000"/>
                <a:ext cx="3495628" cy="1905123"/>
                <a:chOff x="2894152" y="3416307"/>
                <a:chExt cx="3495628" cy="1905123"/>
              </a:xfrm>
            </p:grpSpPr>
            <p:grpSp>
              <p:nvGrpSpPr>
                <p:cNvPr id="295" name="组合 294"/>
                <p:cNvGrpSpPr/>
                <p:nvPr/>
              </p:nvGrpSpPr>
              <p:grpSpPr>
                <a:xfrm>
                  <a:off x="2894152" y="3416307"/>
                  <a:ext cx="3118008" cy="1548143"/>
                  <a:chOff x="4217592" y="2297207"/>
                  <a:chExt cx="3118008" cy="1548143"/>
                </a:xfrm>
              </p:grpSpPr>
              <p:grpSp>
                <p:nvGrpSpPr>
                  <p:cNvPr id="250" name="组合 249"/>
                  <p:cNvGrpSpPr/>
                  <p:nvPr/>
                </p:nvGrpSpPr>
                <p:grpSpPr>
                  <a:xfrm>
                    <a:off x="4815320" y="3034607"/>
                    <a:ext cx="2520280" cy="810743"/>
                    <a:chOff x="3131840" y="4066801"/>
                    <a:chExt cx="2520280" cy="810743"/>
                  </a:xfrm>
                </p:grpSpPr>
                <p:cxnSp>
                  <p:nvCxnSpPr>
                    <p:cNvPr id="251" name="直接连接符 250"/>
                    <p:cNvCxnSpPr/>
                    <p:nvPr/>
                  </p:nvCxnSpPr>
                  <p:spPr>
                    <a:xfrm>
                      <a:off x="3563888" y="4066801"/>
                      <a:ext cx="2088232" cy="0"/>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flipH="1">
                      <a:off x="5220072" y="4066801"/>
                      <a:ext cx="432048" cy="81074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flipH="1">
                      <a:off x="3131840" y="4066801"/>
                      <a:ext cx="432048" cy="81074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a:off x="3131840" y="4877544"/>
                      <a:ext cx="2088232" cy="0"/>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94" name="组合 293"/>
                  <p:cNvGrpSpPr/>
                  <p:nvPr/>
                </p:nvGrpSpPr>
                <p:grpSpPr>
                  <a:xfrm>
                    <a:off x="4217592" y="2297207"/>
                    <a:ext cx="2524816" cy="1514666"/>
                    <a:chOff x="4217592" y="2297207"/>
                    <a:chExt cx="2524816" cy="1514666"/>
                  </a:xfrm>
                </p:grpSpPr>
                <p:sp>
                  <p:nvSpPr>
                    <p:cNvPr id="290" name="弧形 289"/>
                    <p:cNvSpPr/>
                    <p:nvPr/>
                  </p:nvSpPr>
                  <p:spPr>
                    <a:xfrm flipV="1">
                      <a:off x="4792651" y="2811179"/>
                      <a:ext cx="717968" cy="513384"/>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1" name="弧形 290"/>
                    <p:cNvSpPr/>
                    <p:nvPr/>
                  </p:nvSpPr>
                  <p:spPr>
                    <a:xfrm flipV="1">
                      <a:off x="4217592" y="2518709"/>
                      <a:ext cx="1692187" cy="1044023"/>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2" name="弧形 291"/>
                    <p:cNvSpPr/>
                    <p:nvPr/>
                  </p:nvSpPr>
                  <p:spPr>
                    <a:xfrm flipV="1">
                      <a:off x="4482931" y="2303362"/>
                      <a:ext cx="1894901" cy="1508245"/>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3" name="弧形 292"/>
                    <p:cNvSpPr/>
                    <p:nvPr/>
                  </p:nvSpPr>
                  <p:spPr>
                    <a:xfrm rot="402060" flipV="1">
                      <a:off x="5806304" y="2297207"/>
                      <a:ext cx="936104" cy="1514666"/>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08" name="组合 307"/>
                <p:cNvGrpSpPr/>
                <p:nvPr/>
              </p:nvGrpSpPr>
              <p:grpSpPr>
                <a:xfrm>
                  <a:off x="3317864" y="4070395"/>
                  <a:ext cx="3071916" cy="1251035"/>
                  <a:chOff x="6421968" y="4129262"/>
                  <a:chExt cx="3071916" cy="1251035"/>
                </a:xfrm>
              </p:grpSpPr>
              <p:grpSp>
                <p:nvGrpSpPr>
                  <p:cNvPr id="309" name="组合 308"/>
                  <p:cNvGrpSpPr/>
                  <p:nvPr/>
                </p:nvGrpSpPr>
                <p:grpSpPr>
                  <a:xfrm>
                    <a:off x="6421968" y="5012774"/>
                    <a:ext cx="2309969" cy="367523"/>
                    <a:chOff x="225992" y="4698605"/>
                    <a:chExt cx="2309969" cy="367523"/>
                  </a:xfrm>
                </p:grpSpPr>
                <p:sp>
                  <p:nvSpPr>
                    <p:cNvPr id="314" name="TextBox 313"/>
                    <p:cNvSpPr txBox="1"/>
                    <p:nvPr/>
                  </p:nvSpPr>
                  <p:spPr>
                    <a:xfrm>
                      <a:off x="225992" y="4711092"/>
                      <a:ext cx="287258"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15" name="TextBox 314"/>
                    <p:cNvSpPr txBox="1"/>
                    <p:nvPr/>
                  </p:nvSpPr>
                  <p:spPr>
                    <a:xfrm>
                      <a:off x="2203819" y="4698605"/>
                      <a:ext cx="332142"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16" name="TextBox 315"/>
                    <p:cNvSpPr txBox="1"/>
                    <p:nvPr/>
                  </p:nvSpPr>
                  <p:spPr>
                    <a:xfrm>
                      <a:off x="1105250" y="4727574"/>
                      <a:ext cx="688009"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nvGrpSpPr>
                  <p:cNvPr id="310" name="组合 309"/>
                  <p:cNvGrpSpPr/>
                  <p:nvPr/>
                </p:nvGrpSpPr>
                <p:grpSpPr>
                  <a:xfrm>
                    <a:off x="8644853" y="4129262"/>
                    <a:ext cx="849031" cy="1095801"/>
                    <a:chOff x="2535961" y="3819402"/>
                    <a:chExt cx="849031" cy="1095801"/>
                  </a:xfrm>
                </p:grpSpPr>
                <p:sp>
                  <p:nvSpPr>
                    <p:cNvPr id="311" name="TextBox 310"/>
                    <p:cNvSpPr txBox="1"/>
                    <p:nvPr/>
                  </p:nvSpPr>
                  <p:spPr>
                    <a:xfrm>
                      <a:off x="2696983" y="4297322"/>
                      <a:ext cx="688009"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12" name="TextBox 311"/>
                    <p:cNvSpPr txBox="1"/>
                    <p:nvPr/>
                  </p:nvSpPr>
                  <p:spPr>
                    <a:xfrm>
                      <a:off x="2915816" y="3819402"/>
                      <a:ext cx="332142"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13" name="TextBox 312"/>
                    <p:cNvSpPr txBox="1"/>
                    <p:nvPr/>
                  </p:nvSpPr>
                  <p:spPr>
                    <a:xfrm>
                      <a:off x="2535961" y="4576649"/>
                      <a:ext cx="287258"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grpSp>
          <p:sp>
            <p:nvSpPr>
              <p:cNvPr id="334" name="TextBox 333"/>
              <p:cNvSpPr txBox="1"/>
              <p:nvPr/>
            </p:nvSpPr>
            <p:spPr>
              <a:xfrm>
                <a:off x="3822219" y="4096314"/>
                <a:ext cx="344966"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t1</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35" name="TextBox 334"/>
              <p:cNvSpPr txBox="1"/>
              <p:nvPr/>
            </p:nvSpPr>
            <p:spPr>
              <a:xfrm>
                <a:off x="4216899" y="4214883"/>
                <a:ext cx="344966"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t2</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36" name="TextBox 335"/>
              <p:cNvSpPr txBox="1"/>
              <p:nvPr/>
            </p:nvSpPr>
            <p:spPr>
              <a:xfrm>
                <a:off x="4636681" y="4384159"/>
                <a:ext cx="344966"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t3</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37" name="TextBox 336"/>
              <p:cNvSpPr txBox="1"/>
              <p:nvPr/>
            </p:nvSpPr>
            <p:spPr>
              <a:xfrm>
                <a:off x="5060781" y="4355971"/>
                <a:ext cx="344966"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t4</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grpSp>
        <p:nvGrpSpPr>
          <p:cNvPr id="345" name="组合 344"/>
          <p:cNvGrpSpPr/>
          <p:nvPr/>
        </p:nvGrpSpPr>
        <p:grpSpPr>
          <a:xfrm>
            <a:off x="3349173" y="5303009"/>
            <a:ext cx="3071916" cy="1530363"/>
            <a:chOff x="3349173" y="5303004"/>
            <a:chExt cx="3071916" cy="1530361"/>
          </a:xfrm>
        </p:grpSpPr>
        <p:sp>
          <p:nvSpPr>
            <p:cNvPr id="298" name="矩形 297"/>
            <p:cNvSpPr/>
            <p:nvPr/>
          </p:nvSpPr>
          <p:spPr>
            <a:xfrm>
              <a:off x="4801216" y="5303004"/>
              <a:ext cx="1085554" cy="400110"/>
            </a:xfrm>
            <a:prstGeom prst="rect">
              <a:avLst/>
            </a:prstGeom>
          </p:spPr>
          <p:txBody>
            <a:bodyPr wrap="none">
              <a:spAutoFit/>
            </a:bodyPr>
            <a:lstStyle/>
            <a:p>
              <a:r>
                <a:rPr lang="en-US" sz="2000" i="1" dirty="0">
                  <a:solidFill>
                    <a:srgbClr val="FFFF00"/>
                  </a:solidFill>
                  <a:latin typeface="Times New Roman" panose="02020603050405020304" pitchFamily="18" charset="0"/>
                  <a:cs typeface="Times New Roman" panose="02020603050405020304" pitchFamily="18" charset="0"/>
                </a:rPr>
                <a:t>d</a:t>
              </a:r>
              <a:r>
                <a:rPr lang="en-US" sz="2000" dirty="0">
                  <a:solidFill>
                    <a:srgbClr val="FFFF00"/>
                  </a:solidFill>
                  <a:latin typeface="Times New Roman" panose="02020603050405020304" pitchFamily="18" charset="0"/>
                  <a:cs typeface="Times New Roman" panose="02020603050405020304" pitchFamily="18" charset="0"/>
                </a:rPr>
                <a:t>(</a:t>
              </a:r>
              <a:r>
                <a:rPr lang="en-US" sz="2000" b="1" dirty="0" err="1">
                  <a:solidFill>
                    <a:srgbClr val="FFFF00"/>
                  </a:solidFill>
                  <a:latin typeface="Times New Roman" panose="02020603050405020304" pitchFamily="18" charset="0"/>
                  <a:cs typeface="Times New Roman" panose="02020603050405020304" pitchFamily="18" charset="0"/>
                </a:rPr>
                <a:t>s</a:t>
              </a:r>
              <a:r>
                <a:rPr lang="en-US" sz="2000" dirty="0" err="1">
                  <a:solidFill>
                    <a:srgbClr val="FFFF00"/>
                  </a:solidFill>
                  <a:latin typeface="Times New Roman" panose="02020603050405020304" pitchFamily="18" charset="0"/>
                  <a:cs typeface="Times New Roman" panose="02020603050405020304" pitchFamily="18" charset="0"/>
                </a:rPr>
                <a:t>|</a:t>
              </a:r>
              <a:r>
                <a:rPr lang="en-US" sz="2000" b="1" dirty="0" err="1">
                  <a:solidFill>
                    <a:srgbClr val="FFFF00"/>
                  </a:solidFill>
                  <a:latin typeface="Times New Roman" panose="02020603050405020304" pitchFamily="18" charset="0"/>
                  <a:cs typeface="Times New Roman" panose="02020603050405020304" pitchFamily="18" charset="0"/>
                </a:rPr>
                <a:t>g</a:t>
              </a:r>
              <a:r>
                <a:rPr lang="en-US" sz="2000" dirty="0">
                  <a:solidFill>
                    <a:srgbClr val="FFFF00"/>
                  </a:solidFill>
                  <a:latin typeface="Times New Roman" panose="02020603050405020304" pitchFamily="18" charset="0"/>
                  <a:cs typeface="Times New Roman" panose="02020603050405020304" pitchFamily="18" charset="0"/>
                </a:rPr>
                <a:t>)</a:t>
              </a:r>
              <a:r>
                <a:rPr lang="en-US" sz="2000" i="1" baseline="30000" dirty="0" err="1">
                  <a:solidFill>
                    <a:srgbClr val="FFFF00"/>
                  </a:solidFill>
                  <a:latin typeface="Times New Roman" panose="02020603050405020304" pitchFamily="18" charset="0"/>
                  <a:cs typeface="Times New Roman" panose="02020603050405020304" pitchFamily="18" charset="0"/>
                </a:rPr>
                <a:t>scatt</a:t>
              </a:r>
              <a:endParaRPr lang="en-US" sz="2000" dirty="0">
                <a:solidFill>
                  <a:srgbClr val="FFFF00"/>
                </a:solidFill>
              </a:endParaRPr>
            </a:p>
          </p:txBody>
        </p:sp>
        <p:grpSp>
          <p:nvGrpSpPr>
            <p:cNvPr id="344" name="组合 343"/>
            <p:cNvGrpSpPr/>
            <p:nvPr/>
          </p:nvGrpSpPr>
          <p:grpSpPr>
            <a:xfrm>
              <a:off x="3349173" y="5582331"/>
              <a:ext cx="3071916" cy="1251034"/>
              <a:chOff x="3349173" y="5582331"/>
              <a:chExt cx="3071916" cy="1251034"/>
            </a:xfrm>
          </p:grpSpPr>
          <p:grpSp>
            <p:nvGrpSpPr>
              <p:cNvPr id="329" name="组合 328"/>
              <p:cNvGrpSpPr/>
              <p:nvPr/>
            </p:nvGrpSpPr>
            <p:grpSpPr>
              <a:xfrm>
                <a:off x="3349173" y="5582331"/>
                <a:ext cx="3071916" cy="1251034"/>
                <a:chOff x="3349173" y="5582331"/>
                <a:chExt cx="3071916" cy="1251034"/>
              </a:xfrm>
            </p:grpSpPr>
            <p:sp>
              <p:nvSpPr>
                <p:cNvPr id="276" name="椭圆 275"/>
                <p:cNvSpPr/>
                <p:nvPr/>
              </p:nvSpPr>
              <p:spPr>
                <a:xfrm>
                  <a:off x="4369168" y="5976520"/>
                  <a:ext cx="864096" cy="419807"/>
                </a:xfrm>
                <a:prstGeom prst="ellipse">
                  <a:avLst/>
                </a:prstGeom>
                <a:noFill/>
                <a:ln w="28575">
                  <a:solidFill>
                    <a:srgbClr val="FFFF00"/>
                  </a:solidFill>
                  <a:prstDash val="solid"/>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277" name="椭圆 276"/>
                <p:cNvSpPr/>
                <p:nvPr/>
              </p:nvSpPr>
              <p:spPr>
                <a:xfrm>
                  <a:off x="3919511" y="5845620"/>
                  <a:ext cx="1723108" cy="672487"/>
                </a:xfrm>
                <a:prstGeom prst="ellipse">
                  <a:avLst/>
                </a:prstGeom>
                <a:noFill/>
                <a:ln w="28575">
                  <a:solidFill>
                    <a:srgbClr val="FFFF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278" name="组合 277"/>
                <p:cNvGrpSpPr/>
                <p:nvPr/>
              </p:nvGrpSpPr>
              <p:grpSpPr>
                <a:xfrm>
                  <a:off x="3727486" y="5688779"/>
                  <a:ext cx="2049674" cy="851274"/>
                  <a:chOff x="6106141" y="4702068"/>
                  <a:chExt cx="2049674" cy="851274"/>
                </a:xfrm>
              </p:grpSpPr>
              <p:sp>
                <p:nvSpPr>
                  <p:cNvPr id="279" name="弧形 278"/>
                  <p:cNvSpPr/>
                  <p:nvPr/>
                </p:nvSpPr>
                <p:spPr>
                  <a:xfrm>
                    <a:off x="6110849" y="4739295"/>
                    <a:ext cx="2016224" cy="605072"/>
                  </a:xfrm>
                  <a:prstGeom prst="arc">
                    <a:avLst/>
                  </a:prstGeom>
                  <a:ln w="28575">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0" name="弧形 279"/>
                  <p:cNvSpPr/>
                  <p:nvPr/>
                </p:nvSpPr>
                <p:spPr>
                  <a:xfrm flipH="1">
                    <a:off x="6139591" y="4739295"/>
                    <a:ext cx="2016224" cy="590567"/>
                  </a:xfrm>
                  <a:prstGeom prst="arc">
                    <a:avLst/>
                  </a:prstGeom>
                  <a:ln w="28575">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1" name="弧形 280"/>
                  <p:cNvSpPr/>
                  <p:nvPr/>
                </p:nvSpPr>
                <p:spPr>
                  <a:xfrm rot="2710323" flipH="1" flipV="1">
                    <a:off x="6076734" y="4944886"/>
                    <a:ext cx="633519" cy="521458"/>
                  </a:xfrm>
                  <a:prstGeom prst="arc">
                    <a:avLst/>
                  </a:prstGeom>
                  <a:ln w="28575">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2" name="弧形 281"/>
                  <p:cNvSpPr/>
                  <p:nvPr/>
                </p:nvSpPr>
                <p:spPr>
                  <a:xfrm rot="21167727" flipH="1" flipV="1">
                    <a:off x="6106141" y="4702068"/>
                    <a:ext cx="1022186" cy="851274"/>
                  </a:xfrm>
                  <a:prstGeom prst="arc">
                    <a:avLst/>
                  </a:prstGeom>
                  <a:ln w="28575">
                    <a:solidFill>
                      <a:srgbClr val="FFFF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3" name="椭圆 282"/>
                <p:cNvSpPr/>
                <p:nvPr/>
              </p:nvSpPr>
              <p:spPr>
                <a:xfrm>
                  <a:off x="4562499" y="6093791"/>
                  <a:ext cx="432048" cy="216662"/>
                </a:xfrm>
                <a:prstGeom prst="ellipse">
                  <a:avLst/>
                </a:prstGeom>
                <a:noFill/>
                <a:ln w="28575">
                  <a:solidFill>
                    <a:srgbClr val="FFFF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nvGrpSpPr>
                <p:cNvPr id="284" name="组合 283"/>
                <p:cNvGrpSpPr/>
                <p:nvPr/>
              </p:nvGrpSpPr>
              <p:grpSpPr>
                <a:xfrm>
                  <a:off x="3464372" y="5715852"/>
                  <a:ext cx="2520280" cy="810743"/>
                  <a:chOff x="3131840" y="4066801"/>
                  <a:chExt cx="2520280" cy="810743"/>
                </a:xfrm>
              </p:grpSpPr>
              <p:cxnSp>
                <p:nvCxnSpPr>
                  <p:cNvPr id="285" name="直接连接符 284"/>
                  <p:cNvCxnSpPr/>
                  <p:nvPr/>
                </p:nvCxnSpPr>
                <p:spPr>
                  <a:xfrm>
                    <a:off x="3563888" y="4066801"/>
                    <a:ext cx="2088232" cy="0"/>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6" name="直接连接符 285"/>
                  <p:cNvCxnSpPr/>
                  <p:nvPr/>
                </p:nvCxnSpPr>
                <p:spPr>
                  <a:xfrm flipH="1">
                    <a:off x="5220072" y="4066801"/>
                    <a:ext cx="432048" cy="81074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7" name="直接连接符 286"/>
                  <p:cNvCxnSpPr/>
                  <p:nvPr/>
                </p:nvCxnSpPr>
                <p:spPr>
                  <a:xfrm flipH="1">
                    <a:off x="3131840" y="4066801"/>
                    <a:ext cx="432048" cy="81074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8" name="直接连接符 287"/>
                  <p:cNvCxnSpPr/>
                  <p:nvPr/>
                </p:nvCxnSpPr>
                <p:spPr>
                  <a:xfrm>
                    <a:off x="3131840" y="4877544"/>
                    <a:ext cx="2088232" cy="0"/>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7" name="组合 316"/>
                <p:cNvGrpSpPr/>
                <p:nvPr/>
              </p:nvGrpSpPr>
              <p:grpSpPr>
                <a:xfrm>
                  <a:off x="3349173" y="5582331"/>
                  <a:ext cx="3071916" cy="1251034"/>
                  <a:chOff x="6421968" y="4129262"/>
                  <a:chExt cx="3071916" cy="1251034"/>
                </a:xfrm>
              </p:grpSpPr>
              <p:grpSp>
                <p:nvGrpSpPr>
                  <p:cNvPr id="318" name="组合 317"/>
                  <p:cNvGrpSpPr/>
                  <p:nvPr/>
                </p:nvGrpSpPr>
                <p:grpSpPr>
                  <a:xfrm>
                    <a:off x="6421968" y="5012774"/>
                    <a:ext cx="2309969" cy="367522"/>
                    <a:chOff x="225992" y="4698605"/>
                    <a:chExt cx="2309969" cy="367522"/>
                  </a:xfrm>
                </p:grpSpPr>
                <p:sp>
                  <p:nvSpPr>
                    <p:cNvPr id="323" name="TextBox 322"/>
                    <p:cNvSpPr txBox="1"/>
                    <p:nvPr/>
                  </p:nvSpPr>
                  <p:spPr>
                    <a:xfrm>
                      <a:off x="225992" y="4711092"/>
                      <a:ext cx="287258" cy="33855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24" name="TextBox 323"/>
                    <p:cNvSpPr txBox="1"/>
                    <p:nvPr/>
                  </p:nvSpPr>
                  <p:spPr>
                    <a:xfrm>
                      <a:off x="2203819" y="4698605"/>
                      <a:ext cx="332142" cy="33855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25" name="TextBox 324"/>
                    <p:cNvSpPr txBox="1"/>
                    <p:nvPr/>
                  </p:nvSpPr>
                  <p:spPr>
                    <a:xfrm>
                      <a:off x="1105250" y="4727574"/>
                      <a:ext cx="688009" cy="33855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nvGrpSpPr>
                  <p:cNvPr id="319" name="组合 318"/>
                  <p:cNvGrpSpPr/>
                  <p:nvPr/>
                </p:nvGrpSpPr>
                <p:grpSpPr>
                  <a:xfrm>
                    <a:off x="8644853" y="4129262"/>
                    <a:ext cx="849031" cy="1095800"/>
                    <a:chOff x="2535961" y="3819402"/>
                    <a:chExt cx="849031" cy="1095800"/>
                  </a:xfrm>
                </p:grpSpPr>
                <p:sp>
                  <p:nvSpPr>
                    <p:cNvPr id="320" name="TextBox 319"/>
                    <p:cNvSpPr txBox="1"/>
                    <p:nvPr/>
                  </p:nvSpPr>
                  <p:spPr>
                    <a:xfrm>
                      <a:off x="2696983" y="4297323"/>
                      <a:ext cx="688009" cy="33855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21" name="TextBox 320"/>
                    <p:cNvSpPr txBox="1"/>
                    <p:nvPr/>
                  </p:nvSpPr>
                  <p:spPr>
                    <a:xfrm>
                      <a:off x="2915816" y="3819402"/>
                      <a:ext cx="332142" cy="33855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22" name="TextBox 321"/>
                    <p:cNvSpPr txBox="1"/>
                    <p:nvPr/>
                  </p:nvSpPr>
                  <p:spPr>
                    <a:xfrm>
                      <a:off x="2535961" y="4576649"/>
                      <a:ext cx="287258" cy="338553"/>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grpSp>
          <p:sp>
            <p:nvSpPr>
              <p:cNvPr id="338" name="TextBox 337"/>
              <p:cNvSpPr txBox="1"/>
              <p:nvPr/>
            </p:nvSpPr>
            <p:spPr>
              <a:xfrm>
                <a:off x="4636681" y="6032845"/>
                <a:ext cx="344966" cy="338553"/>
              </a:xfrm>
              <a:prstGeom prst="rect">
                <a:avLst/>
              </a:prstGeom>
              <a:no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t4</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339" name="TextBox 338"/>
              <p:cNvSpPr txBox="1"/>
              <p:nvPr/>
            </p:nvSpPr>
            <p:spPr>
              <a:xfrm>
                <a:off x="4294216" y="5995837"/>
                <a:ext cx="344966" cy="338553"/>
              </a:xfrm>
              <a:prstGeom prst="rect">
                <a:avLst/>
              </a:prstGeom>
              <a:no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t5</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340" name="TextBox 339"/>
              <p:cNvSpPr txBox="1"/>
              <p:nvPr/>
            </p:nvSpPr>
            <p:spPr>
              <a:xfrm>
                <a:off x="3994702" y="5904520"/>
                <a:ext cx="344966" cy="338553"/>
              </a:xfrm>
              <a:prstGeom prst="rect">
                <a:avLst/>
              </a:prstGeom>
              <a:no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t6</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341" name="TextBox 340"/>
              <p:cNvSpPr txBox="1"/>
              <p:nvPr/>
            </p:nvSpPr>
            <p:spPr>
              <a:xfrm>
                <a:off x="3816237" y="5747609"/>
                <a:ext cx="344966" cy="338553"/>
              </a:xfrm>
              <a:prstGeom prst="rect">
                <a:avLst/>
              </a:prstGeom>
              <a:no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t7</a:t>
                </a:r>
                <a:endParaRPr lang="en-US" sz="2000" dirty="0" smtClean="0">
                  <a:solidFill>
                    <a:schemeClr val="bg1"/>
                  </a:solidFill>
                  <a:latin typeface="Times New Roman" panose="02020603050405020304" pitchFamily="18" charset="0"/>
                  <a:cs typeface="Times New Roman" panose="02020603050405020304" pitchFamily="18" charset="0"/>
                </a:endParaRPr>
              </a:p>
            </p:txBody>
          </p:sp>
        </p:grpSp>
      </p:grpSp>
      <p:grpSp>
        <p:nvGrpSpPr>
          <p:cNvPr id="352" name="组合 351"/>
          <p:cNvGrpSpPr/>
          <p:nvPr/>
        </p:nvGrpSpPr>
        <p:grpSpPr>
          <a:xfrm>
            <a:off x="2252177" y="2308811"/>
            <a:ext cx="4234699" cy="2035199"/>
            <a:chOff x="2252175" y="2308810"/>
            <a:chExt cx="4234699" cy="2035199"/>
          </a:xfrm>
        </p:grpSpPr>
        <p:grpSp>
          <p:nvGrpSpPr>
            <p:cNvPr id="347" name="组合 346"/>
            <p:cNvGrpSpPr/>
            <p:nvPr/>
          </p:nvGrpSpPr>
          <p:grpSpPr>
            <a:xfrm>
              <a:off x="3059832" y="2308810"/>
              <a:ext cx="3427042" cy="2035199"/>
              <a:chOff x="3059832" y="2308810"/>
              <a:chExt cx="3427042" cy="2035199"/>
            </a:xfrm>
          </p:grpSpPr>
          <p:sp>
            <p:nvSpPr>
              <p:cNvPr id="296" name="矩形 295"/>
              <p:cNvSpPr/>
              <p:nvPr/>
            </p:nvSpPr>
            <p:spPr>
              <a:xfrm>
                <a:off x="3131840" y="2308810"/>
                <a:ext cx="3031599" cy="400110"/>
              </a:xfrm>
              <a:prstGeom prst="rect">
                <a:avLst/>
              </a:prstGeom>
            </p:spPr>
            <p:txBody>
              <a:bodyPr wrap="none">
                <a:spAutoFit/>
              </a:bodyPr>
              <a:lstStyle/>
              <a:p>
                <a:r>
                  <a:rPr lang="en-US" sz="2000" smtClean="0">
                    <a:solidFill>
                      <a:schemeClr val="bg1"/>
                    </a:solidFill>
                    <a:latin typeface="Times New Roman" panose="02020603050405020304" pitchFamily="18" charset="0"/>
                    <a:cs typeface="Times New Roman" panose="02020603050405020304" pitchFamily="18" charset="0"/>
                  </a:rPr>
                  <a:t>Common shot </a:t>
                </a:r>
                <a:r>
                  <a:rPr lang="en-US" sz="2000" dirty="0" smtClean="0">
                    <a:solidFill>
                      <a:schemeClr val="bg1"/>
                    </a:solidFill>
                    <a:latin typeface="Times New Roman" panose="02020603050405020304" pitchFamily="18" charset="0"/>
                    <a:cs typeface="Times New Roman" panose="02020603050405020304" pitchFamily="18" charset="0"/>
                  </a:rPr>
                  <a:t>gather </a:t>
                </a:r>
                <a:r>
                  <a:rPr lang="en-US" sz="2000" i="1" dirty="0" smtClean="0">
                    <a:solidFill>
                      <a:srgbClr val="FFFF00"/>
                    </a:solidFill>
                    <a:latin typeface="Times New Roman" panose="02020603050405020304" pitchFamily="18" charset="0"/>
                    <a:cs typeface="Times New Roman" panose="02020603050405020304" pitchFamily="18" charset="0"/>
                  </a:rPr>
                  <a:t>G</a:t>
                </a:r>
                <a:r>
                  <a:rPr lang="en-US" sz="2000" dirty="0" smtClean="0">
                    <a:solidFill>
                      <a:srgbClr val="FFFF00"/>
                    </a:solidFill>
                    <a:latin typeface="Times New Roman" panose="02020603050405020304" pitchFamily="18" charset="0"/>
                    <a:cs typeface="Times New Roman" panose="02020603050405020304" pitchFamily="18" charset="0"/>
                  </a:rPr>
                  <a:t>(</a:t>
                </a:r>
                <a:r>
                  <a:rPr lang="en-US" sz="2000" b="1" dirty="0" err="1" smtClean="0">
                    <a:solidFill>
                      <a:srgbClr val="FFFF00"/>
                    </a:solidFill>
                    <a:latin typeface="Times New Roman" panose="02020603050405020304" pitchFamily="18" charset="0"/>
                    <a:cs typeface="Times New Roman" panose="02020603050405020304" pitchFamily="18" charset="0"/>
                  </a:rPr>
                  <a:t>s</a:t>
                </a:r>
                <a:r>
                  <a:rPr lang="en-US" sz="2000" dirty="0" err="1" smtClean="0">
                    <a:solidFill>
                      <a:srgbClr val="FFFF00"/>
                    </a:solidFill>
                    <a:latin typeface="Times New Roman" panose="02020603050405020304" pitchFamily="18" charset="0"/>
                    <a:cs typeface="Times New Roman" panose="02020603050405020304" pitchFamily="18" charset="0"/>
                  </a:rPr>
                  <a:t>|</a:t>
                </a:r>
                <a:r>
                  <a:rPr lang="en-US" sz="2000" b="1" dirty="0" err="1" smtClean="0">
                    <a:solidFill>
                      <a:srgbClr val="FFFF00"/>
                    </a:solidFill>
                    <a:latin typeface="Times New Roman" panose="02020603050405020304" pitchFamily="18" charset="0"/>
                    <a:cs typeface="Times New Roman" panose="02020603050405020304" pitchFamily="18" charset="0"/>
                  </a:rPr>
                  <a:t>x</a:t>
                </a:r>
                <a:r>
                  <a:rPr lang="en-US" sz="2000" dirty="0">
                    <a:solidFill>
                      <a:srgbClr val="FFFF00"/>
                    </a:solidFill>
                    <a:latin typeface="Times New Roman" panose="02020603050405020304" pitchFamily="18" charset="0"/>
                    <a:cs typeface="Times New Roman" panose="02020603050405020304" pitchFamily="18" charset="0"/>
                  </a:rPr>
                  <a:t>)</a:t>
                </a:r>
                <a:endParaRPr lang="en-US" sz="2000" dirty="0">
                  <a:solidFill>
                    <a:srgbClr val="FFFF00"/>
                  </a:solidFill>
                </a:endParaRPr>
              </a:p>
            </p:txBody>
          </p:sp>
          <p:grpSp>
            <p:nvGrpSpPr>
              <p:cNvPr id="342" name="组合 341"/>
              <p:cNvGrpSpPr/>
              <p:nvPr/>
            </p:nvGrpSpPr>
            <p:grpSpPr>
              <a:xfrm>
                <a:off x="3059832" y="2630749"/>
                <a:ext cx="3427042" cy="1713260"/>
                <a:chOff x="3059832" y="2630749"/>
                <a:chExt cx="3427042" cy="1713260"/>
              </a:xfrm>
            </p:grpSpPr>
            <p:grpSp>
              <p:nvGrpSpPr>
                <p:cNvPr id="328" name="组合 327"/>
                <p:cNvGrpSpPr/>
                <p:nvPr/>
              </p:nvGrpSpPr>
              <p:grpSpPr>
                <a:xfrm>
                  <a:off x="3059832" y="2630749"/>
                  <a:ext cx="3427042" cy="1713260"/>
                  <a:chOff x="3059832" y="2630749"/>
                  <a:chExt cx="3427042" cy="1713260"/>
                </a:xfrm>
              </p:grpSpPr>
              <p:grpSp>
                <p:nvGrpSpPr>
                  <p:cNvPr id="275" name="组合 274"/>
                  <p:cNvGrpSpPr/>
                  <p:nvPr/>
                </p:nvGrpSpPr>
                <p:grpSpPr>
                  <a:xfrm>
                    <a:off x="3059832" y="2809098"/>
                    <a:ext cx="2999679" cy="1534911"/>
                    <a:chOff x="5316737" y="4926709"/>
                    <a:chExt cx="2999679" cy="1534911"/>
                  </a:xfrm>
                </p:grpSpPr>
                <p:grpSp>
                  <p:nvGrpSpPr>
                    <p:cNvPr id="243" name="组合 242"/>
                    <p:cNvGrpSpPr/>
                    <p:nvPr/>
                  </p:nvGrpSpPr>
                  <p:grpSpPr>
                    <a:xfrm>
                      <a:off x="5796136" y="4926709"/>
                      <a:ext cx="2520280" cy="810743"/>
                      <a:chOff x="3131840" y="4066801"/>
                      <a:chExt cx="2520280" cy="810743"/>
                    </a:xfrm>
                  </p:grpSpPr>
                  <p:cxnSp>
                    <p:nvCxnSpPr>
                      <p:cNvPr id="244" name="直接连接符 243"/>
                      <p:cNvCxnSpPr/>
                      <p:nvPr/>
                    </p:nvCxnSpPr>
                    <p:spPr>
                      <a:xfrm>
                        <a:off x="3563888" y="4066801"/>
                        <a:ext cx="2088232" cy="0"/>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flipH="1">
                        <a:off x="5220072" y="4066801"/>
                        <a:ext cx="432048" cy="81074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flipH="1">
                        <a:off x="3131840" y="4066801"/>
                        <a:ext cx="432048" cy="810743"/>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a:off x="3131840" y="4877544"/>
                        <a:ext cx="2088232" cy="0"/>
                      </a:xfrm>
                      <a:prstGeom prst="line">
                        <a:avLst/>
                      </a:prstGeom>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5" name="弧形 264"/>
                    <p:cNvSpPr/>
                    <p:nvPr/>
                  </p:nvSpPr>
                  <p:spPr>
                    <a:xfrm>
                      <a:off x="6694256" y="4946954"/>
                      <a:ext cx="936104" cy="1514666"/>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2" name="弧形 271"/>
                    <p:cNvSpPr/>
                    <p:nvPr/>
                  </p:nvSpPr>
                  <p:spPr>
                    <a:xfrm>
                      <a:off x="5611965" y="5465275"/>
                      <a:ext cx="717968" cy="513384"/>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3" name="弧形 272"/>
                    <p:cNvSpPr/>
                    <p:nvPr/>
                  </p:nvSpPr>
                  <p:spPr>
                    <a:xfrm>
                      <a:off x="5519606" y="5206336"/>
                      <a:ext cx="1178438" cy="995871"/>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4" name="弧形 273"/>
                    <p:cNvSpPr/>
                    <p:nvPr/>
                  </p:nvSpPr>
                  <p:spPr>
                    <a:xfrm>
                      <a:off x="5316737" y="4986119"/>
                      <a:ext cx="1894901" cy="1436303"/>
                    </a:xfrm>
                    <a:prstGeom prst="arc">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7" name="组合 306"/>
                  <p:cNvGrpSpPr/>
                  <p:nvPr/>
                </p:nvGrpSpPr>
                <p:grpSpPr>
                  <a:xfrm>
                    <a:off x="3414958" y="2630749"/>
                    <a:ext cx="3071916" cy="1251035"/>
                    <a:chOff x="6421968" y="4129262"/>
                    <a:chExt cx="3071916" cy="1251035"/>
                  </a:xfrm>
                </p:grpSpPr>
                <p:grpSp>
                  <p:nvGrpSpPr>
                    <p:cNvPr id="299" name="组合 298"/>
                    <p:cNvGrpSpPr/>
                    <p:nvPr/>
                  </p:nvGrpSpPr>
                  <p:grpSpPr>
                    <a:xfrm>
                      <a:off x="6421968" y="5012774"/>
                      <a:ext cx="2309969" cy="367523"/>
                      <a:chOff x="225992" y="4698605"/>
                      <a:chExt cx="2309969" cy="367523"/>
                    </a:xfrm>
                  </p:grpSpPr>
                  <p:sp>
                    <p:nvSpPr>
                      <p:cNvPr id="300" name="TextBox 299"/>
                      <p:cNvSpPr txBox="1"/>
                      <p:nvPr/>
                    </p:nvSpPr>
                    <p:spPr>
                      <a:xfrm>
                        <a:off x="225992" y="4711092"/>
                        <a:ext cx="287258"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01" name="TextBox 300"/>
                      <p:cNvSpPr txBox="1"/>
                      <p:nvPr/>
                    </p:nvSpPr>
                    <p:spPr>
                      <a:xfrm>
                        <a:off x="2203819" y="4698605"/>
                        <a:ext cx="332142"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02" name="TextBox 301"/>
                      <p:cNvSpPr txBox="1"/>
                      <p:nvPr/>
                    </p:nvSpPr>
                    <p:spPr>
                      <a:xfrm>
                        <a:off x="1105250" y="4727574"/>
                        <a:ext cx="688009"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nvGrpSpPr>
                    <p:cNvPr id="303" name="组合 302"/>
                    <p:cNvGrpSpPr/>
                    <p:nvPr/>
                  </p:nvGrpSpPr>
                  <p:grpSpPr>
                    <a:xfrm>
                      <a:off x="8644853" y="4129262"/>
                      <a:ext cx="849031" cy="1095800"/>
                      <a:chOff x="2535961" y="3819402"/>
                      <a:chExt cx="849031" cy="1095800"/>
                    </a:xfrm>
                  </p:grpSpPr>
                  <p:sp>
                    <p:nvSpPr>
                      <p:cNvPr id="304" name="TextBox 303"/>
                      <p:cNvSpPr txBox="1"/>
                      <p:nvPr/>
                    </p:nvSpPr>
                    <p:spPr>
                      <a:xfrm>
                        <a:off x="2696983" y="4297322"/>
                        <a:ext cx="688009"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 (m) </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05" name="TextBox 304"/>
                      <p:cNvSpPr txBox="1"/>
                      <p:nvPr/>
                    </p:nvSpPr>
                    <p:spPr>
                      <a:xfrm>
                        <a:off x="2915816" y="3819402"/>
                        <a:ext cx="332142"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Y</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06" name="TextBox 305"/>
                      <p:cNvSpPr txBox="1"/>
                      <p:nvPr/>
                    </p:nvSpPr>
                    <p:spPr>
                      <a:xfrm>
                        <a:off x="2535961" y="4576648"/>
                        <a:ext cx="287258"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grpSp>
            <p:sp>
              <p:nvSpPr>
                <p:cNvPr id="330" name="TextBox 329"/>
                <p:cNvSpPr txBox="1"/>
                <p:nvPr/>
              </p:nvSpPr>
              <p:spPr>
                <a:xfrm>
                  <a:off x="3669819" y="3301365"/>
                  <a:ext cx="344966"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t1</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31" name="TextBox 330"/>
                <p:cNvSpPr txBox="1"/>
                <p:nvPr/>
              </p:nvSpPr>
              <p:spPr>
                <a:xfrm>
                  <a:off x="4064499" y="3141372"/>
                  <a:ext cx="344966"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t2</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32" name="TextBox 331"/>
                <p:cNvSpPr txBox="1"/>
                <p:nvPr/>
              </p:nvSpPr>
              <p:spPr>
                <a:xfrm>
                  <a:off x="4508488" y="3044208"/>
                  <a:ext cx="344966"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t3</a:t>
                  </a:r>
                  <a:endParaRPr lang="en-US" sz="2000" dirty="0" smtClean="0">
                    <a:solidFill>
                      <a:srgbClr val="FFFF00"/>
                    </a:solidFill>
                    <a:latin typeface="Times New Roman" panose="02020603050405020304" pitchFamily="18" charset="0"/>
                    <a:cs typeface="Times New Roman" panose="02020603050405020304" pitchFamily="18" charset="0"/>
                  </a:endParaRPr>
                </a:p>
              </p:txBody>
            </p:sp>
            <p:sp>
              <p:nvSpPr>
                <p:cNvPr id="333" name="TextBox 332"/>
                <p:cNvSpPr txBox="1"/>
                <p:nvPr/>
              </p:nvSpPr>
              <p:spPr>
                <a:xfrm>
                  <a:off x="4971040" y="2936276"/>
                  <a:ext cx="344966"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t4</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grpSp>
        <p:grpSp>
          <p:nvGrpSpPr>
            <p:cNvPr id="351" name="组合 350"/>
            <p:cNvGrpSpPr/>
            <p:nvPr/>
          </p:nvGrpSpPr>
          <p:grpSpPr>
            <a:xfrm>
              <a:off x="2252175" y="2760877"/>
              <a:ext cx="1615314" cy="558426"/>
              <a:chOff x="2252175" y="2760877"/>
              <a:chExt cx="1615314" cy="558426"/>
            </a:xfrm>
          </p:grpSpPr>
          <p:cxnSp>
            <p:nvCxnSpPr>
              <p:cNvPr id="350" name="直接箭头连接符 349"/>
              <p:cNvCxnSpPr>
                <a:stCxn id="348" idx="2"/>
              </p:cNvCxnSpPr>
              <p:nvPr/>
            </p:nvCxnSpPr>
            <p:spPr>
              <a:xfrm>
                <a:off x="3059832" y="3130209"/>
                <a:ext cx="609987" cy="189094"/>
              </a:xfrm>
              <a:prstGeom prst="straightConnector1">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348" name="TextBox 347"/>
              <p:cNvSpPr txBox="1"/>
              <p:nvPr/>
            </p:nvSpPr>
            <p:spPr>
              <a:xfrm>
                <a:off x="2252175" y="2760877"/>
                <a:ext cx="1615314" cy="369332"/>
              </a:xfrm>
              <a:prstGeom prst="rect">
                <a:avLst/>
              </a:prstGeom>
              <a:noFill/>
            </p:spPr>
            <p:txBody>
              <a:bodyPr wrap="none" rtlCol="0">
                <a:spAutoFit/>
              </a:bodyPr>
              <a:lstStyle/>
              <a:p>
                <a:r>
                  <a:rPr lang="en-US" dirty="0" err="1" smtClean="0">
                    <a:solidFill>
                      <a:schemeClr val="bg1"/>
                    </a:solidFill>
                    <a:latin typeface="Times New Roman" panose="02020603050405020304" pitchFamily="18" charset="0"/>
                    <a:cs typeface="Times New Roman" panose="02020603050405020304" pitchFamily="18" charset="0"/>
                  </a:rPr>
                  <a:t>Wavefront</a:t>
                </a:r>
                <a:r>
                  <a:rPr lang="en-US" dirty="0" smtClean="0">
                    <a:solidFill>
                      <a:schemeClr val="bg1"/>
                    </a:solidFill>
                    <a:latin typeface="Times New Roman" panose="02020603050405020304" pitchFamily="18" charset="0"/>
                    <a:cs typeface="Times New Roman" panose="02020603050405020304" pitchFamily="18" charset="0"/>
                  </a:rPr>
                  <a:t> at </a:t>
                </a:r>
                <a:r>
                  <a:rPr lang="en-US" dirty="0" smtClean="0">
                    <a:solidFill>
                      <a:srgbClr val="FFFF00"/>
                    </a:solidFill>
                    <a:latin typeface="Times New Roman" panose="02020603050405020304" pitchFamily="18" charset="0"/>
                    <a:cs typeface="Times New Roman" panose="02020603050405020304" pitchFamily="18" charset="0"/>
                  </a:rPr>
                  <a:t>t1</a:t>
                </a:r>
              </a:p>
            </p:txBody>
          </p:sp>
        </p:grpSp>
      </p:grpSp>
      <p:sp>
        <p:nvSpPr>
          <p:cNvPr id="353" name="矩形 352"/>
          <p:cNvSpPr/>
          <p:nvPr/>
        </p:nvSpPr>
        <p:spPr>
          <a:xfrm>
            <a:off x="28630" y="3803181"/>
            <a:ext cx="274434" cy="369332"/>
          </a:xfrm>
          <a:prstGeom prst="rect">
            <a:avLst/>
          </a:prstGeom>
        </p:spPr>
        <p:txBody>
          <a:bodyPr wrap="none">
            <a:spAutoFit/>
          </a:bodyPr>
          <a:lstStyle/>
          <a:p>
            <a:r>
              <a:rPr lang="en-US" b="1" dirty="0">
                <a:solidFill>
                  <a:schemeClr val="bg1"/>
                </a:solidFill>
                <a:latin typeface="Times New Roman" panose="02020603050405020304" pitchFamily="18" charset="0"/>
                <a:cs typeface="Times New Roman" panose="02020603050405020304" pitchFamily="18" charset="0"/>
              </a:rPr>
              <a:t>s</a:t>
            </a:r>
            <a:endParaRPr lang="en-US" dirty="0"/>
          </a:p>
        </p:txBody>
      </p:sp>
      <p:sp>
        <p:nvSpPr>
          <p:cNvPr id="354" name="矩形 353"/>
          <p:cNvSpPr/>
          <p:nvPr/>
        </p:nvSpPr>
        <p:spPr>
          <a:xfrm>
            <a:off x="489171" y="3065823"/>
            <a:ext cx="300082" cy="369332"/>
          </a:xfrm>
          <a:prstGeom prst="rect">
            <a:avLst/>
          </a:prstGeom>
        </p:spPr>
        <p:txBody>
          <a:bodyPr wrap="none">
            <a:spAutoFit/>
          </a:bodyPr>
          <a:lstStyle/>
          <a:p>
            <a:r>
              <a:rPr lang="en-US" b="1" dirty="0" smtClean="0">
                <a:solidFill>
                  <a:schemeClr val="bg1"/>
                </a:solidFill>
                <a:latin typeface="Times New Roman" panose="02020603050405020304" pitchFamily="18" charset="0"/>
                <a:cs typeface="Times New Roman" panose="02020603050405020304" pitchFamily="18" charset="0"/>
              </a:rPr>
              <a:t>g</a:t>
            </a:r>
            <a:endParaRPr lang="en-US" dirty="0"/>
          </a:p>
        </p:txBody>
      </p:sp>
      <p:sp>
        <p:nvSpPr>
          <p:cNvPr id="355" name="右大括号 354"/>
          <p:cNvSpPr/>
          <p:nvPr/>
        </p:nvSpPr>
        <p:spPr>
          <a:xfrm>
            <a:off x="6252746" y="2722962"/>
            <a:ext cx="97094" cy="3520113"/>
          </a:xfrm>
          <a:prstGeom prst="rightBrac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7" name="TextBox 356"/>
          <p:cNvSpPr txBox="1"/>
          <p:nvPr/>
        </p:nvSpPr>
        <p:spPr>
          <a:xfrm>
            <a:off x="7027512" y="3419708"/>
            <a:ext cx="1742785" cy="369332"/>
          </a:xfrm>
          <a:prstGeom prst="rect">
            <a:avLst/>
          </a:prstGeom>
          <a:noFill/>
        </p:spPr>
        <p:txBody>
          <a:bodyPr wrap="non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Migration Image</a:t>
            </a:r>
            <a:endParaRPr lang="en-US" dirty="0" smtClean="0">
              <a:solidFill>
                <a:srgbClr val="FFFF00"/>
              </a:solidFill>
              <a:latin typeface="Times New Roman" panose="02020603050405020304" pitchFamily="18" charset="0"/>
              <a:cs typeface="Times New Roman" panose="02020603050405020304" pitchFamily="18" charset="0"/>
            </a:endParaRPr>
          </a:p>
        </p:txBody>
      </p:sp>
      <p:sp>
        <p:nvSpPr>
          <p:cNvPr id="289" name="TextBox 288"/>
          <p:cNvSpPr txBox="1"/>
          <p:nvPr/>
        </p:nvSpPr>
        <p:spPr>
          <a:xfrm>
            <a:off x="6416170" y="2241430"/>
            <a:ext cx="2700846" cy="1015663"/>
          </a:xfrm>
          <a:prstGeom prst="rect">
            <a:avLst/>
          </a:prstGeom>
          <a:noFill/>
        </p:spPr>
        <p:txBody>
          <a:bodyPr wrap="square" rtlCol="0">
            <a:spAutoFit/>
          </a:bodyPr>
          <a:lstStyle/>
          <a:p>
            <a:r>
              <a:rPr lang="en-US" altLang="zh-CN" sz="2000" dirty="0" smtClean="0">
                <a:solidFill>
                  <a:srgbClr val="FFFF00"/>
                </a:solidFill>
                <a:latin typeface="Times New Roman" panose="02020603050405020304" pitchFamily="18" charset="0"/>
                <a:cs typeface="Times New Roman" panose="02020603050405020304" pitchFamily="18" charset="0"/>
              </a:rPr>
              <a:t>Note</a:t>
            </a:r>
            <a:r>
              <a:rPr lang="en-US" sz="2000" dirty="0" smtClean="0">
                <a:solidFill>
                  <a:srgbClr val="FFFF00"/>
                </a:solidFill>
                <a:latin typeface="Times New Roman" panose="02020603050405020304" pitchFamily="18" charset="0"/>
                <a:cs typeface="Times New Roman" panose="02020603050405020304" pitchFamily="18" charset="0"/>
              </a:rPr>
              <a:t>: </a:t>
            </a:r>
          </a:p>
          <a:p>
            <a:pPr algn="ctr"/>
            <a:r>
              <a:rPr lang="en-US" sz="2000" dirty="0" smtClean="0">
                <a:solidFill>
                  <a:schemeClr val="bg1"/>
                </a:solidFill>
                <a:latin typeface="Times New Roman" panose="02020603050405020304" pitchFamily="18" charset="0"/>
                <a:cs typeface="Times New Roman" panose="02020603050405020304" pitchFamily="18" charset="0"/>
              </a:rPr>
              <a:t>3D data </a:t>
            </a:r>
            <a:r>
              <a:rPr lang="en-US" sz="20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2D image</a:t>
            </a:r>
          </a:p>
          <a:p>
            <a:pPr algn="ctr"/>
            <a:r>
              <a:rPr lang="en-US" sz="2000" dirty="0" smtClean="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2D data  1D image</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pSp>
        <p:nvGrpSpPr>
          <p:cNvPr id="326" name="组合 325"/>
          <p:cNvGrpSpPr/>
          <p:nvPr/>
        </p:nvGrpSpPr>
        <p:grpSpPr>
          <a:xfrm>
            <a:off x="532731" y="3881353"/>
            <a:ext cx="2115482" cy="72008"/>
            <a:chOff x="632507" y="4797152"/>
            <a:chExt cx="2355317" cy="72008"/>
          </a:xfrm>
        </p:grpSpPr>
        <p:sp>
          <p:nvSpPr>
            <p:cNvPr id="349" name="流程图: 手动操作 348"/>
            <p:cNvSpPr/>
            <p:nvPr/>
          </p:nvSpPr>
          <p:spPr>
            <a:xfrm>
              <a:off x="632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59" name="流程图: 手动操作 358"/>
            <p:cNvSpPr/>
            <p:nvPr/>
          </p:nvSpPr>
          <p:spPr>
            <a:xfrm>
              <a:off x="784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0" name="流程图: 手动操作 359"/>
            <p:cNvSpPr/>
            <p:nvPr/>
          </p:nvSpPr>
          <p:spPr>
            <a:xfrm>
              <a:off x="937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1" name="流程图: 手动操作 360"/>
            <p:cNvSpPr/>
            <p:nvPr/>
          </p:nvSpPr>
          <p:spPr>
            <a:xfrm>
              <a:off x="1089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2" name="流程图: 手动操作 361"/>
            <p:cNvSpPr/>
            <p:nvPr/>
          </p:nvSpPr>
          <p:spPr>
            <a:xfrm>
              <a:off x="1242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3" name="流程图: 手动操作 362"/>
            <p:cNvSpPr/>
            <p:nvPr/>
          </p:nvSpPr>
          <p:spPr>
            <a:xfrm>
              <a:off x="1394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4" name="流程图: 手动操作 363"/>
            <p:cNvSpPr/>
            <p:nvPr/>
          </p:nvSpPr>
          <p:spPr>
            <a:xfrm>
              <a:off x="1546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5" name="流程图: 手动操作 364"/>
            <p:cNvSpPr/>
            <p:nvPr/>
          </p:nvSpPr>
          <p:spPr>
            <a:xfrm>
              <a:off x="1699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6" name="流程图: 手动操作 365"/>
            <p:cNvSpPr/>
            <p:nvPr/>
          </p:nvSpPr>
          <p:spPr>
            <a:xfrm>
              <a:off x="1851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7" name="流程图: 手动操作 366"/>
            <p:cNvSpPr/>
            <p:nvPr/>
          </p:nvSpPr>
          <p:spPr>
            <a:xfrm>
              <a:off x="2004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8" name="流程图: 手动操作 367"/>
            <p:cNvSpPr/>
            <p:nvPr/>
          </p:nvSpPr>
          <p:spPr>
            <a:xfrm>
              <a:off x="2156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9" name="流程图: 手动操作 368"/>
            <p:cNvSpPr/>
            <p:nvPr/>
          </p:nvSpPr>
          <p:spPr>
            <a:xfrm>
              <a:off x="2308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0" name="流程图: 手动操作 369"/>
            <p:cNvSpPr/>
            <p:nvPr/>
          </p:nvSpPr>
          <p:spPr>
            <a:xfrm>
              <a:off x="2461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1" name="流程图: 手动操作 370"/>
            <p:cNvSpPr/>
            <p:nvPr/>
          </p:nvSpPr>
          <p:spPr>
            <a:xfrm>
              <a:off x="2613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2" name="流程图: 手动操作 371"/>
            <p:cNvSpPr/>
            <p:nvPr/>
          </p:nvSpPr>
          <p:spPr>
            <a:xfrm>
              <a:off x="2766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3" name="流程图: 手动操作 372"/>
            <p:cNvSpPr/>
            <p:nvPr/>
          </p:nvSpPr>
          <p:spPr>
            <a:xfrm>
              <a:off x="2918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pic>
        <p:nvPicPr>
          <p:cNvPr id="358" name="Picture 5" descr="C:\Users\altheyab\AppData\Local\Microsoft\Windows\Temporary Internet Files\Content.IE5\4M3FWM6I\sweet-home[1].png"/>
          <p:cNvPicPr>
            <a:picLocks noChangeAspect="1" noChangeArrowheads="1"/>
          </p:cNvPicPr>
          <p:nvPr/>
        </p:nvPicPr>
        <p:blipFill>
          <a:blip r:embed="rId8" cstate="print"/>
          <a:srcRect/>
          <a:stretch>
            <a:fillRect/>
          </a:stretch>
        </p:blipFill>
        <p:spPr bwMode="auto">
          <a:xfrm>
            <a:off x="2502917" y="3124911"/>
            <a:ext cx="455403" cy="509292"/>
          </a:xfrm>
          <a:prstGeom prst="rect">
            <a:avLst/>
          </a:prstGeom>
          <a:noFill/>
        </p:spPr>
      </p:pic>
    </p:spTree>
    <p:custDataLst>
      <p:tags r:id="rId2"/>
    </p:custDataLst>
    <p:extLst>
      <p:ext uri="{BB962C8B-B14F-4D97-AF65-F5344CB8AC3E}">
        <p14:creationId xmlns:p14="http://schemas.microsoft.com/office/powerpoint/2010/main" val="2109042627"/>
      </p:ext>
    </p:extLst>
  </p:cSld>
  <p:clrMapOvr>
    <a:masterClrMapping/>
  </p:clrMapOvr>
  <mc:AlternateContent xmlns:mc="http://schemas.openxmlformats.org/markup-compatibility/2006">
    <mc:Choice xmlns:p14="http://schemas.microsoft.com/office/powerpoint/2010/main" Requires="p14">
      <p:transition spd="slow" p14:dur="2000" advTm="120119"/>
    </mc:Choice>
    <mc:Fallback>
      <p:transition spd="slow" advTm="1201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249"/>
                                          </p:stCondLst>
                                        </p:cTn>
                                        <p:tgtEl>
                                          <p:spTgt spid="1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249"/>
                                          </p:stCondLst>
                                        </p:cTn>
                                        <p:tgtEl>
                                          <p:spTgt spid="154"/>
                                        </p:tgtEl>
                                        <p:attrNameLst>
                                          <p:attrName>style.visibility</p:attrName>
                                        </p:attrNameLst>
                                      </p:cBhvr>
                                      <p:to>
                                        <p:strVal val="visible"/>
                                      </p:to>
                                    </p:set>
                                  </p:childTnLst>
                                </p:cTn>
                              </p:par>
                            </p:childTnLst>
                          </p:cTn>
                        </p:par>
                        <p:par>
                          <p:cTn id="49" fill="hold">
                            <p:stCondLst>
                              <p:cond delay="250"/>
                            </p:stCondLst>
                            <p:childTnLst>
                              <p:par>
                                <p:cTn id="50" presetID="1" presetClass="exit" presetSubtype="0" fill="hold" grpId="1" nodeType="afterEffect">
                                  <p:stCondLst>
                                    <p:cond delay="0"/>
                                  </p:stCondLst>
                                  <p:childTnLst>
                                    <p:set>
                                      <p:cBhvr>
                                        <p:cTn id="51" dur="1" fill="hold">
                                          <p:stCondLst>
                                            <p:cond delay="0"/>
                                          </p:stCondLst>
                                        </p:cTn>
                                        <p:tgtEl>
                                          <p:spTgt spid="15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249"/>
                                          </p:stCondLst>
                                        </p:cTn>
                                        <p:tgtEl>
                                          <p:spTgt spid="155"/>
                                        </p:tgtEl>
                                        <p:attrNameLst>
                                          <p:attrName>style.visibility</p:attrName>
                                        </p:attrNameLst>
                                      </p:cBhvr>
                                      <p:to>
                                        <p:strVal val="visible"/>
                                      </p:to>
                                    </p:set>
                                  </p:childTnLst>
                                </p:cTn>
                              </p:par>
                            </p:childTnLst>
                          </p:cTn>
                        </p:par>
                        <p:par>
                          <p:cTn id="56" fill="hold">
                            <p:stCondLst>
                              <p:cond delay="250"/>
                            </p:stCondLst>
                            <p:childTnLst>
                              <p:par>
                                <p:cTn id="57" presetID="1" presetClass="exit" presetSubtype="0" fill="hold" grpId="1" nodeType="afterEffect">
                                  <p:stCondLst>
                                    <p:cond delay="0"/>
                                  </p:stCondLst>
                                  <p:childTnLst>
                                    <p:set>
                                      <p:cBhvr>
                                        <p:cTn id="58" dur="1" fill="hold">
                                          <p:stCondLst>
                                            <p:cond delay="0"/>
                                          </p:stCondLst>
                                        </p:cTn>
                                        <p:tgtEl>
                                          <p:spTgt spid="1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55"/>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16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0"/>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16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1"/>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16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67"/>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16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5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4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16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1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16"/>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21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17"/>
                                        </p:tgtEl>
                                        <p:attrNameLst>
                                          <p:attrName>style.visibility</p:attrName>
                                        </p:attrNameLst>
                                      </p:cBhvr>
                                      <p:to>
                                        <p:strVal val="visible"/>
                                      </p:to>
                                    </p:set>
                                  </p:childTnLst>
                                </p:cTn>
                              </p:par>
                              <p:par>
                                <p:cTn id="115" presetID="1" presetClass="exit" presetSubtype="0" fill="hold" grpId="1" nodeType="withEffect">
                                  <p:stCondLst>
                                    <p:cond delay="0"/>
                                  </p:stCondLst>
                                  <p:childTnLst>
                                    <p:set>
                                      <p:cBhvr>
                                        <p:cTn id="116" dur="1" fill="hold">
                                          <p:stCondLst>
                                            <p:cond delay="0"/>
                                          </p:stCondLst>
                                        </p:cTn>
                                        <p:tgtEl>
                                          <p:spTgt spid="216"/>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18"/>
                                        </p:tgtEl>
                                        <p:attrNameLst>
                                          <p:attrName>style.visibility</p:attrName>
                                        </p:attrNameLst>
                                      </p:cBhvr>
                                      <p:to>
                                        <p:strVal val="visible"/>
                                      </p:to>
                                    </p:set>
                                  </p:childTnLst>
                                </p:cTn>
                              </p:par>
                              <p:par>
                                <p:cTn id="121" presetID="1" presetClass="exit" presetSubtype="0" fill="hold" grpId="1" nodeType="withEffect">
                                  <p:stCondLst>
                                    <p:cond delay="0"/>
                                  </p:stCondLst>
                                  <p:childTnLst>
                                    <p:set>
                                      <p:cBhvr>
                                        <p:cTn id="122" dur="1" fill="hold">
                                          <p:stCondLst>
                                            <p:cond delay="0"/>
                                          </p:stCondLst>
                                        </p:cTn>
                                        <p:tgtEl>
                                          <p:spTgt spid="21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4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21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55"/>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35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5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89">
                                            <p:txEl>
                                              <p:pRg st="0" end="0"/>
                                            </p:txEl>
                                          </p:spTgt>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289">
                                            <p:txEl>
                                              <p:pRg st="2" end="2"/>
                                            </p:txEl>
                                          </p:spTgt>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326"/>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2" grpId="0" animBg="1"/>
      <p:bldP spid="152" grpId="1" animBg="1"/>
      <p:bldP spid="154" grpId="0" animBg="1"/>
      <p:bldP spid="154" grpId="1" animBg="1"/>
      <p:bldP spid="155" grpId="0" animBg="1"/>
      <p:bldP spid="155" grpId="1" animBg="1"/>
      <p:bldP spid="158" grpId="0" animBg="1"/>
      <p:bldP spid="158" grpId="1" animBg="1"/>
      <p:bldP spid="159" grpId="0" animBg="1"/>
      <p:bldP spid="160" grpId="0" animBg="1"/>
      <p:bldP spid="160" grpId="1" animBg="1"/>
      <p:bldP spid="161" grpId="0" animBg="1"/>
      <p:bldP spid="161" grpId="1" animBg="1"/>
      <p:bldP spid="168" grpId="0" animBg="1"/>
      <p:bldP spid="168" grpId="1" animBg="1"/>
      <p:bldP spid="214" grpId="0" animBg="1"/>
      <p:bldP spid="215" grpId="0" animBg="1"/>
      <p:bldP spid="215" grpId="1" animBg="1"/>
      <p:bldP spid="216" grpId="0" animBg="1"/>
      <p:bldP spid="216" grpId="1" animBg="1"/>
      <p:bldP spid="217" grpId="0" animBg="1"/>
      <p:bldP spid="217" grpId="1" animBg="1"/>
      <p:bldP spid="218" grpId="0" animBg="1"/>
      <p:bldP spid="218" grpId="1" animBg="1"/>
      <p:bldP spid="353" grpId="0"/>
      <p:bldP spid="354" grpId="0"/>
      <p:bldP spid="355" grpId="0" animBg="1"/>
      <p:bldP spid="3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标题 1"/>
          <p:cNvSpPr txBox="1">
            <a:spLocks/>
          </p:cNvSpPr>
          <p:nvPr/>
        </p:nvSpPr>
        <p:spPr>
          <a:xfrm>
            <a:off x="0" y="15205"/>
            <a:ext cx="9144000" cy="1325563"/>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4400" kern="1200">
                <a:solidFill>
                  <a:srgbClr val="FFFF00"/>
                </a:solidFill>
                <a:latin typeface="Times New Roman" panose="02020603050405020304" pitchFamily="18" charset="0"/>
                <a:ea typeface="+mj-ea"/>
                <a:cs typeface="Times New Roman" panose="02020603050405020304" pitchFamily="18" charset="0"/>
              </a:defRPr>
            </a:lvl1pPr>
          </a:lstStyle>
          <a:p>
            <a:r>
              <a:rPr lang="en-US" altLang="zh-CN" sz="5400" dirty="0" smtClean="0"/>
              <a:t>Natural Migration Equation (Rayleigh Waves)</a:t>
            </a:r>
            <a:endParaRPr lang="zh-CN" altLang="en-US" sz="6600" dirty="0"/>
          </a:p>
        </p:txBody>
      </p:sp>
      <p:grpSp>
        <p:nvGrpSpPr>
          <p:cNvPr id="258" name="组合 257"/>
          <p:cNvGrpSpPr/>
          <p:nvPr/>
        </p:nvGrpSpPr>
        <p:grpSpPr>
          <a:xfrm>
            <a:off x="239664" y="3579106"/>
            <a:ext cx="609600" cy="641983"/>
            <a:chOff x="477762" y="4279000"/>
            <a:chExt cx="609600" cy="641982"/>
          </a:xfrm>
        </p:grpSpPr>
        <p:sp>
          <p:nvSpPr>
            <p:cNvPr id="259" name="TextBox 258"/>
            <p:cNvSpPr txBox="1"/>
            <p:nvPr/>
          </p:nvSpPr>
          <p:spPr>
            <a:xfrm>
              <a:off x="477762" y="4279000"/>
              <a:ext cx="341760" cy="400109"/>
            </a:xfrm>
            <a:prstGeom prst="rect">
              <a:avLst/>
            </a:prstGeom>
            <a:noFill/>
          </p:spPr>
          <p:txBody>
            <a:bodyPr wrap="none" rtlCol="0">
              <a:spAutoFit/>
            </a:bodyPr>
            <a:lstStyle/>
            <a:p>
              <a:r>
                <a:rPr lang="en-US" sz="2000" i="1" dirty="0" smtClean="0">
                  <a:solidFill>
                    <a:schemeClr val="bg1"/>
                  </a:solidFill>
                  <a:latin typeface="Times New Roman" panose="02020603050405020304" pitchFamily="18" charset="0"/>
                  <a:cs typeface="Times New Roman" panose="02020603050405020304" pitchFamily="18" charset="0"/>
                </a:rPr>
                <a:t>B</a:t>
              </a:r>
            </a:p>
          </p:txBody>
        </p:sp>
        <p:cxnSp>
          <p:nvCxnSpPr>
            <p:cNvPr id="260" name="直接箭头连接符 259"/>
            <p:cNvCxnSpPr>
              <a:stCxn id="259" idx="2"/>
            </p:cNvCxnSpPr>
            <p:nvPr/>
          </p:nvCxnSpPr>
          <p:spPr>
            <a:xfrm>
              <a:off x="648642" y="4679109"/>
              <a:ext cx="438720" cy="241873"/>
            </a:xfrm>
            <a:prstGeom prst="straightConnector1">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grpSp>
      <p:sp>
        <p:nvSpPr>
          <p:cNvPr id="353" name="矩形 352"/>
          <p:cNvSpPr/>
          <p:nvPr/>
        </p:nvSpPr>
        <p:spPr>
          <a:xfrm>
            <a:off x="28630" y="3803181"/>
            <a:ext cx="274434" cy="369332"/>
          </a:xfrm>
          <a:prstGeom prst="rect">
            <a:avLst/>
          </a:prstGeom>
        </p:spPr>
        <p:txBody>
          <a:bodyPr wrap="none">
            <a:spAutoFit/>
          </a:bodyPr>
          <a:lstStyle/>
          <a:p>
            <a:r>
              <a:rPr lang="en-US" b="1" dirty="0">
                <a:solidFill>
                  <a:schemeClr val="bg1"/>
                </a:solidFill>
                <a:latin typeface="Times New Roman" panose="02020603050405020304" pitchFamily="18" charset="0"/>
                <a:cs typeface="Times New Roman" panose="02020603050405020304" pitchFamily="18" charset="0"/>
              </a:rPr>
              <a:t>s</a:t>
            </a:r>
            <a:endParaRPr lang="en-US" dirty="0"/>
          </a:p>
        </p:txBody>
      </p:sp>
      <p:sp>
        <p:nvSpPr>
          <p:cNvPr id="354" name="矩形 353"/>
          <p:cNvSpPr/>
          <p:nvPr/>
        </p:nvSpPr>
        <p:spPr>
          <a:xfrm>
            <a:off x="958254" y="3751698"/>
            <a:ext cx="300082" cy="369332"/>
          </a:xfrm>
          <a:prstGeom prst="rect">
            <a:avLst/>
          </a:prstGeom>
        </p:spPr>
        <p:txBody>
          <a:bodyPr wrap="none">
            <a:spAutoFit/>
          </a:bodyPr>
          <a:lstStyle/>
          <a:p>
            <a:r>
              <a:rPr lang="en-US" b="1" dirty="0" smtClean="0">
                <a:solidFill>
                  <a:schemeClr val="bg1"/>
                </a:solidFill>
                <a:latin typeface="Times New Roman" panose="02020603050405020304" pitchFamily="18" charset="0"/>
                <a:cs typeface="Times New Roman" panose="02020603050405020304" pitchFamily="18" charset="0"/>
              </a:rPr>
              <a:t>g</a:t>
            </a:r>
            <a:endParaRPr lang="en-US" dirty="0"/>
          </a:p>
        </p:txBody>
      </p:sp>
      <p:sp>
        <p:nvSpPr>
          <p:cNvPr id="357" name="TextBox 356"/>
          <p:cNvSpPr txBox="1"/>
          <p:nvPr/>
        </p:nvSpPr>
        <p:spPr>
          <a:xfrm>
            <a:off x="6889991" y="3877873"/>
            <a:ext cx="1742785" cy="369332"/>
          </a:xfrm>
          <a:prstGeom prst="rect">
            <a:avLst/>
          </a:prstGeom>
          <a:noFill/>
        </p:spPr>
        <p:txBody>
          <a:bodyPr wrap="non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Migration Image</a:t>
            </a:r>
            <a:endParaRPr lang="en-US" dirty="0" smtClean="0">
              <a:solidFill>
                <a:srgbClr val="FFFF00"/>
              </a:solidFill>
              <a:latin typeface="Times New Roman" panose="02020603050405020304" pitchFamily="18" charset="0"/>
              <a:cs typeface="Times New Roman" panose="02020603050405020304" pitchFamily="18" charset="0"/>
            </a:endParaRPr>
          </a:p>
        </p:txBody>
      </p:sp>
      <p:sp>
        <p:nvSpPr>
          <p:cNvPr id="358" name="TextBox 357"/>
          <p:cNvSpPr txBox="1"/>
          <p:nvPr/>
        </p:nvSpPr>
        <p:spPr>
          <a:xfrm>
            <a:off x="6407658" y="5430121"/>
            <a:ext cx="2700846" cy="707886"/>
          </a:xfrm>
          <a:prstGeom prst="rect">
            <a:avLst/>
          </a:prstGeom>
          <a:noFill/>
        </p:spPr>
        <p:txBody>
          <a:bodyPr wrap="square" rtlCol="0">
            <a:spAutoFit/>
          </a:bodyPr>
          <a:lstStyle/>
          <a:p>
            <a:r>
              <a:rPr lang="en-US" sz="2000" dirty="0" smtClean="0">
                <a:solidFill>
                  <a:srgbClr val="FFFF00"/>
                </a:solidFill>
                <a:latin typeface="Times New Roman" panose="02020603050405020304" pitchFamily="18" charset="0"/>
                <a:cs typeface="Times New Roman" panose="02020603050405020304" pitchFamily="18" charset="0"/>
              </a:rPr>
              <a:t>Q: How to get images at different depths?</a:t>
            </a:r>
          </a:p>
        </p:txBody>
      </p:sp>
      <p:pic>
        <p:nvPicPr>
          <p:cNvPr id="289" name="图片 28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28544" y="7414315"/>
            <a:ext cx="2080103" cy="1112629"/>
          </a:xfrm>
          <a:prstGeom prst="rect">
            <a:avLst/>
          </a:prstGeom>
          <a:ln w="28575">
            <a:solidFill>
              <a:srgbClr val="FFFF00"/>
            </a:solidFill>
          </a:ln>
        </p:spPr>
      </p:pic>
      <p:pic>
        <p:nvPicPr>
          <p:cNvPr id="250" name="图片 24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94134" y="4265694"/>
            <a:ext cx="2089634" cy="1118783"/>
          </a:xfrm>
          <a:prstGeom prst="rect">
            <a:avLst/>
          </a:prstGeom>
          <a:ln w="28575">
            <a:noFill/>
          </a:ln>
        </p:spPr>
      </p:pic>
      <p:grpSp>
        <p:nvGrpSpPr>
          <p:cNvPr id="362" name="组合 361"/>
          <p:cNvGrpSpPr/>
          <p:nvPr/>
        </p:nvGrpSpPr>
        <p:grpSpPr>
          <a:xfrm>
            <a:off x="376360" y="4239116"/>
            <a:ext cx="2115482" cy="72008"/>
            <a:chOff x="632507" y="4797152"/>
            <a:chExt cx="2355317" cy="72008"/>
          </a:xfrm>
        </p:grpSpPr>
        <p:sp>
          <p:nvSpPr>
            <p:cNvPr id="363" name="流程图: 手动操作 362"/>
            <p:cNvSpPr/>
            <p:nvPr/>
          </p:nvSpPr>
          <p:spPr>
            <a:xfrm>
              <a:off x="632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4" name="流程图: 手动操作 363"/>
            <p:cNvSpPr/>
            <p:nvPr/>
          </p:nvSpPr>
          <p:spPr>
            <a:xfrm>
              <a:off x="784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5" name="流程图: 手动操作 364"/>
            <p:cNvSpPr/>
            <p:nvPr/>
          </p:nvSpPr>
          <p:spPr>
            <a:xfrm>
              <a:off x="937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6" name="流程图: 手动操作 365"/>
            <p:cNvSpPr/>
            <p:nvPr/>
          </p:nvSpPr>
          <p:spPr>
            <a:xfrm>
              <a:off x="1089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7" name="流程图: 手动操作 366"/>
            <p:cNvSpPr/>
            <p:nvPr/>
          </p:nvSpPr>
          <p:spPr>
            <a:xfrm>
              <a:off x="1242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8" name="流程图: 手动操作 367"/>
            <p:cNvSpPr/>
            <p:nvPr/>
          </p:nvSpPr>
          <p:spPr>
            <a:xfrm>
              <a:off x="1394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69" name="流程图: 手动操作 368"/>
            <p:cNvSpPr/>
            <p:nvPr/>
          </p:nvSpPr>
          <p:spPr>
            <a:xfrm>
              <a:off x="1546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0" name="流程图: 手动操作 369"/>
            <p:cNvSpPr/>
            <p:nvPr/>
          </p:nvSpPr>
          <p:spPr>
            <a:xfrm>
              <a:off x="1699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1" name="流程图: 手动操作 370"/>
            <p:cNvSpPr/>
            <p:nvPr/>
          </p:nvSpPr>
          <p:spPr>
            <a:xfrm>
              <a:off x="1851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2" name="流程图: 手动操作 371"/>
            <p:cNvSpPr/>
            <p:nvPr/>
          </p:nvSpPr>
          <p:spPr>
            <a:xfrm>
              <a:off x="2004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3" name="流程图: 手动操作 372"/>
            <p:cNvSpPr/>
            <p:nvPr/>
          </p:nvSpPr>
          <p:spPr>
            <a:xfrm>
              <a:off x="2156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4" name="流程图: 手动操作 373"/>
            <p:cNvSpPr/>
            <p:nvPr/>
          </p:nvSpPr>
          <p:spPr>
            <a:xfrm>
              <a:off x="2308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5" name="流程图: 手动操作 374"/>
            <p:cNvSpPr/>
            <p:nvPr/>
          </p:nvSpPr>
          <p:spPr>
            <a:xfrm>
              <a:off x="2461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6" name="流程图: 手动操作 375"/>
            <p:cNvSpPr/>
            <p:nvPr/>
          </p:nvSpPr>
          <p:spPr>
            <a:xfrm>
              <a:off x="2613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7" name="流程图: 手动操作 376"/>
            <p:cNvSpPr/>
            <p:nvPr/>
          </p:nvSpPr>
          <p:spPr>
            <a:xfrm>
              <a:off x="2766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78" name="流程图: 手动操作 377"/>
            <p:cNvSpPr/>
            <p:nvPr/>
          </p:nvSpPr>
          <p:spPr>
            <a:xfrm>
              <a:off x="2918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nvGrpSpPr>
          <p:cNvPr id="29" name="组合 28"/>
          <p:cNvGrpSpPr/>
          <p:nvPr/>
        </p:nvGrpSpPr>
        <p:grpSpPr>
          <a:xfrm>
            <a:off x="3496865" y="2586392"/>
            <a:ext cx="3307383" cy="4269886"/>
            <a:chOff x="3928913" y="2586390"/>
            <a:chExt cx="3307383" cy="4269886"/>
          </a:xfrm>
        </p:grpSpPr>
        <p:grpSp>
          <p:nvGrpSpPr>
            <p:cNvPr id="269" name="组合 268"/>
            <p:cNvGrpSpPr/>
            <p:nvPr/>
          </p:nvGrpSpPr>
          <p:grpSpPr>
            <a:xfrm>
              <a:off x="4613672" y="2843726"/>
              <a:ext cx="2262584" cy="2031524"/>
              <a:chOff x="2777468" y="4680762"/>
              <a:chExt cx="2262584" cy="2031524"/>
            </a:xfrm>
          </p:grpSpPr>
          <p:sp>
            <p:nvSpPr>
              <p:cNvPr id="272" name="TextBox 8"/>
              <p:cNvSpPr txBox="1"/>
              <p:nvPr/>
            </p:nvSpPr>
            <p:spPr>
              <a:xfrm>
                <a:off x="2777468" y="4865427"/>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0</a:t>
                </a:r>
                <a:endParaRPr lang="en-US" sz="1600" dirty="0">
                  <a:solidFill>
                    <a:srgbClr val="FFFF00"/>
                  </a:solidFill>
                  <a:latin typeface="Times New Roman" panose="02020603050405020304" pitchFamily="18" charset="0"/>
                  <a:cs typeface="Times New Roman" panose="02020603050405020304" pitchFamily="18" charset="0"/>
                </a:endParaRPr>
              </a:p>
            </p:txBody>
          </p:sp>
          <p:sp>
            <p:nvSpPr>
              <p:cNvPr id="273" name="TextBox 8"/>
              <p:cNvSpPr txBox="1"/>
              <p:nvPr/>
            </p:nvSpPr>
            <p:spPr>
              <a:xfrm>
                <a:off x="2777468" y="6373732"/>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274" name="TextBox 8"/>
              <p:cNvSpPr txBox="1"/>
              <p:nvPr/>
            </p:nvSpPr>
            <p:spPr>
              <a:xfrm>
                <a:off x="4339198" y="4680762"/>
                <a:ext cx="700854"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275" name="TextBox 8"/>
              <p:cNvSpPr txBox="1"/>
              <p:nvPr/>
            </p:nvSpPr>
            <p:spPr>
              <a:xfrm>
                <a:off x="3664737" y="4680762"/>
                <a:ext cx="700854" cy="338554"/>
              </a:xfrm>
              <a:prstGeom prst="rect">
                <a:avLst/>
              </a:prstGeom>
              <a:noFill/>
            </p:spPr>
            <p:txBody>
              <a:bodyPr wrap="square" rtlCol="0">
                <a:spAutoFit/>
              </a:bodyPr>
              <a:lstStyle/>
              <a:p>
                <a:pPr algn="ctr"/>
                <a:r>
                  <a:rPr lang="en-US" altLang="zh-CN" sz="1600" dirty="0" smtClean="0">
                    <a:solidFill>
                      <a:srgbClr val="FFFF00"/>
                    </a:solidFill>
                    <a:latin typeface="Times New Roman" panose="02020603050405020304" pitchFamily="18" charset="0"/>
                    <a:cs typeface="Times New Roman" panose="02020603050405020304" pitchFamily="18" charset="0"/>
                  </a:rPr>
                  <a:t>x</a:t>
                </a:r>
                <a:r>
                  <a:rPr lang="en-US" sz="1600" dirty="0" smtClean="0">
                    <a:solidFill>
                      <a:srgbClr val="FFFF00"/>
                    </a:solidFill>
                    <a:latin typeface="Times New Roman" panose="02020603050405020304" pitchFamily="18" charset="0"/>
                    <a:cs typeface="Times New Roman" panose="02020603050405020304" pitchFamily="18" charset="0"/>
                  </a:rPr>
                  <a:t> (m)</a:t>
                </a:r>
                <a:endParaRPr lang="en-US" sz="1600" dirty="0">
                  <a:solidFill>
                    <a:srgbClr val="FFFF00"/>
                  </a:solidFill>
                  <a:latin typeface="Times New Roman" panose="02020603050405020304" pitchFamily="18" charset="0"/>
                  <a:cs typeface="Times New Roman" panose="02020603050405020304" pitchFamily="18" charset="0"/>
                </a:endParaRPr>
              </a:p>
            </p:txBody>
          </p:sp>
          <p:sp>
            <p:nvSpPr>
              <p:cNvPr id="276" name="TextBox 8"/>
              <p:cNvSpPr txBox="1"/>
              <p:nvPr/>
            </p:nvSpPr>
            <p:spPr>
              <a:xfrm rot="16200000">
                <a:off x="2350109" y="5638819"/>
                <a:ext cx="119327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t (s)</a:t>
                </a:r>
                <a:endParaRPr lang="en-US" sz="1600" dirty="0">
                  <a:solidFill>
                    <a:srgbClr val="FFFF00"/>
                  </a:solidFill>
                  <a:latin typeface="Times New Roman" panose="02020603050405020304" pitchFamily="18" charset="0"/>
                  <a:cs typeface="Times New Roman" panose="02020603050405020304" pitchFamily="18" charset="0"/>
                </a:endParaRPr>
              </a:p>
            </p:txBody>
          </p:sp>
          <p:sp>
            <p:nvSpPr>
              <p:cNvPr id="277" name="TextBox 8"/>
              <p:cNvSpPr txBox="1"/>
              <p:nvPr/>
            </p:nvSpPr>
            <p:spPr>
              <a:xfrm>
                <a:off x="2934352" y="4680762"/>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nvGrpSpPr>
            <p:cNvPr id="28" name="组合 27"/>
            <p:cNvGrpSpPr/>
            <p:nvPr/>
          </p:nvGrpSpPr>
          <p:grpSpPr>
            <a:xfrm>
              <a:off x="3928913" y="2586390"/>
              <a:ext cx="3307383" cy="4269886"/>
              <a:chOff x="2646126" y="2586390"/>
              <a:chExt cx="3307383" cy="4269886"/>
            </a:xfrm>
          </p:grpSpPr>
          <p:pic>
            <p:nvPicPr>
              <p:cNvPr id="266" name="图片 265"/>
              <p:cNvPicPr>
                <a:picLocks noChangeAspect="1"/>
              </p:cNvPicPr>
              <p:nvPr/>
            </p:nvPicPr>
            <p:blipFill rotWithShape="1">
              <a:blip r:embed="rId6">
                <a:extLst>
                  <a:ext uri="{28A0092B-C50C-407E-A947-70E740481C1C}">
                    <a14:useLocalDpi xmlns:a14="http://schemas.microsoft.com/office/drawing/2010/main" val="0"/>
                  </a:ext>
                </a:extLst>
              </a:blip>
              <a:srcRect l="24928" t="9116" r="3358" b="26600"/>
              <a:stretch/>
            </p:blipFill>
            <p:spPr>
              <a:xfrm>
                <a:off x="3813514" y="3133992"/>
                <a:ext cx="1542292" cy="1649114"/>
              </a:xfrm>
              <a:prstGeom prst="rect">
                <a:avLst/>
              </a:prstGeom>
            </p:spPr>
          </p:pic>
          <p:sp>
            <p:nvSpPr>
              <p:cNvPr id="268" name="矩形 267"/>
              <p:cNvSpPr/>
              <p:nvPr/>
            </p:nvSpPr>
            <p:spPr>
              <a:xfrm>
                <a:off x="2646126" y="4348233"/>
                <a:ext cx="1085554" cy="400110"/>
              </a:xfrm>
              <a:prstGeom prst="rect">
                <a:avLst/>
              </a:prstGeom>
            </p:spPr>
            <p:txBody>
              <a:bodyPr wrap="none">
                <a:spAutoFit/>
              </a:bodyPr>
              <a:lstStyle/>
              <a:p>
                <a:r>
                  <a:rPr lang="en-US" sz="2000" i="1" dirty="0">
                    <a:solidFill>
                      <a:schemeClr val="bg1"/>
                    </a:solidFill>
                    <a:latin typeface="Times New Roman" panose="02020603050405020304" pitchFamily="18" charset="0"/>
                    <a:cs typeface="Times New Roman" panose="02020603050405020304" pitchFamily="18" charset="0"/>
                  </a:rPr>
                  <a:t>d</a:t>
                </a:r>
                <a:r>
                  <a:rPr lang="en-US" sz="2000"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s</a:t>
                </a:r>
                <a:r>
                  <a:rPr lang="en-US" sz="2000" dirty="0" err="1">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g</a:t>
                </a:r>
                <a:r>
                  <a:rPr lang="en-US" sz="2000" dirty="0">
                    <a:solidFill>
                      <a:schemeClr val="bg1"/>
                    </a:solidFill>
                    <a:latin typeface="Times New Roman" panose="02020603050405020304" pitchFamily="18" charset="0"/>
                    <a:cs typeface="Times New Roman" panose="02020603050405020304" pitchFamily="18" charset="0"/>
                  </a:rPr>
                  <a:t>)</a:t>
                </a:r>
                <a:r>
                  <a:rPr lang="en-US" sz="2000" i="1" baseline="30000" dirty="0" err="1">
                    <a:solidFill>
                      <a:schemeClr val="bg1"/>
                    </a:solidFill>
                    <a:latin typeface="Times New Roman" panose="02020603050405020304" pitchFamily="18" charset="0"/>
                    <a:cs typeface="Times New Roman" panose="02020603050405020304" pitchFamily="18" charset="0"/>
                  </a:rPr>
                  <a:t>scatt</a:t>
                </a:r>
                <a:endParaRPr lang="en-US" sz="2000" dirty="0"/>
              </a:p>
            </p:txBody>
          </p:sp>
          <p:grpSp>
            <p:nvGrpSpPr>
              <p:cNvPr id="278" name="组合 277"/>
              <p:cNvGrpSpPr/>
              <p:nvPr/>
            </p:nvGrpSpPr>
            <p:grpSpPr>
              <a:xfrm>
                <a:off x="3327506" y="4824752"/>
                <a:ext cx="2252606" cy="2031524"/>
                <a:chOff x="2787446" y="4680762"/>
                <a:chExt cx="2252606" cy="2031524"/>
              </a:xfrm>
            </p:grpSpPr>
            <p:sp>
              <p:nvSpPr>
                <p:cNvPr id="279" name="TextBox 8"/>
                <p:cNvSpPr txBox="1"/>
                <p:nvPr/>
              </p:nvSpPr>
              <p:spPr>
                <a:xfrm>
                  <a:off x="2787446" y="4865427"/>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280" name="TextBox 8"/>
                <p:cNvSpPr txBox="1"/>
                <p:nvPr/>
              </p:nvSpPr>
              <p:spPr>
                <a:xfrm>
                  <a:off x="2787446" y="6373732"/>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281" name="TextBox 8"/>
                <p:cNvSpPr txBox="1"/>
                <p:nvPr/>
              </p:nvSpPr>
              <p:spPr>
                <a:xfrm>
                  <a:off x="4339198" y="4680762"/>
                  <a:ext cx="700854"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282" name="TextBox 8"/>
                <p:cNvSpPr txBox="1"/>
                <p:nvPr/>
              </p:nvSpPr>
              <p:spPr>
                <a:xfrm>
                  <a:off x="3691126" y="4680762"/>
                  <a:ext cx="700854" cy="338554"/>
                </a:xfrm>
                <a:prstGeom prst="rect">
                  <a:avLst/>
                </a:prstGeom>
                <a:noFill/>
              </p:spPr>
              <p:txBody>
                <a:bodyPr wrap="square" rtlCol="0">
                  <a:spAutoFit/>
                </a:bodyPr>
                <a:lstStyle/>
                <a:p>
                  <a:pPr algn="ctr"/>
                  <a:r>
                    <a:rPr lang="en-US" altLang="zh-CN" sz="1600" dirty="0" smtClean="0">
                      <a:solidFill>
                        <a:srgbClr val="FFFF00"/>
                      </a:solidFill>
                      <a:latin typeface="Times New Roman" panose="02020603050405020304" pitchFamily="18" charset="0"/>
                      <a:cs typeface="Times New Roman" panose="02020603050405020304" pitchFamily="18" charset="0"/>
                    </a:rPr>
                    <a:t>x</a:t>
                  </a:r>
                  <a:r>
                    <a:rPr lang="en-US" sz="1600" dirty="0" smtClean="0">
                      <a:solidFill>
                        <a:srgbClr val="FFFF00"/>
                      </a:solidFill>
                      <a:latin typeface="Times New Roman" panose="02020603050405020304" pitchFamily="18" charset="0"/>
                      <a:cs typeface="Times New Roman" panose="02020603050405020304" pitchFamily="18" charset="0"/>
                    </a:rPr>
                    <a:t> (m)</a:t>
                  </a:r>
                  <a:endParaRPr lang="en-US" sz="1600" dirty="0">
                    <a:solidFill>
                      <a:srgbClr val="FFFF00"/>
                    </a:solidFill>
                    <a:latin typeface="Times New Roman" panose="02020603050405020304" pitchFamily="18" charset="0"/>
                    <a:cs typeface="Times New Roman" panose="02020603050405020304" pitchFamily="18" charset="0"/>
                  </a:endParaRPr>
                </a:p>
              </p:txBody>
            </p:sp>
            <p:sp>
              <p:nvSpPr>
                <p:cNvPr id="283" name="TextBox 8"/>
                <p:cNvSpPr txBox="1"/>
                <p:nvPr/>
              </p:nvSpPr>
              <p:spPr>
                <a:xfrm rot="16200000">
                  <a:off x="2360087" y="5638819"/>
                  <a:ext cx="119327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t (s)</a:t>
                  </a:r>
                  <a:endParaRPr lang="en-US" sz="1600" dirty="0">
                    <a:solidFill>
                      <a:srgbClr val="FFFF00"/>
                    </a:solidFill>
                    <a:latin typeface="Times New Roman" panose="02020603050405020304" pitchFamily="18" charset="0"/>
                    <a:cs typeface="Times New Roman" panose="02020603050405020304" pitchFamily="18" charset="0"/>
                  </a:endParaRPr>
                </a:p>
              </p:txBody>
            </p:sp>
            <p:sp>
              <p:nvSpPr>
                <p:cNvPr id="284" name="TextBox 8"/>
                <p:cNvSpPr txBox="1"/>
                <p:nvPr/>
              </p:nvSpPr>
              <p:spPr>
                <a:xfrm>
                  <a:off x="2934352" y="4680762"/>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sp>
            <p:nvSpPr>
              <p:cNvPr id="285" name="矩形 284"/>
              <p:cNvSpPr/>
              <p:nvPr/>
            </p:nvSpPr>
            <p:spPr>
              <a:xfrm>
                <a:off x="2963340" y="5209280"/>
                <a:ext cx="853119" cy="400110"/>
              </a:xfrm>
              <a:prstGeom prst="rect">
                <a:avLst/>
              </a:prstGeom>
            </p:spPr>
            <p:txBody>
              <a:bodyPr wrap="none">
                <a:spAutoFit/>
              </a:bodyPr>
              <a:lstStyle/>
              <a:p>
                <a:r>
                  <a:rPr lang="en-US" sz="2000" i="1" dirty="0" smtClean="0">
                    <a:solidFill>
                      <a:schemeClr val="bg1"/>
                    </a:solidFill>
                    <a:latin typeface="Times New Roman" panose="02020603050405020304" pitchFamily="18" charset="0"/>
                    <a:cs typeface="Times New Roman" panose="02020603050405020304" pitchFamily="18" charset="0"/>
                  </a:rPr>
                  <a:t>G</a:t>
                </a:r>
                <a:r>
                  <a:rPr lang="en-US" sz="2000" dirty="0" smtClean="0">
                    <a:solidFill>
                      <a:schemeClr val="bg1"/>
                    </a:solidFill>
                    <a:latin typeface="Times New Roman" panose="02020603050405020304" pitchFamily="18" charset="0"/>
                    <a:cs typeface="Times New Roman" panose="02020603050405020304" pitchFamily="18" charset="0"/>
                  </a:rPr>
                  <a:t>(</a:t>
                </a:r>
                <a:r>
                  <a:rPr lang="en-US" sz="2000" b="1" dirty="0" err="1" smtClean="0">
                    <a:solidFill>
                      <a:schemeClr val="bg1"/>
                    </a:solidFill>
                    <a:latin typeface="Times New Roman" panose="02020603050405020304" pitchFamily="18" charset="0"/>
                    <a:cs typeface="Times New Roman" panose="02020603050405020304" pitchFamily="18" charset="0"/>
                  </a:rPr>
                  <a:t>x|g</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dirty="0"/>
              </a:p>
            </p:txBody>
          </p:sp>
          <p:sp>
            <p:nvSpPr>
              <p:cNvPr id="286" name="TextBox 285"/>
              <p:cNvSpPr txBox="1"/>
              <p:nvPr/>
            </p:nvSpPr>
            <p:spPr>
              <a:xfrm>
                <a:off x="3419872" y="2586390"/>
                <a:ext cx="2533637" cy="338554"/>
              </a:xfrm>
              <a:prstGeom prst="rect">
                <a:avLst/>
              </a:prstGeom>
              <a:noFill/>
            </p:spPr>
            <p:txBody>
              <a:bodyPr wrap="square" rtlCol="0">
                <a:spAutoFit/>
              </a:bodyPr>
              <a:lstStyle/>
              <a:p>
                <a:pPr algn="ctr"/>
                <a:r>
                  <a:rPr lang="en-US" sz="1600" dirty="0" smtClean="0">
                    <a:solidFill>
                      <a:schemeClr val="bg1"/>
                    </a:solidFill>
                    <a:latin typeface="Times New Roman" panose="02020603050405020304" pitchFamily="18" charset="0"/>
                    <a:cs typeface="Times New Roman" panose="02020603050405020304" pitchFamily="18" charset="0"/>
                  </a:rPr>
                  <a:t>Common Shot Gather </a:t>
                </a:r>
                <a:endParaRPr lang="en-US" sz="1600" b="1" dirty="0" smtClean="0">
                  <a:solidFill>
                    <a:schemeClr val="bg1"/>
                  </a:solidFill>
                  <a:latin typeface="Times New Roman" panose="02020603050405020304" pitchFamily="18" charset="0"/>
                  <a:cs typeface="Times New Roman" panose="02020603050405020304" pitchFamily="18" charset="0"/>
                </a:endParaRPr>
              </a:p>
            </p:txBody>
          </p:sp>
          <p:pic>
            <p:nvPicPr>
              <p:cNvPr id="287" name="图片 286"/>
              <p:cNvPicPr>
                <a:picLocks noChangeAspect="1"/>
              </p:cNvPicPr>
              <p:nvPr/>
            </p:nvPicPr>
            <p:blipFill rotWithShape="1">
              <a:blip r:embed="rId7">
                <a:extLst>
                  <a:ext uri="{28A0092B-C50C-407E-A947-70E740481C1C}">
                    <a14:useLocalDpi xmlns:a14="http://schemas.microsoft.com/office/drawing/2010/main" val="0"/>
                  </a:ext>
                </a:extLst>
              </a:blip>
              <a:srcRect l="20843" t="8662" r="2775" b="26293"/>
              <a:stretch/>
            </p:blipFill>
            <p:spPr>
              <a:xfrm>
                <a:off x="3782184" y="5120885"/>
                <a:ext cx="1551144" cy="1649113"/>
              </a:xfrm>
              <a:prstGeom prst="rect">
                <a:avLst/>
              </a:prstGeom>
            </p:spPr>
          </p:pic>
          <p:cxnSp>
            <p:nvCxnSpPr>
              <p:cNvPr id="290" name="直接箭头连接符 289"/>
              <p:cNvCxnSpPr/>
              <p:nvPr/>
            </p:nvCxnSpPr>
            <p:spPr>
              <a:xfrm flipV="1">
                <a:off x="3550531" y="3971060"/>
                <a:ext cx="624734" cy="446931"/>
              </a:xfrm>
              <a:prstGeom prst="straightConnector1">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91" name="矩形 290"/>
              <p:cNvSpPr/>
              <p:nvPr/>
            </p:nvSpPr>
            <p:spPr>
              <a:xfrm>
                <a:off x="2901806" y="2945346"/>
                <a:ext cx="819455" cy="400110"/>
              </a:xfrm>
              <a:prstGeom prst="rect">
                <a:avLst/>
              </a:prstGeom>
            </p:spPr>
            <p:txBody>
              <a:bodyPr wrap="none">
                <a:spAutoFit/>
              </a:bodyPr>
              <a:lstStyle/>
              <a:p>
                <a:r>
                  <a:rPr lang="en-US" sz="2000" i="1" dirty="0">
                    <a:solidFill>
                      <a:schemeClr val="bg1"/>
                    </a:solidFill>
                    <a:latin typeface="Times New Roman" panose="02020603050405020304" pitchFamily="18" charset="0"/>
                    <a:cs typeface="Times New Roman" panose="02020603050405020304" pitchFamily="18" charset="0"/>
                  </a:rPr>
                  <a:t>G</a:t>
                </a:r>
                <a:r>
                  <a:rPr lang="en-US" sz="2000"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s</a:t>
                </a:r>
                <a:r>
                  <a:rPr lang="en-US" sz="2000" dirty="0" err="1">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x</a:t>
                </a:r>
                <a:r>
                  <a:rPr lang="en-US" sz="2000" dirty="0">
                    <a:solidFill>
                      <a:schemeClr val="bg1"/>
                    </a:solidFill>
                    <a:latin typeface="Times New Roman" panose="02020603050405020304" pitchFamily="18" charset="0"/>
                    <a:cs typeface="Times New Roman" panose="02020603050405020304" pitchFamily="18" charset="0"/>
                  </a:rPr>
                  <a:t>)</a:t>
                </a:r>
                <a:endParaRPr lang="en-US" sz="2000" dirty="0"/>
              </a:p>
            </p:txBody>
          </p:sp>
        </p:grpSp>
      </p:grpSp>
      <p:grpSp>
        <p:nvGrpSpPr>
          <p:cNvPr id="292" name="组合 291"/>
          <p:cNvGrpSpPr/>
          <p:nvPr/>
        </p:nvGrpSpPr>
        <p:grpSpPr>
          <a:xfrm>
            <a:off x="6812370" y="4412870"/>
            <a:ext cx="2160240" cy="456287"/>
            <a:chOff x="6588224" y="4628898"/>
            <a:chExt cx="2160240" cy="456287"/>
          </a:xfrm>
        </p:grpSpPr>
        <p:sp>
          <p:nvSpPr>
            <p:cNvPr id="293" name="TextBox 8"/>
            <p:cNvSpPr txBox="1"/>
            <p:nvPr/>
          </p:nvSpPr>
          <p:spPr>
            <a:xfrm>
              <a:off x="8047610" y="4715853"/>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294" name="TextBox 8"/>
            <p:cNvSpPr txBox="1"/>
            <p:nvPr/>
          </p:nvSpPr>
          <p:spPr>
            <a:xfrm>
              <a:off x="7328481" y="4706561"/>
              <a:ext cx="700854" cy="369332"/>
            </a:xfrm>
            <a:prstGeom prst="rect">
              <a:avLst/>
            </a:prstGeom>
            <a:noFill/>
          </p:spPr>
          <p:txBody>
            <a:bodyPr wrap="square" rtlCol="0">
              <a:spAutoFit/>
            </a:bodyPr>
            <a:lstStyle/>
            <a:p>
              <a:pPr algn="ctr"/>
              <a:r>
                <a:rPr lang="en-US" altLang="zh-CN" dirty="0" smtClean="0">
                  <a:solidFill>
                    <a:srgbClr val="FFFF00"/>
                  </a:solidFill>
                  <a:latin typeface="Times New Roman" panose="02020603050405020304" pitchFamily="18" charset="0"/>
                  <a:cs typeface="Times New Roman" panose="02020603050405020304" pitchFamily="18" charset="0"/>
                </a:rPr>
                <a:t>x</a:t>
              </a:r>
              <a:r>
                <a:rPr lang="en-US" dirty="0" smtClean="0">
                  <a:solidFill>
                    <a:srgbClr val="FFFF00"/>
                  </a:solidFill>
                  <a:latin typeface="Times New Roman" panose="02020603050405020304" pitchFamily="18" charset="0"/>
                  <a:cs typeface="Times New Roman" panose="02020603050405020304" pitchFamily="18" charset="0"/>
                </a:rPr>
                <a:t> (m)</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295" name="TextBox 8"/>
            <p:cNvSpPr txBox="1"/>
            <p:nvPr/>
          </p:nvSpPr>
          <p:spPr>
            <a:xfrm>
              <a:off x="6588224" y="4715853"/>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pic>
          <p:nvPicPr>
            <p:cNvPr id="296" name="图片 295"/>
            <p:cNvPicPr>
              <a:picLocks noChangeAspect="1"/>
            </p:cNvPicPr>
            <p:nvPr/>
          </p:nvPicPr>
          <p:blipFill rotWithShape="1">
            <a:blip r:embed="rId8" cstate="print">
              <a:extLst>
                <a:ext uri="{28A0092B-C50C-407E-A947-70E740481C1C}">
                  <a14:useLocalDpi xmlns:a14="http://schemas.microsoft.com/office/drawing/2010/main" val="0"/>
                </a:ext>
              </a:extLst>
            </a:blip>
            <a:srcRect l="11878" t="58942" r="6980" b="32453"/>
            <a:stretch/>
          </p:blipFill>
          <p:spPr>
            <a:xfrm>
              <a:off x="6868134" y="4628898"/>
              <a:ext cx="1592799" cy="121981"/>
            </a:xfrm>
            <a:prstGeom prst="rect">
              <a:avLst/>
            </a:prstGeom>
          </p:spPr>
        </p:pic>
      </p:grpSp>
      <p:sp>
        <p:nvSpPr>
          <p:cNvPr id="101" name="右大括号 100"/>
          <p:cNvSpPr/>
          <p:nvPr/>
        </p:nvSpPr>
        <p:spPr>
          <a:xfrm>
            <a:off x="6260047" y="3411040"/>
            <a:ext cx="368322" cy="2634251"/>
          </a:xfrm>
          <a:prstGeom prst="rightBrac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4" name="TextBox 103"/>
          <p:cNvSpPr txBox="1"/>
          <p:nvPr/>
        </p:nvSpPr>
        <p:spPr>
          <a:xfrm>
            <a:off x="6416170" y="2241430"/>
            <a:ext cx="2700846" cy="1015663"/>
          </a:xfrm>
          <a:prstGeom prst="rect">
            <a:avLst/>
          </a:prstGeom>
          <a:noFill/>
        </p:spPr>
        <p:txBody>
          <a:bodyPr wrap="square" rtlCol="0">
            <a:spAutoFit/>
          </a:bodyPr>
          <a:lstStyle/>
          <a:p>
            <a:endParaRPr lang="en-US" altLang="zh-CN" sz="2000" dirty="0" smtClean="0">
              <a:solidFill>
                <a:srgbClr val="FFFF00"/>
              </a:solidFill>
              <a:latin typeface="Times New Roman" panose="02020603050405020304" pitchFamily="18" charset="0"/>
              <a:cs typeface="Times New Roman" panose="02020603050405020304" pitchFamily="18" charset="0"/>
            </a:endParaRPr>
          </a:p>
          <a:p>
            <a:pPr algn="ctr"/>
            <a:endParaRPr lang="en-US" sz="2000" dirty="0" smtClean="0">
              <a:solidFill>
                <a:schemeClr val="bg1"/>
              </a:solidFill>
              <a:latin typeface="Times New Roman" panose="02020603050405020304" pitchFamily="18" charset="0"/>
              <a:cs typeface="Times New Roman" panose="02020603050405020304" pitchFamily="18" charset="0"/>
            </a:endParaRPr>
          </a:p>
          <a:p>
            <a:pPr algn="ctr"/>
            <a:r>
              <a:rPr lang="en-US" sz="2000" dirty="0" smtClean="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2D data  1D image</a:t>
            </a:r>
            <a:endParaRPr lang="en-US" sz="2000" dirty="0" smtClean="0">
              <a:solidFill>
                <a:srgbClr val="FFFF00"/>
              </a:solidFill>
              <a:latin typeface="Times New Roman" panose="02020603050405020304" pitchFamily="18" charset="0"/>
              <a:cs typeface="Times New Roman" panose="02020603050405020304" pitchFamily="18" charset="0"/>
            </a:endParaRPr>
          </a:p>
        </p:txBody>
      </p:sp>
      <p:graphicFrame>
        <p:nvGraphicFramePr>
          <p:cNvPr id="105" name="对象 104"/>
          <p:cNvGraphicFramePr>
            <a:graphicFrameLocks noChangeAspect="1"/>
          </p:cNvGraphicFramePr>
          <p:nvPr>
            <p:extLst>
              <p:ext uri="{D42A27DB-BD31-4B8C-83A1-F6EECF244321}">
                <p14:modId xmlns:p14="http://schemas.microsoft.com/office/powerpoint/2010/main" val="23211982"/>
              </p:ext>
            </p:extLst>
          </p:nvPr>
        </p:nvGraphicFramePr>
        <p:xfrm>
          <a:off x="1743075" y="1484314"/>
          <a:ext cx="6121400" cy="774700"/>
        </p:xfrm>
        <a:graphic>
          <a:graphicData uri="http://schemas.openxmlformats.org/presentationml/2006/ole">
            <mc:AlternateContent xmlns:mc="http://schemas.openxmlformats.org/markup-compatibility/2006">
              <mc:Choice xmlns:v="urn:schemas-microsoft-com:vml" Requires="v">
                <p:oleObj spid="_x0000_s20539" name="Equation" r:id="rId9" imgW="5956200" imgH="774360" progId="Equation.DSMT4">
                  <p:embed/>
                </p:oleObj>
              </mc:Choice>
              <mc:Fallback>
                <p:oleObj name="Equation" r:id="rId9" imgW="5956200" imgH="774360" progId="Equation.DSMT4">
                  <p:embed/>
                  <p:pic>
                    <p:nvPicPr>
                      <p:cNvPr id="0" name=""/>
                      <p:cNvPicPr>
                        <a:picLocks noChangeAspect="1" noChangeArrowheads="1"/>
                      </p:cNvPicPr>
                      <p:nvPr/>
                    </p:nvPicPr>
                    <p:blipFill>
                      <a:blip r:embed="rId10"/>
                      <a:srcRect/>
                      <a:stretch>
                        <a:fillRect/>
                      </a:stretch>
                    </p:blipFill>
                    <p:spPr bwMode="auto">
                      <a:xfrm>
                        <a:off x="1743075" y="1484314"/>
                        <a:ext cx="6121400" cy="774700"/>
                      </a:xfrm>
                      <a:prstGeom prst="rect">
                        <a:avLst/>
                      </a:prstGeom>
                      <a:noFill/>
                      <a:ln>
                        <a:noFill/>
                      </a:ln>
                      <a:extLst/>
                    </p:spPr>
                  </p:pic>
                </p:oleObj>
              </mc:Fallback>
            </mc:AlternateContent>
          </a:graphicData>
        </a:graphic>
      </p:graphicFrame>
      <p:sp>
        <p:nvSpPr>
          <p:cNvPr id="106" name="TextBox 105"/>
          <p:cNvSpPr txBox="1"/>
          <p:nvPr/>
        </p:nvSpPr>
        <p:spPr>
          <a:xfrm>
            <a:off x="92607" y="1196753"/>
            <a:ext cx="2823209" cy="461665"/>
          </a:xfrm>
          <a:prstGeom prst="rect">
            <a:avLst/>
          </a:prstGeom>
          <a:noFill/>
        </p:spPr>
        <p:txBody>
          <a:bodyPr wrap="non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In frequency domain,</a:t>
            </a:r>
          </a:p>
        </p:txBody>
      </p:sp>
      <p:grpSp>
        <p:nvGrpSpPr>
          <p:cNvPr id="100" name="组合 99"/>
          <p:cNvGrpSpPr/>
          <p:nvPr/>
        </p:nvGrpSpPr>
        <p:grpSpPr>
          <a:xfrm>
            <a:off x="117529" y="4252767"/>
            <a:ext cx="2374313" cy="456287"/>
            <a:chOff x="6588224" y="4628898"/>
            <a:chExt cx="2374313" cy="456287"/>
          </a:xfrm>
        </p:grpSpPr>
        <p:sp>
          <p:nvSpPr>
            <p:cNvPr id="107" name="TextBox 8"/>
            <p:cNvSpPr txBox="1"/>
            <p:nvPr/>
          </p:nvSpPr>
          <p:spPr>
            <a:xfrm>
              <a:off x="6588224" y="4715853"/>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pic>
          <p:nvPicPr>
            <p:cNvPr id="108" name="图片 107"/>
            <p:cNvPicPr>
              <a:picLocks noChangeAspect="1"/>
            </p:cNvPicPr>
            <p:nvPr/>
          </p:nvPicPr>
          <p:blipFill rotWithShape="1">
            <a:blip r:embed="rId8" cstate="print">
              <a:extLst>
                <a:ext uri="{28A0092B-C50C-407E-A947-70E740481C1C}">
                  <a14:useLocalDpi xmlns:a14="http://schemas.microsoft.com/office/drawing/2010/main" val="0"/>
                </a:ext>
              </a:extLst>
            </a:blip>
            <a:srcRect l="11878" t="58942" r="6980" b="32453"/>
            <a:stretch/>
          </p:blipFill>
          <p:spPr>
            <a:xfrm>
              <a:off x="6868134" y="4628898"/>
              <a:ext cx="2094403" cy="160395"/>
            </a:xfrm>
            <a:prstGeom prst="rect">
              <a:avLst/>
            </a:prstGeom>
          </p:spPr>
        </p:pic>
      </p:grpSp>
    </p:spTree>
    <p:custDataLst>
      <p:tags r:id="rId2"/>
    </p:custDataLst>
    <p:extLst>
      <p:ext uri="{BB962C8B-B14F-4D97-AF65-F5344CB8AC3E}">
        <p14:creationId xmlns:p14="http://schemas.microsoft.com/office/powerpoint/2010/main" val="1062942682"/>
      </p:ext>
    </p:extLst>
  </p:cSld>
  <p:clrMapOvr>
    <a:masterClrMapping/>
  </p:clrMapOvr>
  <mc:AlternateContent xmlns:mc="http://schemas.openxmlformats.org/markup-compatibility/2006">
    <mc:Choice xmlns:p14="http://schemas.microsoft.com/office/powerpoint/2010/main" Requires="p14">
      <p:transition spd="slow" p14:dur="2000" advTm="20452"/>
    </mc:Choice>
    <mc:Fallback>
      <p:transition spd="slow" advTm="2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4.44444E-6 4.07407E-6 L -0.72726 -0.04792 " pathEditMode="relative" rAng="0" ptsTypes="AA">
                                      <p:cBhvr>
                                        <p:cTn id="6" dur="2000" fill="hold"/>
                                        <p:tgtEl>
                                          <p:spTgt spid="104"/>
                                        </p:tgtEl>
                                        <p:attrNameLst>
                                          <p:attrName>ppt_x</p:attrName>
                                          <p:attrName>ppt_y</p:attrName>
                                        </p:attrNameLst>
                                      </p:cBhvr>
                                      <p:rCtr x="-36372" y="-240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p:bldP spid="354" grpId="0"/>
      <p:bldP spid="357" grpId="0"/>
      <p:bldP spid="358" grpId="0"/>
      <p:bldP spid="101" grpId="0" animBg="1"/>
      <p:bldP spid="1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28878" y="3446581"/>
            <a:ext cx="2531831" cy="1599840"/>
            <a:chOff x="35496" y="3446580"/>
            <a:chExt cx="2128059" cy="1599840"/>
          </a:xfrm>
        </p:grpSpPr>
        <p:grpSp>
          <p:nvGrpSpPr>
            <p:cNvPr id="277" name="组合 276"/>
            <p:cNvGrpSpPr/>
            <p:nvPr/>
          </p:nvGrpSpPr>
          <p:grpSpPr>
            <a:xfrm>
              <a:off x="35496" y="3446580"/>
              <a:ext cx="2128059" cy="1599840"/>
              <a:chOff x="35496" y="4832011"/>
              <a:chExt cx="2128059" cy="1599840"/>
            </a:xfrm>
          </p:grpSpPr>
          <p:pic>
            <p:nvPicPr>
              <p:cNvPr id="278" name="图片 27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5537" y="4975200"/>
                <a:ext cx="1561858" cy="1170134"/>
              </a:xfrm>
              <a:prstGeom prst="rect">
                <a:avLst/>
              </a:prstGeom>
              <a:ln w="28575">
                <a:solidFill>
                  <a:srgbClr val="FFFF00"/>
                </a:solidFill>
              </a:ln>
            </p:spPr>
          </p:pic>
          <p:grpSp>
            <p:nvGrpSpPr>
              <p:cNvPr id="279" name="组合 278"/>
              <p:cNvGrpSpPr/>
              <p:nvPr/>
            </p:nvGrpSpPr>
            <p:grpSpPr>
              <a:xfrm>
                <a:off x="35496" y="4832011"/>
                <a:ext cx="2128059" cy="1599840"/>
                <a:chOff x="35496" y="4832011"/>
                <a:chExt cx="2128059" cy="1599840"/>
              </a:xfrm>
            </p:grpSpPr>
            <p:sp>
              <p:nvSpPr>
                <p:cNvPr id="284" name="TextBox 283"/>
                <p:cNvSpPr txBox="1"/>
                <p:nvPr/>
              </p:nvSpPr>
              <p:spPr>
                <a:xfrm>
                  <a:off x="138088" y="4832011"/>
                  <a:ext cx="241447"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dirty="0" smtClean="0">
                    <a:solidFill>
                      <a:srgbClr val="FFFF00"/>
                    </a:solidFill>
                    <a:latin typeface="Times New Roman" panose="02020603050405020304" pitchFamily="18" charset="0"/>
                    <a:cs typeface="Times New Roman" panose="02020603050405020304" pitchFamily="18" charset="0"/>
                  </a:endParaRPr>
                </a:p>
              </p:txBody>
            </p:sp>
            <p:sp>
              <p:nvSpPr>
                <p:cNvPr id="285" name="TextBox 284"/>
                <p:cNvSpPr txBox="1"/>
                <p:nvPr/>
              </p:nvSpPr>
              <p:spPr>
                <a:xfrm>
                  <a:off x="35496" y="5876734"/>
                  <a:ext cx="327677"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40</a:t>
                  </a:r>
                  <a:endParaRPr lang="en-US" dirty="0" smtClean="0">
                    <a:solidFill>
                      <a:srgbClr val="FFFF00"/>
                    </a:solidFill>
                    <a:latin typeface="Times New Roman" panose="02020603050405020304" pitchFamily="18" charset="0"/>
                    <a:cs typeface="Times New Roman" panose="02020603050405020304" pitchFamily="18" charset="0"/>
                  </a:endParaRPr>
                </a:p>
              </p:txBody>
            </p:sp>
            <p:sp>
              <p:nvSpPr>
                <p:cNvPr id="286" name="TextBox 285"/>
                <p:cNvSpPr txBox="1"/>
                <p:nvPr/>
              </p:nvSpPr>
              <p:spPr>
                <a:xfrm>
                  <a:off x="1749646" y="6093297"/>
                  <a:ext cx="413909"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600</a:t>
                  </a:r>
                  <a:endParaRPr lang="en-US" dirty="0" smtClean="0">
                    <a:solidFill>
                      <a:srgbClr val="FFFF00"/>
                    </a:solidFill>
                    <a:latin typeface="Times New Roman" panose="02020603050405020304" pitchFamily="18" charset="0"/>
                    <a:cs typeface="Times New Roman" panose="02020603050405020304" pitchFamily="18" charset="0"/>
                  </a:endParaRPr>
                </a:p>
              </p:txBody>
            </p:sp>
            <p:sp>
              <p:nvSpPr>
                <p:cNvPr id="287" name="TextBox 286"/>
                <p:cNvSpPr txBox="1"/>
                <p:nvPr/>
              </p:nvSpPr>
              <p:spPr>
                <a:xfrm>
                  <a:off x="239470" y="6093297"/>
                  <a:ext cx="241447"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sz="1200" dirty="0" smtClean="0">
                    <a:solidFill>
                      <a:srgbClr val="FFFF00"/>
                    </a:solidFill>
                    <a:latin typeface="Times New Roman" panose="02020603050405020304" pitchFamily="18" charset="0"/>
                    <a:cs typeface="Times New Roman" panose="02020603050405020304" pitchFamily="18" charset="0"/>
                  </a:endParaRPr>
                </a:p>
              </p:txBody>
            </p:sp>
            <p:sp>
              <p:nvSpPr>
                <p:cNvPr id="288" name="TextBox 287"/>
                <p:cNvSpPr txBox="1"/>
                <p:nvPr/>
              </p:nvSpPr>
              <p:spPr>
                <a:xfrm rot="16200000">
                  <a:off x="-56678" y="5425663"/>
                  <a:ext cx="625492" cy="284562"/>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z </a:t>
                  </a:r>
                  <a:r>
                    <a:rPr lang="en-US" sz="1600" dirty="0">
                      <a:solidFill>
                        <a:srgbClr val="FFFF00"/>
                      </a:solidFill>
                      <a:latin typeface="Times New Roman" panose="02020603050405020304" pitchFamily="18" charset="0"/>
                      <a:cs typeface="Times New Roman" panose="02020603050405020304" pitchFamily="18" charset="0"/>
                    </a:rPr>
                    <a:t>(m)</a:t>
                  </a:r>
                  <a:endParaRPr lang="en-US" sz="1600" dirty="0" smtClean="0">
                    <a:solidFill>
                      <a:srgbClr val="FFFF00"/>
                    </a:solidFill>
                    <a:latin typeface="Times New Roman" panose="02020603050405020304" pitchFamily="18" charset="0"/>
                    <a:cs typeface="Times New Roman" panose="02020603050405020304" pitchFamily="18" charset="0"/>
                  </a:endParaRPr>
                </a:p>
              </p:txBody>
            </p:sp>
            <p:sp>
              <p:nvSpPr>
                <p:cNvPr id="289" name="TextBox 288"/>
                <p:cNvSpPr txBox="1"/>
                <p:nvPr/>
              </p:nvSpPr>
              <p:spPr>
                <a:xfrm>
                  <a:off x="784441" y="6093297"/>
                  <a:ext cx="535171"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 (m)</a:t>
                  </a:r>
                </a:p>
              </p:txBody>
            </p:sp>
          </p:grpSp>
        </p:grpSp>
        <p:grpSp>
          <p:nvGrpSpPr>
            <p:cNvPr id="290" name="组合 289"/>
            <p:cNvGrpSpPr/>
            <p:nvPr/>
          </p:nvGrpSpPr>
          <p:grpSpPr>
            <a:xfrm>
              <a:off x="374700" y="3559238"/>
              <a:ext cx="1592799" cy="72008"/>
              <a:chOff x="632507" y="4797152"/>
              <a:chExt cx="2355317" cy="72008"/>
            </a:xfrm>
          </p:grpSpPr>
          <p:sp>
            <p:nvSpPr>
              <p:cNvPr id="291" name="流程图: 手动操作 290"/>
              <p:cNvSpPr/>
              <p:nvPr/>
            </p:nvSpPr>
            <p:spPr>
              <a:xfrm>
                <a:off x="632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292" name="流程图: 手动操作 291"/>
              <p:cNvSpPr/>
              <p:nvPr/>
            </p:nvSpPr>
            <p:spPr>
              <a:xfrm>
                <a:off x="784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293" name="流程图: 手动操作 292"/>
              <p:cNvSpPr/>
              <p:nvPr/>
            </p:nvSpPr>
            <p:spPr>
              <a:xfrm>
                <a:off x="937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294" name="流程图: 手动操作 293"/>
              <p:cNvSpPr/>
              <p:nvPr/>
            </p:nvSpPr>
            <p:spPr>
              <a:xfrm>
                <a:off x="1089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296" name="流程图: 手动操作 295"/>
              <p:cNvSpPr/>
              <p:nvPr/>
            </p:nvSpPr>
            <p:spPr>
              <a:xfrm>
                <a:off x="1242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297" name="流程图: 手动操作 296"/>
              <p:cNvSpPr/>
              <p:nvPr/>
            </p:nvSpPr>
            <p:spPr>
              <a:xfrm>
                <a:off x="1394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298" name="流程图: 手动操作 297"/>
              <p:cNvSpPr/>
              <p:nvPr/>
            </p:nvSpPr>
            <p:spPr>
              <a:xfrm>
                <a:off x="1546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299" name="流程图: 手动操作 298"/>
              <p:cNvSpPr/>
              <p:nvPr/>
            </p:nvSpPr>
            <p:spPr>
              <a:xfrm>
                <a:off x="1699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00" name="流程图: 手动操作 299"/>
              <p:cNvSpPr/>
              <p:nvPr/>
            </p:nvSpPr>
            <p:spPr>
              <a:xfrm>
                <a:off x="1851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09" name="流程图: 手动操作 308"/>
              <p:cNvSpPr/>
              <p:nvPr/>
            </p:nvSpPr>
            <p:spPr>
              <a:xfrm>
                <a:off x="2004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10" name="流程图: 手动操作 309"/>
              <p:cNvSpPr/>
              <p:nvPr/>
            </p:nvSpPr>
            <p:spPr>
              <a:xfrm>
                <a:off x="2156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11" name="流程图: 手动操作 310"/>
              <p:cNvSpPr/>
              <p:nvPr/>
            </p:nvSpPr>
            <p:spPr>
              <a:xfrm>
                <a:off x="2308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38" name="流程图: 手动操作 337"/>
              <p:cNvSpPr/>
              <p:nvPr/>
            </p:nvSpPr>
            <p:spPr>
              <a:xfrm>
                <a:off x="2461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39" name="流程图: 手动操作 338"/>
              <p:cNvSpPr/>
              <p:nvPr/>
            </p:nvSpPr>
            <p:spPr>
              <a:xfrm>
                <a:off x="2613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40" name="流程图: 手动操作 339"/>
              <p:cNvSpPr/>
              <p:nvPr/>
            </p:nvSpPr>
            <p:spPr>
              <a:xfrm>
                <a:off x="2766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41" name="流程图: 手动操作 340"/>
              <p:cNvSpPr/>
              <p:nvPr/>
            </p:nvSpPr>
            <p:spPr>
              <a:xfrm>
                <a:off x="2918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sp>
        <p:nvSpPr>
          <p:cNvPr id="2" name="标题 1"/>
          <p:cNvSpPr>
            <a:spLocks noGrp="1"/>
          </p:cNvSpPr>
          <p:nvPr>
            <p:ph type="title"/>
          </p:nvPr>
        </p:nvSpPr>
        <p:spPr>
          <a:xfrm>
            <a:off x="179512" y="-99392"/>
            <a:ext cx="8640960" cy="1325563"/>
          </a:xfrm>
        </p:spPr>
        <p:txBody>
          <a:bodyPr>
            <a:normAutofit fontScale="90000"/>
          </a:bodyPr>
          <a:lstStyle/>
          <a:p>
            <a:r>
              <a:rPr lang="en-US" altLang="zh-CN" sz="5400" dirty="0" smtClean="0"/>
              <a:t>Depth Estimation from Surface</a:t>
            </a:r>
            <a:endParaRPr lang="zh-CN" altLang="en-US" sz="6600" dirty="0"/>
          </a:p>
        </p:txBody>
      </p:sp>
      <p:sp>
        <p:nvSpPr>
          <p:cNvPr id="14" name="AutoShape 16"/>
          <p:cNvSpPr>
            <a:spLocks noChangeAspect="1" noChangeArrowheads="1" noTextEdit="1"/>
          </p:cNvSpPr>
          <p:nvPr/>
        </p:nvSpPr>
        <p:spPr bwMode="auto">
          <a:xfrm>
            <a:off x="5691288" y="6652435"/>
            <a:ext cx="156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11905" t="50005" r="7143" b="14042"/>
          <a:stretch/>
        </p:blipFill>
        <p:spPr>
          <a:xfrm>
            <a:off x="6749203" y="3794988"/>
            <a:ext cx="1883499" cy="1052687"/>
          </a:xfrm>
          <a:prstGeom prst="rect">
            <a:avLst/>
          </a:prstGeom>
        </p:spPr>
      </p:pic>
      <p:grpSp>
        <p:nvGrpSpPr>
          <p:cNvPr id="22" name="组合 21"/>
          <p:cNvGrpSpPr/>
          <p:nvPr/>
        </p:nvGrpSpPr>
        <p:grpSpPr>
          <a:xfrm>
            <a:off x="-148834" y="1779313"/>
            <a:ext cx="2037312" cy="2153744"/>
            <a:chOff x="-4818" y="1779312"/>
            <a:chExt cx="2037312" cy="2153744"/>
          </a:xfrm>
        </p:grpSpPr>
        <p:pic>
          <p:nvPicPr>
            <p:cNvPr id="218" name="图片 217"/>
            <p:cNvPicPr>
              <a:picLocks noChangeAspect="1"/>
            </p:cNvPicPr>
            <p:nvPr/>
          </p:nvPicPr>
          <p:blipFill rotWithShape="1">
            <a:blip r:embed="rId6">
              <a:extLst>
                <a:ext uri="{28A0092B-C50C-407E-A947-70E740481C1C}">
                  <a14:useLocalDpi xmlns:a14="http://schemas.microsoft.com/office/drawing/2010/main" val="0"/>
                </a:ext>
              </a:extLst>
            </a:blip>
            <a:srcRect l="24928" t="9116" r="3358" b="26600"/>
            <a:stretch/>
          </p:blipFill>
          <p:spPr>
            <a:xfrm>
              <a:off x="467544" y="2411596"/>
              <a:ext cx="1296657" cy="1488292"/>
            </a:xfrm>
            <a:prstGeom prst="rect">
              <a:avLst/>
            </a:prstGeom>
          </p:spPr>
        </p:pic>
        <p:grpSp>
          <p:nvGrpSpPr>
            <p:cNvPr id="312" name="组合 311"/>
            <p:cNvGrpSpPr/>
            <p:nvPr/>
          </p:nvGrpSpPr>
          <p:grpSpPr>
            <a:xfrm>
              <a:off x="-4818" y="2042264"/>
              <a:ext cx="2037312" cy="1890792"/>
              <a:chOff x="2767490" y="4678042"/>
              <a:chExt cx="2037312" cy="1890792"/>
            </a:xfrm>
          </p:grpSpPr>
          <p:sp>
            <p:nvSpPr>
              <p:cNvPr id="313" name="TextBox 8"/>
              <p:cNvSpPr txBox="1"/>
              <p:nvPr/>
            </p:nvSpPr>
            <p:spPr>
              <a:xfrm>
                <a:off x="2787446" y="4865429"/>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14"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15" name="TextBox 8"/>
              <p:cNvSpPr txBox="1"/>
              <p:nvPr/>
            </p:nvSpPr>
            <p:spPr>
              <a:xfrm>
                <a:off x="4103948" y="4750050"/>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16" name="TextBox 8"/>
              <p:cNvSpPr txBox="1"/>
              <p:nvPr/>
            </p:nvSpPr>
            <p:spPr>
              <a:xfrm>
                <a:off x="3527884" y="4678042"/>
                <a:ext cx="700854" cy="369332"/>
              </a:xfrm>
              <a:prstGeom prst="rect">
                <a:avLst/>
              </a:prstGeom>
              <a:noFill/>
            </p:spPr>
            <p:txBody>
              <a:bodyPr wrap="square" rtlCol="0">
                <a:spAutoFit/>
              </a:bodyPr>
              <a:lstStyle/>
              <a:p>
                <a:pPr algn="ctr"/>
                <a:r>
                  <a:rPr lang="en-US" altLang="zh-CN" dirty="0" smtClean="0">
                    <a:solidFill>
                      <a:srgbClr val="FFFF00"/>
                    </a:solidFill>
                    <a:latin typeface="Times New Roman" panose="02020603050405020304" pitchFamily="18" charset="0"/>
                    <a:cs typeface="Times New Roman" panose="02020603050405020304" pitchFamily="18" charset="0"/>
                  </a:rPr>
                  <a:t>x</a:t>
                </a:r>
                <a:r>
                  <a:rPr lang="en-US" dirty="0" smtClean="0">
                    <a:solidFill>
                      <a:srgbClr val="FFFF00"/>
                    </a:solidFill>
                    <a:latin typeface="Times New Roman" panose="02020603050405020304" pitchFamily="18" charset="0"/>
                    <a:cs typeface="Times New Roman" panose="02020603050405020304" pitchFamily="18" charset="0"/>
                  </a:rPr>
                  <a:t> (m)</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17"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18" name="TextBox 8"/>
              <p:cNvSpPr txBox="1"/>
              <p:nvPr/>
            </p:nvSpPr>
            <p:spPr>
              <a:xfrm>
                <a:off x="2934352" y="4750050"/>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sp>
          <p:nvSpPr>
            <p:cNvPr id="319" name="矩形 318"/>
            <p:cNvSpPr/>
            <p:nvPr/>
          </p:nvSpPr>
          <p:spPr>
            <a:xfrm>
              <a:off x="656201" y="1779312"/>
              <a:ext cx="819455" cy="400110"/>
            </a:xfrm>
            <a:prstGeom prst="rect">
              <a:avLst/>
            </a:prstGeom>
          </p:spPr>
          <p:txBody>
            <a:bodyPr wrap="none">
              <a:spAutoFit/>
            </a:bodyPr>
            <a:lstStyle/>
            <a:p>
              <a:r>
                <a:rPr lang="en-US" sz="2000" i="1" dirty="0">
                  <a:solidFill>
                    <a:schemeClr val="bg1"/>
                  </a:solidFill>
                  <a:latin typeface="Times New Roman" panose="02020603050405020304" pitchFamily="18" charset="0"/>
                  <a:cs typeface="Times New Roman" panose="02020603050405020304" pitchFamily="18" charset="0"/>
                </a:rPr>
                <a:t>G</a:t>
              </a:r>
              <a:r>
                <a:rPr lang="en-US" sz="2000"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s</a:t>
              </a:r>
              <a:r>
                <a:rPr lang="en-US" sz="2000" dirty="0" err="1">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x</a:t>
              </a:r>
              <a:r>
                <a:rPr lang="en-US" sz="2000" dirty="0">
                  <a:solidFill>
                    <a:schemeClr val="bg1"/>
                  </a:solidFill>
                  <a:latin typeface="Times New Roman" panose="02020603050405020304" pitchFamily="18" charset="0"/>
                  <a:cs typeface="Times New Roman" panose="02020603050405020304" pitchFamily="18" charset="0"/>
                </a:rPr>
                <a:t>)</a:t>
              </a:r>
              <a:endParaRPr lang="en-US" sz="2000" dirty="0"/>
            </a:p>
          </p:txBody>
        </p:sp>
      </p:grpSp>
      <p:grpSp>
        <p:nvGrpSpPr>
          <p:cNvPr id="101" name="组合 100"/>
          <p:cNvGrpSpPr/>
          <p:nvPr/>
        </p:nvGrpSpPr>
        <p:grpSpPr>
          <a:xfrm>
            <a:off x="-6853488" y="1988841"/>
            <a:ext cx="2037312" cy="2116128"/>
            <a:chOff x="1331640" y="-2268944"/>
            <a:chExt cx="2037312" cy="2116128"/>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21041" t="8704" r="2769" b="26255"/>
            <a:stretch/>
          </p:blipFill>
          <p:spPr>
            <a:xfrm>
              <a:off x="1770596" y="-1690140"/>
              <a:ext cx="1296655" cy="1480513"/>
            </a:xfrm>
            <a:prstGeom prst="rect">
              <a:avLst/>
            </a:prstGeom>
          </p:spPr>
        </p:pic>
        <p:grpSp>
          <p:nvGrpSpPr>
            <p:cNvPr id="345" name="组合 344"/>
            <p:cNvGrpSpPr/>
            <p:nvPr/>
          </p:nvGrpSpPr>
          <p:grpSpPr>
            <a:xfrm>
              <a:off x="1331640" y="-2268944"/>
              <a:ext cx="2037312" cy="2116128"/>
              <a:chOff x="2767490" y="4452706"/>
              <a:chExt cx="2037312" cy="2116128"/>
            </a:xfrm>
          </p:grpSpPr>
          <p:sp>
            <p:nvSpPr>
              <p:cNvPr id="346" name="TextBox 8"/>
              <p:cNvSpPr txBox="1"/>
              <p:nvPr/>
            </p:nvSpPr>
            <p:spPr>
              <a:xfrm>
                <a:off x="2787446" y="4865429"/>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47"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48" name="TextBox 8"/>
              <p:cNvSpPr txBox="1"/>
              <p:nvPr/>
            </p:nvSpPr>
            <p:spPr>
              <a:xfrm>
                <a:off x="4103948" y="4750050"/>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49" name="TextBox 8"/>
              <p:cNvSpPr txBox="1"/>
              <p:nvPr/>
            </p:nvSpPr>
            <p:spPr>
              <a:xfrm>
                <a:off x="3127530" y="4452706"/>
                <a:ext cx="1584176" cy="646331"/>
              </a:xfrm>
              <a:prstGeom prst="rect">
                <a:avLst/>
              </a:prstGeom>
              <a:noFill/>
            </p:spPr>
            <p:txBody>
              <a:bodyPr wrap="square" rtlCol="0">
                <a:spAutoFit/>
              </a:bodyPr>
              <a:lstStyle/>
              <a:p>
                <a:pPr algn="ctr"/>
                <a:r>
                  <a:rPr lang="en-US" dirty="0" smtClean="0">
                    <a:solidFill>
                      <a:schemeClr val="bg1"/>
                    </a:solidFill>
                    <a:latin typeface="Times New Roman" panose="02020603050405020304" pitchFamily="18" charset="0"/>
                    <a:cs typeface="Times New Roman" panose="02020603050405020304" pitchFamily="18" charset="0"/>
                  </a:rPr>
                  <a:t>Filter </a:t>
                </a:r>
                <a:r>
                  <a:rPr lang="en-US" dirty="0">
                    <a:solidFill>
                      <a:schemeClr val="bg1"/>
                    </a:solidFill>
                    <a:latin typeface="Times New Roman" panose="02020603050405020304" pitchFamily="18" charset="0"/>
                    <a:cs typeface="Times New Roman" panose="02020603050405020304" pitchFamily="18" charset="0"/>
                  </a:rPr>
                  <a:t>4</a:t>
                </a:r>
              </a:p>
              <a:p>
                <a:pPr algn="ctr"/>
                <a:r>
                  <a:rPr lang="en-US" altLang="zh-CN" dirty="0">
                    <a:solidFill>
                      <a:srgbClr val="FFFF00"/>
                    </a:solidFill>
                    <a:latin typeface="Times New Roman" panose="02020603050405020304" pitchFamily="18" charset="0"/>
                    <a:cs typeface="Times New Roman" panose="02020603050405020304" pitchFamily="18" charset="0"/>
                  </a:rPr>
                  <a:t>x</a:t>
                </a:r>
                <a:r>
                  <a:rPr lang="en-US" dirty="0">
                    <a:solidFill>
                      <a:srgbClr val="FFFF00"/>
                    </a:solidFill>
                    <a:latin typeface="Times New Roman" panose="02020603050405020304" pitchFamily="18" charset="0"/>
                    <a:cs typeface="Times New Roman" panose="02020603050405020304" pitchFamily="18" charset="0"/>
                  </a:rPr>
                  <a:t> (m)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50"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51" name="TextBox 8"/>
              <p:cNvSpPr txBox="1"/>
              <p:nvPr/>
            </p:nvSpPr>
            <p:spPr>
              <a:xfrm>
                <a:off x="2934352" y="4750050"/>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grpSp>
        <p:nvGrpSpPr>
          <p:cNvPr id="931" name="组合 930"/>
          <p:cNvGrpSpPr/>
          <p:nvPr/>
        </p:nvGrpSpPr>
        <p:grpSpPr>
          <a:xfrm>
            <a:off x="1455654" y="2586389"/>
            <a:ext cx="1244138" cy="647403"/>
            <a:chOff x="1743686" y="2586390"/>
            <a:chExt cx="1244138" cy="647402"/>
          </a:xfrm>
        </p:grpSpPr>
        <p:sp>
          <p:nvSpPr>
            <p:cNvPr id="28" name="右箭头 27"/>
            <p:cNvSpPr/>
            <p:nvPr/>
          </p:nvSpPr>
          <p:spPr>
            <a:xfrm>
              <a:off x="1979712" y="2958676"/>
              <a:ext cx="857442" cy="275116"/>
            </a:xfrm>
            <a:prstGeom prst="rightArrow">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929" name="TextBox 928"/>
            <p:cNvSpPr txBox="1"/>
            <p:nvPr/>
          </p:nvSpPr>
          <p:spPr>
            <a:xfrm>
              <a:off x="1743686" y="2586390"/>
              <a:ext cx="1244138" cy="338553"/>
            </a:xfrm>
            <a:prstGeom prst="rect">
              <a:avLst/>
            </a:prstGeom>
            <a:noFill/>
          </p:spPr>
          <p:txBody>
            <a:bodyPr wrap="square" rtlCol="0">
              <a:spAutoFit/>
            </a:bodyPr>
            <a:lstStyle/>
            <a:p>
              <a:pPr algn="ctr"/>
              <a:r>
                <a:rPr lang="en-US" sz="1600" dirty="0" smtClean="0">
                  <a:solidFill>
                    <a:schemeClr val="bg1"/>
                  </a:solidFill>
                  <a:latin typeface="Times New Roman" panose="02020603050405020304" pitchFamily="18" charset="0"/>
                  <a:cs typeface="Times New Roman" panose="02020603050405020304" pitchFamily="18" charset="0"/>
                </a:rPr>
                <a:t>Bandpass</a:t>
              </a:r>
            </a:p>
          </p:txBody>
        </p:sp>
      </p:grpSp>
      <p:grpSp>
        <p:nvGrpSpPr>
          <p:cNvPr id="930" name="组合 929"/>
          <p:cNvGrpSpPr/>
          <p:nvPr/>
        </p:nvGrpSpPr>
        <p:grpSpPr>
          <a:xfrm>
            <a:off x="1547664" y="5106669"/>
            <a:ext cx="1152128" cy="626587"/>
            <a:chOff x="1835696" y="5106670"/>
            <a:chExt cx="1152128" cy="626586"/>
          </a:xfrm>
        </p:grpSpPr>
        <p:sp>
          <p:nvSpPr>
            <p:cNvPr id="352" name="右箭头 351"/>
            <p:cNvSpPr/>
            <p:nvPr/>
          </p:nvSpPr>
          <p:spPr>
            <a:xfrm>
              <a:off x="1979712" y="5458140"/>
              <a:ext cx="936104" cy="275116"/>
            </a:xfrm>
            <a:prstGeom prst="rightArrow">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353" name="TextBox 352"/>
            <p:cNvSpPr txBox="1"/>
            <p:nvPr/>
          </p:nvSpPr>
          <p:spPr>
            <a:xfrm>
              <a:off x="1835696" y="5106670"/>
              <a:ext cx="1152128" cy="338553"/>
            </a:xfrm>
            <a:prstGeom prst="rect">
              <a:avLst/>
            </a:prstGeom>
            <a:noFill/>
          </p:spPr>
          <p:txBody>
            <a:bodyPr wrap="square" rtlCol="0">
              <a:spAutoFit/>
            </a:bodyPr>
            <a:lstStyle/>
            <a:p>
              <a:pPr algn="ctr"/>
              <a:r>
                <a:rPr lang="en-US" sz="1600" dirty="0" smtClean="0">
                  <a:solidFill>
                    <a:schemeClr val="bg1"/>
                  </a:solidFill>
                  <a:latin typeface="Times New Roman" panose="02020603050405020304" pitchFamily="18" charset="0"/>
                  <a:cs typeface="Times New Roman" panose="02020603050405020304" pitchFamily="18" charset="0"/>
                </a:rPr>
                <a:t>Bandpass</a:t>
              </a:r>
            </a:p>
          </p:txBody>
        </p:sp>
      </p:grpSp>
      <p:grpSp>
        <p:nvGrpSpPr>
          <p:cNvPr id="949" name="组合 948"/>
          <p:cNvGrpSpPr/>
          <p:nvPr/>
        </p:nvGrpSpPr>
        <p:grpSpPr>
          <a:xfrm>
            <a:off x="-5386192" y="1916832"/>
            <a:ext cx="2037312" cy="2124798"/>
            <a:chOff x="3018250" y="-2277614"/>
            <a:chExt cx="2037312" cy="2124798"/>
          </a:xfrm>
        </p:grpSpPr>
        <p:pic>
          <p:nvPicPr>
            <p:cNvPr id="16" name="图片 15"/>
            <p:cNvPicPr>
              <a:picLocks noChangeAspect="1"/>
            </p:cNvPicPr>
            <p:nvPr/>
          </p:nvPicPr>
          <p:blipFill rotWithShape="1">
            <a:blip r:embed="rId8" cstate="print">
              <a:extLst>
                <a:ext uri="{28A0092B-C50C-407E-A947-70E740481C1C}">
                  <a14:useLocalDpi xmlns:a14="http://schemas.microsoft.com/office/drawing/2010/main" val="0"/>
                </a:ext>
              </a:extLst>
            </a:blip>
            <a:srcRect l="21019" t="8661" r="2705" b="26145"/>
            <a:stretch/>
          </p:blipFill>
          <p:spPr>
            <a:xfrm>
              <a:off x="3440731" y="-1694030"/>
              <a:ext cx="1292881" cy="1488292"/>
            </a:xfrm>
            <a:prstGeom prst="rect">
              <a:avLst/>
            </a:prstGeom>
          </p:spPr>
        </p:pic>
        <p:grpSp>
          <p:nvGrpSpPr>
            <p:cNvPr id="354" name="组合 353"/>
            <p:cNvGrpSpPr/>
            <p:nvPr/>
          </p:nvGrpSpPr>
          <p:grpSpPr>
            <a:xfrm>
              <a:off x="3018250" y="-2277614"/>
              <a:ext cx="2037312" cy="2124798"/>
              <a:chOff x="2767490" y="4444036"/>
              <a:chExt cx="2037312" cy="2124798"/>
            </a:xfrm>
          </p:grpSpPr>
          <p:sp>
            <p:nvSpPr>
              <p:cNvPr id="355" name="TextBox 8"/>
              <p:cNvSpPr txBox="1"/>
              <p:nvPr/>
            </p:nvSpPr>
            <p:spPr>
              <a:xfrm>
                <a:off x="2787446" y="4865428"/>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56"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57" name="TextBox 8"/>
              <p:cNvSpPr txBox="1"/>
              <p:nvPr/>
            </p:nvSpPr>
            <p:spPr>
              <a:xfrm>
                <a:off x="4103948" y="4750051"/>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58" name="TextBox 8"/>
              <p:cNvSpPr txBox="1"/>
              <p:nvPr/>
            </p:nvSpPr>
            <p:spPr>
              <a:xfrm>
                <a:off x="3025095" y="4444036"/>
                <a:ext cx="1485777" cy="646331"/>
              </a:xfrm>
              <a:prstGeom prst="rect">
                <a:avLst/>
              </a:prstGeom>
              <a:noFill/>
            </p:spPr>
            <p:txBody>
              <a:bodyPr wrap="square" rtlCol="0">
                <a:spAutoFit/>
              </a:bodyPr>
              <a:lstStyle/>
              <a:p>
                <a:pPr algn="ctr"/>
                <a:r>
                  <a:rPr lang="en-US" dirty="0" smtClean="0">
                    <a:solidFill>
                      <a:schemeClr val="bg1"/>
                    </a:solidFill>
                    <a:latin typeface="Times New Roman" panose="02020603050405020304" pitchFamily="18" charset="0"/>
                    <a:cs typeface="Times New Roman" panose="02020603050405020304" pitchFamily="18" charset="0"/>
                  </a:rPr>
                  <a:t>Filter 3</a:t>
                </a:r>
                <a:endParaRPr lang="en-US" dirty="0">
                  <a:solidFill>
                    <a:schemeClr val="bg1"/>
                  </a:solidFill>
                  <a:latin typeface="Times New Roman" panose="02020603050405020304" pitchFamily="18" charset="0"/>
                  <a:cs typeface="Times New Roman" panose="02020603050405020304" pitchFamily="18" charset="0"/>
                </a:endParaRPr>
              </a:p>
              <a:p>
                <a:pPr algn="ctr"/>
                <a:r>
                  <a:rPr lang="en-US" altLang="zh-CN" dirty="0">
                    <a:solidFill>
                      <a:srgbClr val="FFFF00"/>
                    </a:solidFill>
                    <a:latin typeface="Times New Roman" panose="02020603050405020304" pitchFamily="18" charset="0"/>
                    <a:cs typeface="Times New Roman" panose="02020603050405020304" pitchFamily="18" charset="0"/>
                  </a:rPr>
                  <a:t>x</a:t>
                </a:r>
                <a:r>
                  <a:rPr lang="en-US" dirty="0">
                    <a:solidFill>
                      <a:srgbClr val="FFFF00"/>
                    </a:solidFill>
                    <a:latin typeface="Times New Roman" panose="02020603050405020304" pitchFamily="18" charset="0"/>
                    <a:cs typeface="Times New Roman" panose="02020603050405020304" pitchFamily="18" charset="0"/>
                  </a:rPr>
                  <a:t> (m)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59"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60" name="TextBox 8"/>
              <p:cNvSpPr txBox="1"/>
              <p:nvPr/>
            </p:nvSpPr>
            <p:spPr>
              <a:xfrm>
                <a:off x="2934352" y="4750051"/>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grpSp>
        <p:nvGrpSpPr>
          <p:cNvPr id="950" name="组合 949"/>
          <p:cNvGrpSpPr/>
          <p:nvPr/>
        </p:nvGrpSpPr>
        <p:grpSpPr>
          <a:xfrm>
            <a:off x="-3802016" y="1916832"/>
            <a:ext cx="2037312" cy="2124798"/>
            <a:chOff x="4550912" y="-2277614"/>
            <a:chExt cx="2037312" cy="2124798"/>
          </a:xfrm>
        </p:grpSpPr>
        <p:pic>
          <p:nvPicPr>
            <p:cNvPr id="935" name="图片 934"/>
            <p:cNvPicPr>
              <a:picLocks noChangeAspect="1"/>
            </p:cNvPicPr>
            <p:nvPr/>
          </p:nvPicPr>
          <p:blipFill rotWithShape="1">
            <a:blip r:embed="rId9" cstate="print">
              <a:extLst>
                <a:ext uri="{28A0092B-C50C-407E-A947-70E740481C1C}">
                  <a14:useLocalDpi xmlns:a14="http://schemas.microsoft.com/office/drawing/2010/main" val="0"/>
                </a:ext>
              </a:extLst>
            </a:blip>
            <a:srcRect l="20977" t="8883" r="3479" b="25691"/>
            <a:stretch/>
          </p:blipFill>
          <p:spPr>
            <a:xfrm>
              <a:off x="4986580" y="-1671556"/>
              <a:ext cx="1281035" cy="1470773"/>
            </a:xfrm>
            <a:prstGeom prst="rect">
              <a:avLst/>
            </a:prstGeom>
          </p:spPr>
        </p:pic>
        <p:grpSp>
          <p:nvGrpSpPr>
            <p:cNvPr id="361" name="组合 360"/>
            <p:cNvGrpSpPr/>
            <p:nvPr/>
          </p:nvGrpSpPr>
          <p:grpSpPr>
            <a:xfrm>
              <a:off x="4550912" y="-2277614"/>
              <a:ext cx="2037312" cy="2124798"/>
              <a:chOff x="2767490" y="4444036"/>
              <a:chExt cx="2037312" cy="2124798"/>
            </a:xfrm>
          </p:grpSpPr>
          <p:sp>
            <p:nvSpPr>
              <p:cNvPr id="362" name="TextBox 8"/>
              <p:cNvSpPr txBox="1"/>
              <p:nvPr/>
            </p:nvSpPr>
            <p:spPr>
              <a:xfrm>
                <a:off x="2787446" y="4865428"/>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63"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65" name="TextBox 8"/>
              <p:cNvSpPr txBox="1"/>
              <p:nvPr/>
            </p:nvSpPr>
            <p:spPr>
              <a:xfrm>
                <a:off x="4103948" y="4750051"/>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66" name="TextBox 8"/>
              <p:cNvSpPr txBox="1"/>
              <p:nvPr/>
            </p:nvSpPr>
            <p:spPr>
              <a:xfrm>
                <a:off x="2981829" y="4444036"/>
                <a:ext cx="1606949" cy="646331"/>
              </a:xfrm>
              <a:prstGeom prst="rect">
                <a:avLst/>
              </a:prstGeom>
              <a:noFill/>
              <a:ln>
                <a:noFill/>
              </a:ln>
            </p:spPr>
            <p:txBody>
              <a:bodyPr wrap="square" rtlCol="0">
                <a:spAutoFit/>
              </a:bodyPr>
              <a:lstStyle/>
              <a:p>
                <a:pPr algn="ctr"/>
                <a:r>
                  <a:rPr lang="en-US" dirty="0" smtClean="0">
                    <a:solidFill>
                      <a:schemeClr val="bg1"/>
                    </a:solidFill>
                    <a:latin typeface="Times New Roman" panose="02020603050405020304" pitchFamily="18" charset="0"/>
                    <a:cs typeface="Times New Roman" panose="02020603050405020304" pitchFamily="18" charset="0"/>
                  </a:rPr>
                  <a:t>Filter 2</a:t>
                </a:r>
              </a:p>
              <a:p>
                <a:pPr algn="ctr"/>
                <a:r>
                  <a:rPr lang="en-US" altLang="zh-CN" dirty="0">
                    <a:solidFill>
                      <a:srgbClr val="FFFF00"/>
                    </a:solidFill>
                    <a:latin typeface="Times New Roman" panose="02020603050405020304" pitchFamily="18" charset="0"/>
                    <a:cs typeface="Times New Roman" panose="02020603050405020304" pitchFamily="18" charset="0"/>
                  </a:rPr>
                  <a:t>x</a:t>
                </a:r>
                <a:r>
                  <a:rPr lang="en-US" dirty="0">
                    <a:solidFill>
                      <a:srgbClr val="FFFF00"/>
                    </a:solidFill>
                    <a:latin typeface="Times New Roman" panose="02020603050405020304" pitchFamily="18" charset="0"/>
                    <a:cs typeface="Times New Roman" panose="02020603050405020304" pitchFamily="18" charset="0"/>
                  </a:rPr>
                  <a:t> (m)</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367"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68" name="TextBox 8"/>
              <p:cNvSpPr txBox="1"/>
              <p:nvPr/>
            </p:nvSpPr>
            <p:spPr>
              <a:xfrm>
                <a:off x="2934352" y="4750051"/>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grpSp>
        <p:nvGrpSpPr>
          <p:cNvPr id="951" name="组合 950"/>
          <p:cNvGrpSpPr/>
          <p:nvPr/>
        </p:nvGrpSpPr>
        <p:grpSpPr>
          <a:xfrm>
            <a:off x="-2299860" y="1844825"/>
            <a:ext cx="2037312" cy="2160240"/>
            <a:chOff x="6135088" y="-2331640"/>
            <a:chExt cx="2037312" cy="2160240"/>
          </a:xfrm>
        </p:grpSpPr>
        <p:pic>
          <p:nvPicPr>
            <p:cNvPr id="936" name="图片 935"/>
            <p:cNvPicPr>
              <a:picLocks noChangeAspect="1"/>
            </p:cNvPicPr>
            <p:nvPr/>
          </p:nvPicPr>
          <p:blipFill rotWithShape="1">
            <a:blip r:embed="rId10" cstate="print">
              <a:extLst>
                <a:ext uri="{28A0092B-C50C-407E-A947-70E740481C1C}">
                  <a14:useLocalDpi xmlns:a14="http://schemas.microsoft.com/office/drawing/2010/main" val="0"/>
                </a:ext>
              </a:extLst>
            </a:blip>
            <a:srcRect l="21104" t="8884" r="3480" b="25595"/>
            <a:stretch/>
          </p:blipFill>
          <p:spPr>
            <a:xfrm>
              <a:off x="6552898" y="-1712571"/>
              <a:ext cx="1267231" cy="1484401"/>
            </a:xfrm>
            <a:prstGeom prst="rect">
              <a:avLst/>
            </a:prstGeom>
          </p:spPr>
        </p:pic>
        <p:grpSp>
          <p:nvGrpSpPr>
            <p:cNvPr id="369" name="组合 368"/>
            <p:cNvGrpSpPr/>
            <p:nvPr/>
          </p:nvGrpSpPr>
          <p:grpSpPr>
            <a:xfrm>
              <a:off x="6135088" y="-2331640"/>
              <a:ext cx="2037312" cy="2160240"/>
              <a:chOff x="2767490" y="4408594"/>
              <a:chExt cx="2037312" cy="2160240"/>
            </a:xfrm>
          </p:grpSpPr>
          <p:sp>
            <p:nvSpPr>
              <p:cNvPr id="370" name="TextBox 8"/>
              <p:cNvSpPr txBox="1"/>
              <p:nvPr/>
            </p:nvSpPr>
            <p:spPr>
              <a:xfrm>
                <a:off x="2787446" y="4865429"/>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71"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72" name="TextBox 8"/>
              <p:cNvSpPr txBox="1"/>
              <p:nvPr/>
            </p:nvSpPr>
            <p:spPr>
              <a:xfrm>
                <a:off x="4103948" y="4750050"/>
                <a:ext cx="700854"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73" name="TextBox 8"/>
              <p:cNvSpPr txBox="1"/>
              <p:nvPr/>
            </p:nvSpPr>
            <p:spPr>
              <a:xfrm>
                <a:off x="2880211" y="4408594"/>
                <a:ext cx="1924591" cy="646331"/>
              </a:xfrm>
              <a:prstGeom prst="rect">
                <a:avLst/>
              </a:prstGeom>
              <a:noFill/>
            </p:spPr>
            <p:txBody>
              <a:bodyPr wrap="square" rtlCol="0">
                <a:spAutoFit/>
              </a:bodyPr>
              <a:lstStyle/>
              <a:p>
                <a:pPr algn="ctr"/>
                <a:r>
                  <a:rPr lang="en-US" dirty="0" smtClean="0">
                    <a:solidFill>
                      <a:schemeClr val="bg1"/>
                    </a:solidFill>
                    <a:latin typeface="Times New Roman" panose="02020603050405020304" pitchFamily="18" charset="0"/>
                    <a:cs typeface="Times New Roman" panose="02020603050405020304" pitchFamily="18" charset="0"/>
                  </a:rPr>
                  <a:t>Filter 1</a:t>
                </a:r>
              </a:p>
              <a:p>
                <a:pPr algn="ctr"/>
                <a:r>
                  <a:rPr lang="en-US" altLang="zh-CN" dirty="0">
                    <a:solidFill>
                      <a:srgbClr val="FFFF00"/>
                    </a:solidFill>
                    <a:latin typeface="Times New Roman" panose="02020603050405020304" pitchFamily="18" charset="0"/>
                    <a:cs typeface="Times New Roman" panose="02020603050405020304" pitchFamily="18" charset="0"/>
                  </a:rPr>
                  <a:t>x</a:t>
                </a:r>
                <a:r>
                  <a:rPr lang="en-US" dirty="0">
                    <a:solidFill>
                      <a:srgbClr val="FFFF00"/>
                    </a:solidFill>
                    <a:latin typeface="Times New Roman" panose="02020603050405020304" pitchFamily="18" charset="0"/>
                    <a:cs typeface="Times New Roman" panose="02020603050405020304" pitchFamily="18" charset="0"/>
                  </a:rPr>
                  <a:t> (m)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74"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75" name="TextBox 8"/>
              <p:cNvSpPr txBox="1"/>
              <p:nvPr/>
            </p:nvSpPr>
            <p:spPr>
              <a:xfrm>
                <a:off x="2934352" y="4750050"/>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grpSp>
        <p:nvGrpSpPr>
          <p:cNvPr id="942" name="组合 941"/>
          <p:cNvGrpSpPr/>
          <p:nvPr/>
        </p:nvGrpSpPr>
        <p:grpSpPr>
          <a:xfrm>
            <a:off x="-6877272" y="4294837"/>
            <a:ext cx="2037312" cy="2079298"/>
            <a:chOff x="1094528" y="6984910"/>
            <a:chExt cx="2037312" cy="2079298"/>
          </a:xfrm>
        </p:grpSpPr>
        <p:pic>
          <p:nvPicPr>
            <p:cNvPr id="25" name="图片 24"/>
            <p:cNvPicPr>
              <a:picLocks noChangeAspect="1"/>
            </p:cNvPicPr>
            <p:nvPr/>
          </p:nvPicPr>
          <p:blipFill rotWithShape="1">
            <a:blip r:embed="rId11" cstate="print">
              <a:extLst>
                <a:ext uri="{28A0092B-C50C-407E-A947-70E740481C1C}">
                  <a14:useLocalDpi xmlns:a14="http://schemas.microsoft.com/office/drawing/2010/main" val="0"/>
                </a:ext>
              </a:extLst>
            </a:blip>
            <a:srcRect l="20976" t="8689" r="3480" b="25691"/>
            <a:stretch/>
          </p:blipFill>
          <p:spPr>
            <a:xfrm>
              <a:off x="1569110" y="7533456"/>
              <a:ext cx="1290465" cy="1493785"/>
            </a:xfrm>
            <a:prstGeom prst="rect">
              <a:avLst/>
            </a:prstGeom>
          </p:spPr>
        </p:pic>
        <p:grpSp>
          <p:nvGrpSpPr>
            <p:cNvPr id="377" name="组合 376"/>
            <p:cNvGrpSpPr/>
            <p:nvPr/>
          </p:nvGrpSpPr>
          <p:grpSpPr>
            <a:xfrm>
              <a:off x="1094528" y="6984910"/>
              <a:ext cx="2037312" cy="2079298"/>
              <a:chOff x="2767490" y="4489536"/>
              <a:chExt cx="2037312" cy="2079298"/>
            </a:xfrm>
          </p:grpSpPr>
          <p:sp>
            <p:nvSpPr>
              <p:cNvPr id="378" name="TextBox 8"/>
              <p:cNvSpPr txBox="1"/>
              <p:nvPr/>
            </p:nvSpPr>
            <p:spPr>
              <a:xfrm>
                <a:off x="2787446" y="4865428"/>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79"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80" name="TextBox 8"/>
              <p:cNvSpPr txBox="1"/>
              <p:nvPr/>
            </p:nvSpPr>
            <p:spPr>
              <a:xfrm>
                <a:off x="4103948" y="4750051"/>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81" name="TextBox 8"/>
              <p:cNvSpPr txBox="1"/>
              <p:nvPr/>
            </p:nvSpPr>
            <p:spPr>
              <a:xfrm>
                <a:off x="3220625" y="4489536"/>
                <a:ext cx="1388153" cy="646331"/>
              </a:xfrm>
              <a:prstGeom prst="rect">
                <a:avLst/>
              </a:prstGeom>
              <a:noFill/>
              <a:ln>
                <a:noFill/>
              </a:ln>
            </p:spPr>
            <p:txBody>
              <a:bodyPr wrap="square" rtlCol="0">
                <a:spAutoFit/>
              </a:bodyPr>
              <a:lstStyle/>
              <a:p>
                <a:pPr algn="ctr"/>
                <a:r>
                  <a:rPr lang="en-US" dirty="0" smtClean="0">
                    <a:solidFill>
                      <a:schemeClr val="bg1"/>
                    </a:solidFill>
                    <a:latin typeface="Times New Roman" panose="02020603050405020304" pitchFamily="18" charset="0"/>
                    <a:cs typeface="Times New Roman" panose="02020603050405020304" pitchFamily="18" charset="0"/>
                  </a:rPr>
                  <a:t>Filter 4</a:t>
                </a:r>
                <a:endParaRPr lang="en-US" dirty="0">
                  <a:solidFill>
                    <a:schemeClr val="bg1"/>
                  </a:solidFill>
                  <a:latin typeface="Times New Roman" panose="02020603050405020304" pitchFamily="18" charset="0"/>
                  <a:cs typeface="Times New Roman" panose="02020603050405020304" pitchFamily="18" charset="0"/>
                </a:endParaRPr>
              </a:p>
              <a:p>
                <a:pPr algn="ctr"/>
                <a:r>
                  <a:rPr lang="en-US" altLang="zh-CN" dirty="0">
                    <a:solidFill>
                      <a:srgbClr val="FFFF00"/>
                    </a:solidFill>
                    <a:latin typeface="Times New Roman" panose="02020603050405020304" pitchFamily="18" charset="0"/>
                    <a:cs typeface="Times New Roman" panose="02020603050405020304" pitchFamily="18" charset="0"/>
                  </a:rPr>
                  <a:t>x</a:t>
                </a:r>
                <a:r>
                  <a:rPr lang="en-US" dirty="0">
                    <a:solidFill>
                      <a:srgbClr val="FFFF00"/>
                    </a:solidFill>
                    <a:latin typeface="Times New Roman" panose="02020603050405020304" pitchFamily="18" charset="0"/>
                    <a:cs typeface="Times New Roman" panose="02020603050405020304" pitchFamily="18" charset="0"/>
                  </a:rPr>
                  <a:t> (m)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82"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83" name="TextBox 8"/>
              <p:cNvSpPr txBox="1"/>
              <p:nvPr/>
            </p:nvSpPr>
            <p:spPr>
              <a:xfrm>
                <a:off x="2934352" y="4750051"/>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grpSp>
        <p:nvGrpSpPr>
          <p:cNvPr id="944" name="组合 943"/>
          <p:cNvGrpSpPr/>
          <p:nvPr/>
        </p:nvGrpSpPr>
        <p:grpSpPr>
          <a:xfrm>
            <a:off x="-5386192" y="4293095"/>
            <a:ext cx="2037312" cy="2106816"/>
            <a:chOff x="2966736" y="6957392"/>
            <a:chExt cx="2037312" cy="2106816"/>
          </a:xfrm>
        </p:grpSpPr>
        <p:pic>
          <p:nvPicPr>
            <p:cNvPr id="937" name="图片 936"/>
            <p:cNvPicPr>
              <a:picLocks noChangeAspect="1"/>
            </p:cNvPicPr>
            <p:nvPr/>
          </p:nvPicPr>
          <p:blipFill rotWithShape="1">
            <a:blip r:embed="rId12" cstate="print">
              <a:extLst>
                <a:ext uri="{28A0092B-C50C-407E-A947-70E740481C1C}">
                  <a14:useLocalDpi xmlns:a14="http://schemas.microsoft.com/office/drawing/2010/main" val="0"/>
                </a:ext>
              </a:extLst>
            </a:blip>
            <a:srcRect l="20875" t="8661" r="3481" b="25691"/>
            <a:stretch/>
          </p:blipFill>
          <p:spPr>
            <a:xfrm>
              <a:off x="3377650" y="7533456"/>
              <a:ext cx="1296657" cy="1493785"/>
            </a:xfrm>
            <a:prstGeom prst="rect">
              <a:avLst/>
            </a:prstGeom>
          </p:spPr>
        </p:pic>
        <p:grpSp>
          <p:nvGrpSpPr>
            <p:cNvPr id="384" name="组合 383"/>
            <p:cNvGrpSpPr/>
            <p:nvPr/>
          </p:nvGrpSpPr>
          <p:grpSpPr>
            <a:xfrm>
              <a:off x="2966736" y="6957392"/>
              <a:ext cx="2037312" cy="2106816"/>
              <a:chOff x="2767490" y="4462018"/>
              <a:chExt cx="2037312" cy="2106816"/>
            </a:xfrm>
          </p:grpSpPr>
          <p:sp>
            <p:nvSpPr>
              <p:cNvPr id="385" name="TextBox 8"/>
              <p:cNvSpPr txBox="1"/>
              <p:nvPr/>
            </p:nvSpPr>
            <p:spPr>
              <a:xfrm>
                <a:off x="2787446" y="4865429"/>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86"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87" name="TextBox 8"/>
              <p:cNvSpPr txBox="1"/>
              <p:nvPr/>
            </p:nvSpPr>
            <p:spPr>
              <a:xfrm>
                <a:off x="4103948" y="4750050"/>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88" name="TextBox 8"/>
              <p:cNvSpPr txBox="1"/>
              <p:nvPr/>
            </p:nvSpPr>
            <p:spPr>
              <a:xfrm>
                <a:off x="3173393" y="4462018"/>
                <a:ext cx="1388994" cy="646331"/>
              </a:xfrm>
              <a:prstGeom prst="rect">
                <a:avLst/>
              </a:prstGeom>
              <a:noFill/>
            </p:spPr>
            <p:txBody>
              <a:bodyPr wrap="square" rtlCol="0">
                <a:spAutoFit/>
              </a:bodyPr>
              <a:lstStyle/>
              <a:p>
                <a:pPr algn="ctr"/>
                <a:r>
                  <a:rPr lang="en-US" dirty="0" smtClean="0">
                    <a:solidFill>
                      <a:schemeClr val="bg1"/>
                    </a:solidFill>
                    <a:latin typeface="Times New Roman" panose="02020603050405020304" pitchFamily="18" charset="0"/>
                    <a:cs typeface="Times New Roman" panose="02020603050405020304" pitchFamily="18" charset="0"/>
                  </a:rPr>
                  <a:t>Filter </a:t>
                </a:r>
                <a:r>
                  <a:rPr lang="en-US" dirty="0">
                    <a:solidFill>
                      <a:schemeClr val="bg1"/>
                    </a:solidFill>
                    <a:latin typeface="Times New Roman" panose="02020603050405020304" pitchFamily="18" charset="0"/>
                    <a:cs typeface="Times New Roman" panose="02020603050405020304" pitchFamily="18" charset="0"/>
                  </a:rPr>
                  <a:t>3</a:t>
                </a:r>
              </a:p>
              <a:p>
                <a:pPr algn="ctr"/>
                <a:r>
                  <a:rPr lang="en-US" altLang="zh-CN" dirty="0">
                    <a:solidFill>
                      <a:srgbClr val="FFFF00"/>
                    </a:solidFill>
                    <a:latin typeface="Times New Roman" panose="02020603050405020304" pitchFamily="18" charset="0"/>
                    <a:cs typeface="Times New Roman" panose="02020603050405020304" pitchFamily="18" charset="0"/>
                  </a:rPr>
                  <a:t>x</a:t>
                </a:r>
                <a:r>
                  <a:rPr lang="en-US" dirty="0">
                    <a:solidFill>
                      <a:srgbClr val="FFFF00"/>
                    </a:solidFill>
                    <a:latin typeface="Times New Roman" panose="02020603050405020304" pitchFamily="18" charset="0"/>
                    <a:cs typeface="Times New Roman" panose="02020603050405020304" pitchFamily="18" charset="0"/>
                  </a:rPr>
                  <a:t> (m)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89"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90" name="TextBox 8"/>
              <p:cNvSpPr txBox="1"/>
              <p:nvPr/>
            </p:nvSpPr>
            <p:spPr>
              <a:xfrm>
                <a:off x="2934352" y="4750050"/>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grpSp>
        <p:nvGrpSpPr>
          <p:cNvPr id="946" name="组合 945"/>
          <p:cNvGrpSpPr/>
          <p:nvPr/>
        </p:nvGrpSpPr>
        <p:grpSpPr>
          <a:xfrm>
            <a:off x="-3874024" y="4293095"/>
            <a:ext cx="2037312" cy="2106816"/>
            <a:chOff x="4644008" y="6957392"/>
            <a:chExt cx="2037312" cy="2106816"/>
          </a:xfrm>
        </p:grpSpPr>
        <p:pic>
          <p:nvPicPr>
            <p:cNvPr id="938" name="图片 937"/>
            <p:cNvPicPr>
              <a:picLocks noChangeAspect="1"/>
            </p:cNvPicPr>
            <p:nvPr/>
          </p:nvPicPr>
          <p:blipFill rotWithShape="1">
            <a:blip r:embed="rId13" cstate="print">
              <a:extLst>
                <a:ext uri="{28A0092B-C50C-407E-A947-70E740481C1C}">
                  <a14:useLocalDpi xmlns:a14="http://schemas.microsoft.com/office/drawing/2010/main" val="0"/>
                </a:ext>
              </a:extLst>
            </a:blip>
            <a:srcRect l="20875" t="8689" r="3481" b="25691"/>
            <a:stretch/>
          </p:blipFill>
          <p:spPr>
            <a:xfrm>
              <a:off x="5114451" y="7536543"/>
              <a:ext cx="1303368" cy="1481865"/>
            </a:xfrm>
            <a:prstGeom prst="rect">
              <a:avLst/>
            </a:prstGeom>
          </p:spPr>
        </p:pic>
        <p:grpSp>
          <p:nvGrpSpPr>
            <p:cNvPr id="391" name="组合 390"/>
            <p:cNvGrpSpPr/>
            <p:nvPr/>
          </p:nvGrpSpPr>
          <p:grpSpPr>
            <a:xfrm>
              <a:off x="4644008" y="6957392"/>
              <a:ext cx="2037312" cy="2106816"/>
              <a:chOff x="2767490" y="4462018"/>
              <a:chExt cx="2037312" cy="2106816"/>
            </a:xfrm>
          </p:grpSpPr>
          <p:sp>
            <p:nvSpPr>
              <p:cNvPr id="392" name="TextBox 8"/>
              <p:cNvSpPr txBox="1"/>
              <p:nvPr/>
            </p:nvSpPr>
            <p:spPr>
              <a:xfrm>
                <a:off x="2787446" y="4865429"/>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93"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94" name="TextBox 8"/>
              <p:cNvSpPr txBox="1"/>
              <p:nvPr/>
            </p:nvSpPr>
            <p:spPr>
              <a:xfrm>
                <a:off x="4103948" y="4750050"/>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95" name="TextBox 8"/>
              <p:cNvSpPr txBox="1"/>
              <p:nvPr/>
            </p:nvSpPr>
            <p:spPr>
              <a:xfrm>
                <a:off x="3004602" y="4462018"/>
                <a:ext cx="1656184" cy="646331"/>
              </a:xfrm>
              <a:prstGeom prst="rect">
                <a:avLst/>
              </a:prstGeom>
              <a:noFill/>
            </p:spPr>
            <p:txBody>
              <a:bodyPr wrap="square" rtlCol="0">
                <a:spAutoFit/>
              </a:bodyPr>
              <a:lstStyle/>
              <a:p>
                <a:pPr algn="ctr"/>
                <a:r>
                  <a:rPr lang="en-US" dirty="0" smtClean="0">
                    <a:solidFill>
                      <a:schemeClr val="bg1"/>
                    </a:solidFill>
                    <a:latin typeface="Times New Roman" panose="02020603050405020304" pitchFamily="18" charset="0"/>
                    <a:cs typeface="Times New Roman" panose="02020603050405020304" pitchFamily="18" charset="0"/>
                  </a:rPr>
                  <a:t>Filter </a:t>
                </a:r>
                <a:r>
                  <a:rPr lang="en-US" dirty="0">
                    <a:solidFill>
                      <a:schemeClr val="bg1"/>
                    </a:solidFill>
                    <a:latin typeface="Times New Roman" panose="02020603050405020304" pitchFamily="18" charset="0"/>
                    <a:cs typeface="Times New Roman" panose="02020603050405020304" pitchFamily="18" charset="0"/>
                  </a:rPr>
                  <a:t>2</a:t>
                </a:r>
              </a:p>
              <a:p>
                <a:pPr algn="ctr"/>
                <a:r>
                  <a:rPr lang="en-US" altLang="zh-CN" dirty="0">
                    <a:solidFill>
                      <a:srgbClr val="FFFF00"/>
                    </a:solidFill>
                    <a:latin typeface="Times New Roman" panose="02020603050405020304" pitchFamily="18" charset="0"/>
                    <a:cs typeface="Times New Roman" panose="02020603050405020304" pitchFamily="18" charset="0"/>
                  </a:rPr>
                  <a:t>x</a:t>
                </a:r>
                <a:r>
                  <a:rPr lang="en-US" dirty="0">
                    <a:solidFill>
                      <a:srgbClr val="FFFF00"/>
                    </a:solidFill>
                    <a:latin typeface="Times New Roman" panose="02020603050405020304" pitchFamily="18" charset="0"/>
                    <a:cs typeface="Times New Roman" panose="02020603050405020304" pitchFamily="18" charset="0"/>
                  </a:rPr>
                  <a:t> (m)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96"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97" name="TextBox 8"/>
              <p:cNvSpPr txBox="1"/>
              <p:nvPr/>
            </p:nvSpPr>
            <p:spPr>
              <a:xfrm>
                <a:off x="2934352" y="4750050"/>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grpSp>
        <p:nvGrpSpPr>
          <p:cNvPr id="948" name="组合 947"/>
          <p:cNvGrpSpPr/>
          <p:nvPr/>
        </p:nvGrpSpPr>
        <p:grpSpPr>
          <a:xfrm>
            <a:off x="-2310206" y="4293095"/>
            <a:ext cx="1966436" cy="2088232"/>
            <a:chOff x="6423120" y="6975976"/>
            <a:chExt cx="1966436" cy="2088232"/>
          </a:xfrm>
        </p:grpSpPr>
        <p:pic>
          <p:nvPicPr>
            <p:cNvPr id="940" name="图片 939"/>
            <p:cNvPicPr>
              <a:picLocks noChangeAspect="1"/>
            </p:cNvPicPr>
            <p:nvPr/>
          </p:nvPicPr>
          <p:blipFill rotWithShape="1">
            <a:blip r:embed="rId14" cstate="print">
              <a:extLst>
                <a:ext uri="{28A0092B-C50C-407E-A947-70E740481C1C}">
                  <a14:useLocalDpi xmlns:a14="http://schemas.microsoft.com/office/drawing/2010/main" val="0"/>
                </a:ext>
              </a:extLst>
            </a:blip>
            <a:srcRect l="20875" t="8691" r="3481" b="25690"/>
            <a:stretch/>
          </p:blipFill>
          <p:spPr>
            <a:xfrm>
              <a:off x="6852190" y="7553748"/>
              <a:ext cx="1310079" cy="1473493"/>
            </a:xfrm>
            <a:prstGeom prst="rect">
              <a:avLst/>
            </a:prstGeom>
          </p:spPr>
        </p:pic>
        <p:grpSp>
          <p:nvGrpSpPr>
            <p:cNvPr id="398" name="组合 397"/>
            <p:cNvGrpSpPr/>
            <p:nvPr/>
          </p:nvGrpSpPr>
          <p:grpSpPr>
            <a:xfrm>
              <a:off x="6423120" y="6975976"/>
              <a:ext cx="1966436" cy="2088232"/>
              <a:chOff x="2767490" y="4480602"/>
              <a:chExt cx="1966436" cy="2088232"/>
            </a:xfrm>
          </p:grpSpPr>
          <p:sp>
            <p:nvSpPr>
              <p:cNvPr id="399" name="TextBox 8"/>
              <p:cNvSpPr txBox="1"/>
              <p:nvPr/>
            </p:nvSpPr>
            <p:spPr>
              <a:xfrm>
                <a:off x="2787446" y="4865429"/>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400"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401" name="TextBox 8"/>
              <p:cNvSpPr txBox="1"/>
              <p:nvPr/>
            </p:nvSpPr>
            <p:spPr>
              <a:xfrm>
                <a:off x="4033072" y="4790119"/>
                <a:ext cx="700854"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402" name="TextBox 8"/>
              <p:cNvSpPr txBox="1"/>
              <p:nvPr/>
            </p:nvSpPr>
            <p:spPr>
              <a:xfrm>
                <a:off x="3024960" y="4480602"/>
                <a:ext cx="1561940" cy="646331"/>
              </a:xfrm>
              <a:prstGeom prst="rect">
                <a:avLst/>
              </a:prstGeom>
              <a:noFill/>
            </p:spPr>
            <p:txBody>
              <a:bodyPr wrap="square" rtlCol="0">
                <a:spAutoFit/>
              </a:bodyPr>
              <a:lstStyle/>
              <a:p>
                <a:pPr algn="ctr"/>
                <a:r>
                  <a:rPr lang="en-US" dirty="0" smtClean="0">
                    <a:solidFill>
                      <a:schemeClr val="bg1"/>
                    </a:solidFill>
                    <a:latin typeface="Times New Roman" panose="02020603050405020304" pitchFamily="18" charset="0"/>
                    <a:cs typeface="Times New Roman" panose="02020603050405020304" pitchFamily="18" charset="0"/>
                  </a:rPr>
                  <a:t>Filter </a:t>
                </a:r>
                <a:r>
                  <a:rPr lang="en-US" dirty="0">
                    <a:solidFill>
                      <a:schemeClr val="bg1"/>
                    </a:solidFill>
                    <a:latin typeface="Times New Roman" panose="02020603050405020304" pitchFamily="18" charset="0"/>
                    <a:cs typeface="Times New Roman" panose="02020603050405020304" pitchFamily="18" charset="0"/>
                  </a:rPr>
                  <a:t>1</a:t>
                </a:r>
              </a:p>
              <a:p>
                <a:pPr algn="ctr"/>
                <a:r>
                  <a:rPr lang="en-US" altLang="zh-CN" dirty="0">
                    <a:solidFill>
                      <a:srgbClr val="FFFF00"/>
                    </a:solidFill>
                    <a:latin typeface="Times New Roman" panose="02020603050405020304" pitchFamily="18" charset="0"/>
                    <a:cs typeface="Times New Roman" panose="02020603050405020304" pitchFamily="18" charset="0"/>
                  </a:rPr>
                  <a:t>x</a:t>
                </a:r>
                <a:r>
                  <a:rPr lang="en-US" dirty="0">
                    <a:solidFill>
                      <a:srgbClr val="FFFF00"/>
                    </a:solidFill>
                    <a:latin typeface="Times New Roman" panose="02020603050405020304" pitchFamily="18" charset="0"/>
                    <a:cs typeface="Times New Roman" panose="02020603050405020304" pitchFamily="18" charset="0"/>
                  </a:rPr>
                  <a:t> (m)</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03"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404" name="TextBox 8"/>
              <p:cNvSpPr txBox="1"/>
              <p:nvPr/>
            </p:nvSpPr>
            <p:spPr>
              <a:xfrm>
                <a:off x="2934352" y="4750050"/>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sp>
        <p:nvSpPr>
          <p:cNvPr id="953" name="右大括号 952"/>
          <p:cNvSpPr/>
          <p:nvPr/>
        </p:nvSpPr>
        <p:spPr>
          <a:xfrm>
            <a:off x="6084170" y="2951669"/>
            <a:ext cx="159667" cy="2634251"/>
          </a:xfrm>
          <a:prstGeom prst="rightBrac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99" name="组合 98"/>
          <p:cNvGrpSpPr/>
          <p:nvPr/>
        </p:nvGrpSpPr>
        <p:grpSpPr>
          <a:xfrm>
            <a:off x="6228186" y="3758387"/>
            <a:ext cx="575290" cy="1025019"/>
            <a:chOff x="6581824" y="3419832"/>
            <a:chExt cx="575290" cy="1025018"/>
          </a:xfrm>
        </p:grpSpPr>
        <p:sp>
          <p:nvSpPr>
            <p:cNvPr id="96" name="TextBox 95"/>
            <p:cNvSpPr txBox="1"/>
            <p:nvPr/>
          </p:nvSpPr>
          <p:spPr>
            <a:xfrm rot="16200000">
              <a:off x="6281261" y="3805733"/>
              <a:ext cx="939680" cy="338554"/>
            </a:xfrm>
            <a:prstGeom prst="rect">
              <a:avLst/>
            </a:prstGeom>
            <a:noFill/>
            <a:ln>
              <a:noFill/>
            </a:ln>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Filter no.</a:t>
              </a:r>
            </a:p>
          </p:txBody>
        </p:sp>
        <p:sp>
          <p:nvSpPr>
            <p:cNvPr id="97" name="TextBox 96"/>
            <p:cNvSpPr txBox="1"/>
            <p:nvPr/>
          </p:nvSpPr>
          <p:spPr>
            <a:xfrm>
              <a:off x="6869856" y="3419832"/>
              <a:ext cx="287258" cy="338554"/>
            </a:xfrm>
            <a:prstGeom prst="rect">
              <a:avLst/>
            </a:prstGeom>
            <a:no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1</a:t>
              </a:r>
            </a:p>
          </p:txBody>
        </p:sp>
      </p:grpSp>
      <p:grpSp>
        <p:nvGrpSpPr>
          <p:cNvPr id="100" name="组合 99"/>
          <p:cNvGrpSpPr/>
          <p:nvPr/>
        </p:nvGrpSpPr>
        <p:grpSpPr>
          <a:xfrm>
            <a:off x="6463437" y="3774051"/>
            <a:ext cx="2429045" cy="1115336"/>
            <a:chOff x="6895483" y="3435496"/>
            <a:chExt cx="2429045" cy="1115336"/>
          </a:xfrm>
        </p:grpSpPr>
        <p:grpSp>
          <p:nvGrpSpPr>
            <p:cNvPr id="959" name="组合 958"/>
            <p:cNvGrpSpPr/>
            <p:nvPr/>
          </p:nvGrpSpPr>
          <p:grpSpPr>
            <a:xfrm>
              <a:off x="7065484" y="3435496"/>
              <a:ext cx="2115028" cy="1115336"/>
              <a:chOff x="7007820" y="3435496"/>
              <a:chExt cx="2115028" cy="1115336"/>
            </a:xfrm>
          </p:grpSpPr>
          <p:sp>
            <p:nvSpPr>
              <p:cNvPr id="15" name="矩形 14"/>
              <p:cNvSpPr/>
              <p:nvPr/>
            </p:nvSpPr>
            <p:spPr>
              <a:xfrm>
                <a:off x="7143011" y="3435496"/>
                <a:ext cx="1893485" cy="273142"/>
              </a:xfrm>
              <a:prstGeom prst="rect">
                <a:avLst/>
              </a:prstGeom>
              <a:noFill/>
              <a:ln w="28575">
                <a:solidFill>
                  <a:srgbClr val="FF000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957" name="矩形 956"/>
              <p:cNvSpPr/>
              <p:nvPr/>
            </p:nvSpPr>
            <p:spPr>
              <a:xfrm>
                <a:off x="7007820" y="3726316"/>
                <a:ext cx="2115028" cy="824516"/>
              </a:xfrm>
              <a:prstGeom prst="rect">
                <a:avLst/>
              </a:prstGeom>
              <a:solidFill>
                <a:srgbClr val="000082"/>
              </a:solidFill>
              <a:ln w="28575">
                <a:noFill/>
              </a:ln>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nvGrpSpPr>
            <p:cNvPr id="98" name="组合 97"/>
            <p:cNvGrpSpPr/>
            <p:nvPr/>
          </p:nvGrpSpPr>
          <p:grpSpPr>
            <a:xfrm>
              <a:off x="6895483" y="3717032"/>
              <a:ext cx="2429045" cy="378624"/>
              <a:chOff x="6895483" y="3717032"/>
              <a:chExt cx="2429045" cy="378624"/>
            </a:xfrm>
          </p:grpSpPr>
          <p:sp>
            <p:nvSpPr>
              <p:cNvPr id="406" name="TextBox 8"/>
              <p:cNvSpPr txBox="1"/>
              <p:nvPr/>
            </p:nvSpPr>
            <p:spPr>
              <a:xfrm>
                <a:off x="8623674" y="3726324"/>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407" name="TextBox 8"/>
              <p:cNvSpPr txBox="1"/>
              <p:nvPr/>
            </p:nvSpPr>
            <p:spPr>
              <a:xfrm>
                <a:off x="7740352" y="3717032"/>
                <a:ext cx="700854" cy="369332"/>
              </a:xfrm>
              <a:prstGeom prst="rect">
                <a:avLst/>
              </a:prstGeom>
              <a:noFill/>
            </p:spPr>
            <p:txBody>
              <a:bodyPr wrap="square" rtlCol="0">
                <a:spAutoFit/>
              </a:bodyPr>
              <a:lstStyle/>
              <a:p>
                <a:pPr algn="ctr"/>
                <a:r>
                  <a:rPr lang="en-US" altLang="zh-CN" dirty="0" smtClean="0">
                    <a:solidFill>
                      <a:srgbClr val="FFFF00"/>
                    </a:solidFill>
                    <a:latin typeface="Times New Roman" panose="02020603050405020304" pitchFamily="18" charset="0"/>
                    <a:cs typeface="Times New Roman" panose="02020603050405020304" pitchFamily="18" charset="0"/>
                  </a:rPr>
                  <a:t>x</a:t>
                </a:r>
                <a:r>
                  <a:rPr lang="en-US" dirty="0" smtClean="0">
                    <a:solidFill>
                      <a:srgbClr val="FFFF00"/>
                    </a:solidFill>
                    <a:latin typeface="Times New Roman" panose="02020603050405020304" pitchFamily="18" charset="0"/>
                    <a:cs typeface="Times New Roman" panose="02020603050405020304" pitchFamily="18" charset="0"/>
                  </a:rPr>
                  <a:t> (m)</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408" name="TextBox 8"/>
              <p:cNvSpPr txBox="1"/>
              <p:nvPr/>
            </p:nvSpPr>
            <p:spPr>
              <a:xfrm>
                <a:off x="6895483" y="3726324"/>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grpSp>
      <p:sp>
        <p:nvSpPr>
          <p:cNvPr id="102" name="TextBox 101"/>
          <p:cNvSpPr txBox="1"/>
          <p:nvPr/>
        </p:nvSpPr>
        <p:spPr>
          <a:xfrm>
            <a:off x="6516216" y="4015516"/>
            <a:ext cx="300082" cy="369332"/>
          </a:xfrm>
          <a:prstGeom prst="rect">
            <a:avLst/>
          </a:prstGeom>
          <a:noFill/>
        </p:spPr>
        <p:txBody>
          <a:bodyPr wrap="non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2</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411" name="TextBox 410"/>
          <p:cNvSpPr txBox="1"/>
          <p:nvPr/>
        </p:nvSpPr>
        <p:spPr>
          <a:xfrm>
            <a:off x="6516216" y="4271611"/>
            <a:ext cx="300082" cy="369332"/>
          </a:xfrm>
          <a:prstGeom prst="rect">
            <a:avLst/>
          </a:prstGeom>
          <a:noFill/>
        </p:spPr>
        <p:txBody>
          <a:bodyPr wrap="non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3</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412" name="TextBox 411"/>
          <p:cNvSpPr txBox="1"/>
          <p:nvPr/>
        </p:nvSpPr>
        <p:spPr>
          <a:xfrm>
            <a:off x="6516216" y="4541059"/>
            <a:ext cx="300082" cy="369332"/>
          </a:xfrm>
          <a:prstGeom prst="rect">
            <a:avLst/>
          </a:prstGeom>
          <a:noFill/>
        </p:spPr>
        <p:txBody>
          <a:bodyPr wrap="non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4</a:t>
            </a:r>
            <a:endParaRPr lang="en-US" sz="2000" dirty="0" smtClean="0">
              <a:solidFill>
                <a:schemeClr val="bg1"/>
              </a:solidFill>
              <a:latin typeface="Times New Roman" panose="02020603050405020304" pitchFamily="18" charset="0"/>
              <a:cs typeface="Times New Roman" panose="02020603050405020304" pitchFamily="18" charset="0"/>
            </a:endParaRPr>
          </a:p>
        </p:txBody>
      </p:sp>
      <p:grpSp>
        <p:nvGrpSpPr>
          <p:cNvPr id="105" name="组合 104"/>
          <p:cNvGrpSpPr/>
          <p:nvPr/>
        </p:nvGrpSpPr>
        <p:grpSpPr>
          <a:xfrm>
            <a:off x="8604448" y="3459025"/>
            <a:ext cx="576064" cy="1635384"/>
            <a:chOff x="8604448" y="3120471"/>
            <a:chExt cx="576064" cy="1635384"/>
          </a:xfrm>
        </p:grpSpPr>
        <p:sp>
          <p:nvSpPr>
            <p:cNvPr id="413" name="TextBox 412"/>
            <p:cNvSpPr txBox="1"/>
            <p:nvPr/>
          </p:nvSpPr>
          <p:spPr>
            <a:xfrm rot="16200000">
              <a:off x="8193543" y="3768886"/>
              <a:ext cx="1635384" cy="338554"/>
            </a:xfrm>
            <a:prstGeom prst="rect">
              <a:avLst/>
            </a:prstGeom>
            <a:noFill/>
            <a:ln>
              <a:noFill/>
            </a:ln>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Pseudo depth (m)</a:t>
              </a:r>
            </a:p>
          </p:txBody>
        </p:sp>
        <p:grpSp>
          <p:nvGrpSpPr>
            <p:cNvPr id="104" name="组合 103"/>
            <p:cNvGrpSpPr/>
            <p:nvPr/>
          </p:nvGrpSpPr>
          <p:grpSpPr>
            <a:xfrm>
              <a:off x="8604448" y="3655476"/>
              <a:ext cx="364202" cy="833319"/>
              <a:chOff x="6621482" y="3829362"/>
              <a:chExt cx="364202" cy="833319"/>
            </a:xfrm>
          </p:grpSpPr>
          <p:sp>
            <p:nvSpPr>
              <p:cNvPr id="457" name="TextBox 456"/>
              <p:cNvSpPr txBox="1"/>
              <p:nvPr/>
            </p:nvSpPr>
            <p:spPr>
              <a:xfrm>
                <a:off x="6659954" y="3829362"/>
                <a:ext cx="287258" cy="338554"/>
              </a:xfrm>
              <a:prstGeom prst="rect">
                <a:avLst/>
              </a:prstGeom>
              <a:no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9</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458" name="TextBox 457"/>
              <p:cNvSpPr txBox="1"/>
              <p:nvPr/>
            </p:nvSpPr>
            <p:spPr>
              <a:xfrm>
                <a:off x="6621482" y="4085455"/>
                <a:ext cx="364202" cy="307777"/>
              </a:xfrm>
              <a:prstGeom prst="rect">
                <a:avLst/>
              </a:prstGeom>
              <a:noFill/>
            </p:spPr>
            <p:txBody>
              <a:bodyPr wrap="none" rtlCol="0">
                <a:spAutoFit/>
              </a:bodyPr>
              <a:lstStyle/>
              <a:p>
                <a:r>
                  <a:rPr lang="en-US" sz="1400" dirty="0" smtClean="0">
                    <a:solidFill>
                      <a:schemeClr val="bg1"/>
                    </a:solidFill>
                    <a:latin typeface="Times New Roman" panose="02020603050405020304" pitchFamily="18" charset="0"/>
                    <a:cs typeface="Times New Roman" panose="02020603050405020304" pitchFamily="18" charset="0"/>
                  </a:rPr>
                  <a:t>12</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459" name="TextBox 458"/>
              <p:cNvSpPr txBox="1"/>
              <p:nvPr/>
            </p:nvSpPr>
            <p:spPr>
              <a:xfrm>
                <a:off x="6621482" y="4354904"/>
                <a:ext cx="364202" cy="307777"/>
              </a:xfrm>
              <a:prstGeom prst="rect">
                <a:avLst/>
              </a:prstGeom>
              <a:noFill/>
            </p:spPr>
            <p:txBody>
              <a:bodyPr wrap="none" rtlCol="0">
                <a:spAutoFit/>
              </a:bodyPr>
              <a:lstStyle/>
              <a:p>
                <a:r>
                  <a:rPr lang="en-US" sz="1400" dirty="0" smtClean="0">
                    <a:solidFill>
                      <a:schemeClr val="bg1"/>
                    </a:solidFill>
                    <a:latin typeface="Times New Roman" panose="02020603050405020304" pitchFamily="18" charset="0"/>
                    <a:cs typeface="Times New Roman" panose="02020603050405020304" pitchFamily="18" charset="0"/>
                  </a:rPr>
                  <a:t>18</a:t>
                </a:r>
                <a:endParaRPr lang="en-US" sz="1600" dirty="0" smtClean="0">
                  <a:solidFill>
                    <a:schemeClr val="bg1"/>
                  </a:solidFill>
                  <a:latin typeface="Times New Roman" panose="02020603050405020304" pitchFamily="18" charset="0"/>
                  <a:cs typeface="Times New Roman" panose="02020603050405020304" pitchFamily="18" charset="0"/>
                </a:endParaRPr>
              </a:p>
            </p:txBody>
          </p:sp>
        </p:grpSp>
        <p:sp>
          <p:nvSpPr>
            <p:cNvPr id="460" name="TextBox 459"/>
            <p:cNvSpPr txBox="1"/>
            <p:nvPr/>
          </p:nvSpPr>
          <p:spPr>
            <a:xfrm>
              <a:off x="8642920" y="3366304"/>
              <a:ext cx="287258" cy="338554"/>
            </a:xfrm>
            <a:prstGeom prst="rect">
              <a:avLst/>
            </a:prstGeom>
            <a:no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7</a:t>
              </a:r>
              <a:endParaRPr lang="en-US" sz="2000" dirty="0" smtClean="0">
                <a:solidFill>
                  <a:schemeClr val="bg1"/>
                </a:solidFill>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06" name="TextBox 105"/>
              <p:cNvSpPr txBox="1"/>
              <p:nvPr/>
            </p:nvSpPr>
            <p:spPr>
              <a:xfrm>
                <a:off x="6335593" y="5273914"/>
                <a:ext cx="3060945" cy="101566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smtClean="0">
                    <a:solidFill>
                      <a:schemeClr val="bg1"/>
                    </a:solidFill>
                    <a:latin typeface="Times New Roman" panose="02020603050405020304" pitchFamily="18" charset="0"/>
                    <a:cs typeface="Times New Roman" panose="02020603050405020304" pitchFamily="18" charset="0"/>
                  </a:rPr>
                  <a:t>Pseudo depth= </a:t>
                </a:r>
                <a14:m>
                  <m:oMath xmlns:m="http://schemas.openxmlformats.org/officeDocument/2006/math">
                    <m:r>
                      <a:rPr lang="en-US" sz="2000" i="1" smtClean="0">
                        <a:solidFill>
                          <a:schemeClr val="bg1"/>
                        </a:solidFill>
                        <a:latin typeface="Cambria Math"/>
                        <a:ea typeface="Cambria Math"/>
                        <a:cs typeface="Times New Roman" panose="02020603050405020304" pitchFamily="18" charset="0"/>
                      </a:rPr>
                      <m:t>𝜆</m:t>
                    </m:r>
                  </m:oMath>
                </a14:m>
                <a:r>
                  <a:rPr lang="en-US" sz="2000" i="1" baseline="-25000" dirty="0" smtClean="0">
                    <a:solidFill>
                      <a:schemeClr val="bg1"/>
                    </a:solidFill>
                    <a:latin typeface="Times New Roman" panose="02020603050405020304" pitchFamily="18" charset="0"/>
                    <a:cs typeface="Times New Roman" panose="02020603050405020304" pitchFamily="18" charset="0"/>
                  </a:rPr>
                  <a:t>n</a:t>
                </a:r>
                <a:r>
                  <a:rPr lang="en-US" sz="2000" dirty="0" smtClean="0">
                    <a:solidFill>
                      <a:schemeClr val="bg1"/>
                    </a:solidFill>
                    <a:latin typeface="Times New Roman" panose="02020603050405020304" pitchFamily="18" charset="0"/>
                    <a:cs typeface="Times New Roman" panose="02020603050405020304" pitchFamily="18" charset="0"/>
                  </a:rPr>
                  <a:t>/3</a:t>
                </a:r>
              </a:p>
              <a:p>
                <a:pPr marL="342900" indent="-342900">
                  <a:lnSpc>
                    <a:spcPct val="150000"/>
                  </a:lnSpc>
                  <a:buFont typeface="Arial" panose="020B0604020202020204" pitchFamily="34" charset="0"/>
                  <a:buChar char="•"/>
                </a:pPr>
                <a14:m>
                  <m:oMath xmlns:m="http://schemas.openxmlformats.org/officeDocument/2006/math">
                    <m:r>
                      <a:rPr lang="en-US" sz="2000" i="1">
                        <a:solidFill>
                          <a:schemeClr val="bg1"/>
                        </a:solidFill>
                        <a:latin typeface="Cambria Math"/>
                        <a:ea typeface="Cambria Math"/>
                        <a:cs typeface="Times New Roman" panose="02020603050405020304" pitchFamily="18" charset="0"/>
                      </a:rPr>
                      <m:t>𝜆</m:t>
                    </m:r>
                  </m:oMath>
                </a14:m>
                <a:r>
                  <a:rPr lang="en-US" sz="2000" i="1" baseline="-25000" dirty="0" smtClean="0">
                    <a:solidFill>
                      <a:schemeClr val="bg1"/>
                    </a:solidFill>
                    <a:latin typeface="Times New Roman" panose="02020603050405020304" pitchFamily="18" charset="0"/>
                    <a:cs typeface="Times New Roman" panose="02020603050405020304" pitchFamily="18" charset="0"/>
                  </a:rPr>
                  <a:t>n</a:t>
                </a:r>
                <a:r>
                  <a:rPr lang="en-US" sz="20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Dispersion curve</a:t>
                </a:r>
                <a:endParaRPr lang="en-US" sz="2000" dirty="0" smtClean="0">
                  <a:solidFill>
                    <a:schemeClr val="bg1"/>
                  </a:solidFill>
                  <a:latin typeface="Times New Roman" panose="02020603050405020304" pitchFamily="18" charset="0"/>
                  <a:cs typeface="Times New Roman" panose="02020603050405020304" pitchFamily="18" charset="0"/>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6335591" y="5273913"/>
                <a:ext cx="3060945" cy="1015663"/>
              </a:xfrm>
              <a:prstGeom prst="rect">
                <a:avLst/>
              </a:prstGeom>
              <a:blipFill rotWithShape="1">
                <a:blip r:embed="rId15"/>
                <a:stretch>
                  <a:fillRect l="-1594" b="-4192"/>
                </a:stretch>
              </a:blipFill>
            </p:spPr>
            <p:txBody>
              <a:bodyPr/>
              <a:lstStyle/>
              <a:p>
                <a:r>
                  <a:rPr lang="en-US">
                    <a:noFill/>
                  </a:rPr>
                  <a:t> </a:t>
                </a:r>
              </a:p>
            </p:txBody>
          </p:sp>
        </mc:Fallback>
      </mc:AlternateContent>
      <p:pic>
        <p:nvPicPr>
          <p:cNvPr id="461" name="图片 460"/>
          <p:cNvPicPr>
            <a:picLocks noChangeAspect="1"/>
          </p:cNvPicPr>
          <p:nvPr/>
        </p:nvPicPr>
        <p:blipFill rotWithShape="1">
          <a:blip r:embed="rId5" cstate="print">
            <a:extLst>
              <a:ext uri="{28A0092B-C50C-407E-A947-70E740481C1C}">
                <a14:useLocalDpi xmlns:a14="http://schemas.microsoft.com/office/drawing/2010/main" val="0"/>
              </a:ext>
            </a:extLst>
          </a:blip>
          <a:srcRect l="11905" t="50005" r="7143" b="14042"/>
          <a:stretch/>
        </p:blipFill>
        <p:spPr>
          <a:xfrm>
            <a:off x="6749203" y="3788361"/>
            <a:ext cx="1883499" cy="1052687"/>
          </a:xfrm>
          <a:prstGeom prst="rect">
            <a:avLst/>
          </a:prstGeom>
        </p:spPr>
      </p:pic>
      <p:grpSp>
        <p:nvGrpSpPr>
          <p:cNvPr id="492" name="组合 491"/>
          <p:cNvGrpSpPr/>
          <p:nvPr/>
        </p:nvGrpSpPr>
        <p:grpSpPr>
          <a:xfrm>
            <a:off x="6382848" y="1659867"/>
            <a:ext cx="2434303" cy="1625324"/>
            <a:chOff x="35496" y="4832011"/>
            <a:chExt cx="2107100" cy="1625324"/>
          </a:xfrm>
        </p:grpSpPr>
        <p:grpSp>
          <p:nvGrpSpPr>
            <p:cNvPr id="493" name="组合 492"/>
            <p:cNvGrpSpPr/>
            <p:nvPr/>
          </p:nvGrpSpPr>
          <p:grpSpPr>
            <a:xfrm>
              <a:off x="35496" y="4832011"/>
              <a:ext cx="2107100" cy="1625324"/>
              <a:chOff x="35496" y="4832011"/>
              <a:chExt cx="2107100" cy="1625324"/>
            </a:xfrm>
          </p:grpSpPr>
          <p:pic>
            <p:nvPicPr>
              <p:cNvPr id="511" name="图片 5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5537" y="4975200"/>
                <a:ext cx="1561858" cy="1170134"/>
              </a:xfrm>
              <a:prstGeom prst="rect">
                <a:avLst/>
              </a:prstGeom>
              <a:ln w="28575">
                <a:solidFill>
                  <a:srgbClr val="FFFF00"/>
                </a:solidFill>
              </a:ln>
            </p:spPr>
          </p:pic>
          <p:grpSp>
            <p:nvGrpSpPr>
              <p:cNvPr id="512" name="组合 511"/>
              <p:cNvGrpSpPr/>
              <p:nvPr/>
            </p:nvGrpSpPr>
            <p:grpSpPr>
              <a:xfrm>
                <a:off x="35496" y="4832011"/>
                <a:ext cx="2107100" cy="1625324"/>
                <a:chOff x="35496" y="4832011"/>
                <a:chExt cx="2107100" cy="1625324"/>
              </a:xfrm>
            </p:grpSpPr>
            <p:sp>
              <p:nvSpPr>
                <p:cNvPr id="513" name="TextBox 512"/>
                <p:cNvSpPr txBox="1"/>
                <p:nvPr/>
              </p:nvSpPr>
              <p:spPr>
                <a:xfrm>
                  <a:off x="109275" y="4832011"/>
                  <a:ext cx="248647"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dirty="0" smtClean="0">
                    <a:solidFill>
                      <a:srgbClr val="FFFF00"/>
                    </a:solidFill>
                    <a:latin typeface="Times New Roman" panose="02020603050405020304" pitchFamily="18" charset="0"/>
                    <a:cs typeface="Times New Roman" panose="02020603050405020304" pitchFamily="18" charset="0"/>
                  </a:endParaRPr>
                </a:p>
              </p:txBody>
            </p:sp>
            <p:sp>
              <p:nvSpPr>
                <p:cNvPr id="514" name="TextBox 513"/>
                <p:cNvSpPr txBox="1"/>
                <p:nvPr/>
              </p:nvSpPr>
              <p:spPr>
                <a:xfrm>
                  <a:off x="35496" y="5876734"/>
                  <a:ext cx="337449"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40</a:t>
                  </a:r>
                  <a:endParaRPr lang="en-US" dirty="0" smtClean="0">
                    <a:solidFill>
                      <a:srgbClr val="FFFF00"/>
                    </a:solidFill>
                    <a:latin typeface="Times New Roman" panose="02020603050405020304" pitchFamily="18" charset="0"/>
                    <a:cs typeface="Times New Roman" panose="02020603050405020304" pitchFamily="18" charset="0"/>
                  </a:endParaRPr>
                </a:p>
              </p:txBody>
            </p:sp>
            <p:sp>
              <p:nvSpPr>
                <p:cNvPr id="515" name="TextBox 514"/>
                <p:cNvSpPr txBox="1"/>
                <p:nvPr/>
              </p:nvSpPr>
              <p:spPr>
                <a:xfrm>
                  <a:off x="1749646" y="6093297"/>
                  <a:ext cx="392950" cy="307777"/>
                </a:xfrm>
                <a:prstGeom prst="rect">
                  <a:avLst/>
                </a:prstGeom>
                <a:noFill/>
              </p:spPr>
              <p:txBody>
                <a:bodyPr wrap="none" rtlCol="0">
                  <a:spAutoFit/>
                </a:bodyPr>
                <a:lstStyle/>
                <a:p>
                  <a:r>
                    <a:rPr lang="en-US" sz="1400" dirty="0" smtClean="0">
                      <a:solidFill>
                        <a:srgbClr val="FFFF00"/>
                      </a:solidFill>
                      <a:latin typeface="Times New Roman" panose="02020603050405020304" pitchFamily="18" charset="0"/>
                      <a:cs typeface="Times New Roman" panose="02020603050405020304" pitchFamily="18" charset="0"/>
                    </a:rPr>
                    <a:t>600</a:t>
                  </a:r>
                  <a:endParaRPr lang="en-US" dirty="0" smtClean="0">
                    <a:solidFill>
                      <a:srgbClr val="FFFF00"/>
                    </a:solidFill>
                    <a:latin typeface="Times New Roman" panose="02020603050405020304" pitchFamily="18" charset="0"/>
                    <a:cs typeface="Times New Roman" panose="02020603050405020304" pitchFamily="18" charset="0"/>
                  </a:endParaRPr>
                </a:p>
              </p:txBody>
            </p:sp>
            <p:sp>
              <p:nvSpPr>
                <p:cNvPr id="516" name="TextBox 515"/>
                <p:cNvSpPr txBox="1"/>
                <p:nvPr/>
              </p:nvSpPr>
              <p:spPr>
                <a:xfrm>
                  <a:off x="239470" y="6118781"/>
                  <a:ext cx="248647"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0</a:t>
                  </a:r>
                  <a:endParaRPr lang="en-US" dirty="0" smtClean="0">
                    <a:solidFill>
                      <a:srgbClr val="FFFF00"/>
                    </a:solidFill>
                    <a:latin typeface="Times New Roman" panose="02020603050405020304" pitchFamily="18" charset="0"/>
                    <a:cs typeface="Times New Roman" panose="02020603050405020304" pitchFamily="18" charset="0"/>
                  </a:endParaRPr>
                </a:p>
              </p:txBody>
            </p:sp>
            <p:sp>
              <p:nvSpPr>
                <p:cNvPr id="517" name="TextBox 516"/>
                <p:cNvSpPr txBox="1"/>
                <p:nvPr/>
              </p:nvSpPr>
              <p:spPr>
                <a:xfrm rot="16200000">
                  <a:off x="-101801" y="5421421"/>
                  <a:ext cx="625492" cy="293048"/>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z </a:t>
                  </a:r>
                  <a:r>
                    <a:rPr lang="en-US" sz="1600" dirty="0">
                      <a:solidFill>
                        <a:srgbClr val="FFFF00"/>
                      </a:solidFill>
                      <a:latin typeface="Times New Roman" panose="02020603050405020304" pitchFamily="18" charset="0"/>
                      <a:cs typeface="Times New Roman" panose="02020603050405020304" pitchFamily="18" charset="0"/>
                    </a:rPr>
                    <a:t>(m)</a:t>
                  </a:r>
                  <a:endParaRPr lang="en-US" sz="1600" dirty="0" smtClean="0">
                    <a:solidFill>
                      <a:srgbClr val="FFFF00"/>
                    </a:solidFill>
                    <a:latin typeface="Times New Roman" panose="02020603050405020304" pitchFamily="18" charset="0"/>
                    <a:cs typeface="Times New Roman" panose="02020603050405020304" pitchFamily="18" charset="0"/>
                  </a:endParaRPr>
                </a:p>
              </p:txBody>
            </p:sp>
            <p:sp>
              <p:nvSpPr>
                <p:cNvPr id="518" name="TextBox 517"/>
                <p:cNvSpPr txBox="1"/>
                <p:nvPr/>
              </p:nvSpPr>
              <p:spPr>
                <a:xfrm>
                  <a:off x="784441" y="6093297"/>
                  <a:ext cx="551130" cy="338554"/>
                </a:xfrm>
                <a:prstGeom prst="rect">
                  <a:avLst/>
                </a:prstGeom>
                <a:noFill/>
              </p:spPr>
              <p:txBody>
                <a:bodyPr wrap="none" rtlCol="0">
                  <a:spAutoFit/>
                </a:bodyPr>
                <a:lstStyle/>
                <a:p>
                  <a:r>
                    <a:rPr lang="en-US" sz="1600" dirty="0" smtClean="0">
                      <a:solidFill>
                        <a:srgbClr val="FFFF00"/>
                      </a:solidFill>
                      <a:latin typeface="Times New Roman" panose="02020603050405020304" pitchFamily="18" charset="0"/>
                      <a:cs typeface="Times New Roman" panose="02020603050405020304" pitchFamily="18" charset="0"/>
                    </a:rPr>
                    <a:t>x (m)</a:t>
                  </a:r>
                </a:p>
              </p:txBody>
            </p:sp>
          </p:grpSp>
        </p:grpSp>
        <p:grpSp>
          <p:nvGrpSpPr>
            <p:cNvPr id="494" name="组合 493"/>
            <p:cNvGrpSpPr/>
            <p:nvPr/>
          </p:nvGrpSpPr>
          <p:grpSpPr>
            <a:xfrm>
              <a:off x="374700" y="4944669"/>
              <a:ext cx="1592799" cy="72008"/>
              <a:chOff x="632507" y="4797152"/>
              <a:chExt cx="2355317" cy="72008"/>
            </a:xfrm>
          </p:grpSpPr>
          <p:sp>
            <p:nvSpPr>
              <p:cNvPr id="495" name="流程图: 手动操作 494"/>
              <p:cNvSpPr/>
              <p:nvPr/>
            </p:nvSpPr>
            <p:spPr>
              <a:xfrm>
                <a:off x="632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96" name="流程图: 手动操作 495"/>
              <p:cNvSpPr/>
              <p:nvPr/>
            </p:nvSpPr>
            <p:spPr>
              <a:xfrm>
                <a:off x="784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97" name="流程图: 手动操作 496"/>
              <p:cNvSpPr/>
              <p:nvPr/>
            </p:nvSpPr>
            <p:spPr>
              <a:xfrm>
                <a:off x="937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98" name="流程图: 手动操作 497"/>
              <p:cNvSpPr/>
              <p:nvPr/>
            </p:nvSpPr>
            <p:spPr>
              <a:xfrm>
                <a:off x="1089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499" name="流程图: 手动操作 498"/>
              <p:cNvSpPr/>
              <p:nvPr/>
            </p:nvSpPr>
            <p:spPr>
              <a:xfrm>
                <a:off x="1242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00" name="流程图: 手动操作 499"/>
              <p:cNvSpPr/>
              <p:nvPr/>
            </p:nvSpPr>
            <p:spPr>
              <a:xfrm>
                <a:off x="1394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01" name="流程图: 手动操作 500"/>
              <p:cNvSpPr/>
              <p:nvPr/>
            </p:nvSpPr>
            <p:spPr>
              <a:xfrm>
                <a:off x="1546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02" name="流程图: 手动操作 501"/>
              <p:cNvSpPr/>
              <p:nvPr/>
            </p:nvSpPr>
            <p:spPr>
              <a:xfrm>
                <a:off x="1699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03" name="流程图: 手动操作 502"/>
              <p:cNvSpPr/>
              <p:nvPr/>
            </p:nvSpPr>
            <p:spPr>
              <a:xfrm>
                <a:off x="1851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04" name="流程图: 手动操作 503"/>
              <p:cNvSpPr/>
              <p:nvPr/>
            </p:nvSpPr>
            <p:spPr>
              <a:xfrm>
                <a:off x="2004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05" name="流程图: 手动操作 504"/>
              <p:cNvSpPr/>
              <p:nvPr/>
            </p:nvSpPr>
            <p:spPr>
              <a:xfrm>
                <a:off x="2156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06" name="流程图: 手动操作 505"/>
              <p:cNvSpPr/>
              <p:nvPr/>
            </p:nvSpPr>
            <p:spPr>
              <a:xfrm>
                <a:off x="23089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07" name="流程图: 手动操作 506"/>
              <p:cNvSpPr/>
              <p:nvPr/>
            </p:nvSpPr>
            <p:spPr>
              <a:xfrm>
                <a:off x="24613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08" name="流程图: 手动操作 507"/>
              <p:cNvSpPr/>
              <p:nvPr/>
            </p:nvSpPr>
            <p:spPr>
              <a:xfrm>
                <a:off x="26137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09" name="流程图: 手动操作 508"/>
              <p:cNvSpPr/>
              <p:nvPr/>
            </p:nvSpPr>
            <p:spPr>
              <a:xfrm>
                <a:off x="27661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sp>
            <p:nvSpPr>
              <p:cNvPr id="510" name="流程图: 手动操作 509"/>
              <p:cNvSpPr/>
              <p:nvPr/>
            </p:nvSpPr>
            <p:spPr>
              <a:xfrm>
                <a:off x="2918507" y="4797152"/>
                <a:ext cx="69317" cy="72008"/>
              </a:xfrm>
              <a:prstGeom prst="flowChartManualOperation">
                <a:avLst/>
              </a:prstGeom>
              <a:noFill/>
              <a:ln w="28575">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rtlCol="0" anchor="ctr"/>
              <a:lstStyle/>
              <a:p>
                <a:pPr algn="ctr"/>
                <a:endParaRPr lang="en-US"/>
              </a:p>
            </p:txBody>
          </p:sp>
        </p:grpSp>
      </p:grpSp>
      <p:sp>
        <p:nvSpPr>
          <p:cNvPr id="526" name="TextBox 525"/>
          <p:cNvSpPr txBox="1"/>
          <p:nvPr/>
        </p:nvSpPr>
        <p:spPr>
          <a:xfrm>
            <a:off x="6771897" y="3407514"/>
            <a:ext cx="1832553" cy="369332"/>
          </a:xfrm>
          <a:prstGeom prst="rect">
            <a:avLst/>
          </a:prstGeom>
          <a:noFill/>
        </p:spPr>
        <p:txBody>
          <a:bodyPr wrap="non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Migration Images</a:t>
            </a:r>
          </a:p>
        </p:txBody>
      </p:sp>
      <p:grpSp>
        <p:nvGrpSpPr>
          <p:cNvPr id="23" name="组合 22"/>
          <p:cNvGrpSpPr/>
          <p:nvPr/>
        </p:nvGrpSpPr>
        <p:grpSpPr>
          <a:xfrm>
            <a:off x="-129608" y="4221089"/>
            <a:ext cx="2037312" cy="2160240"/>
            <a:chOff x="14408" y="4221088"/>
            <a:chExt cx="2037312" cy="2160240"/>
          </a:xfrm>
        </p:grpSpPr>
        <p:pic>
          <p:nvPicPr>
            <p:cNvPr id="329" name="图片 328"/>
            <p:cNvPicPr>
              <a:picLocks noChangeAspect="1"/>
            </p:cNvPicPr>
            <p:nvPr/>
          </p:nvPicPr>
          <p:blipFill rotWithShape="1">
            <a:blip r:embed="rId16" cstate="print">
              <a:extLst>
                <a:ext uri="{28A0092B-C50C-407E-A947-70E740481C1C}">
                  <a14:useLocalDpi xmlns:a14="http://schemas.microsoft.com/office/drawing/2010/main" val="0"/>
                </a:ext>
              </a:extLst>
            </a:blip>
            <a:srcRect l="20843" t="8662" r="2775" b="26293"/>
            <a:stretch/>
          </p:blipFill>
          <p:spPr>
            <a:xfrm>
              <a:off x="467544" y="4852849"/>
              <a:ext cx="1303368" cy="1480512"/>
            </a:xfrm>
            <a:prstGeom prst="rect">
              <a:avLst/>
            </a:prstGeom>
          </p:spPr>
        </p:pic>
        <p:grpSp>
          <p:nvGrpSpPr>
            <p:cNvPr id="330" name="组合 329"/>
            <p:cNvGrpSpPr/>
            <p:nvPr/>
          </p:nvGrpSpPr>
          <p:grpSpPr>
            <a:xfrm>
              <a:off x="14408" y="4490536"/>
              <a:ext cx="2037312" cy="1890792"/>
              <a:chOff x="2767490" y="4678042"/>
              <a:chExt cx="2037312" cy="1890792"/>
            </a:xfrm>
          </p:grpSpPr>
          <p:sp>
            <p:nvSpPr>
              <p:cNvPr id="331" name="TextBox 8"/>
              <p:cNvSpPr txBox="1"/>
              <p:nvPr/>
            </p:nvSpPr>
            <p:spPr>
              <a:xfrm>
                <a:off x="2787446" y="4865429"/>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32" name="TextBox 8"/>
              <p:cNvSpPr txBox="1"/>
              <p:nvPr/>
            </p:nvSpPr>
            <p:spPr>
              <a:xfrm>
                <a:off x="2767490" y="6199502"/>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33" name="TextBox 8"/>
              <p:cNvSpPr txBox="1"/>
              <p:nvPr/>
            </p:nvSpPr>
            <p:spPr>
              <a:xfrm>
                <a:off x="4103948" y="4750050"/>
                <a:ext cx="700854"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34" name="TextBox 8"/>
              <p:cNvSpPr txBox="1"/>
              <p:nvPr/>
            </p:nvSpPr>
            <p:spPr>
              <a:xfrm>
                <a:off x="3527884" y="4678042"/>
                <a:ext cx="700854" cy="369332"/>
              </a:xfrm>
              <a:prstGeom prst="rect">
                <a:avLst/>
              </a:prstGeom>
              <a:noFill/>
            </p:spPr>
            <p:txBody>
              <a:bodyPr wrap="square" rtlCol="0">
                <a:spAutoFit/>
              </a:bodyPr>
              <a:lstStyle/>
              <a:p>
                <a:pPr algn="ctr"/>
                <a:r>
                  <a:rPr lang="en-US" altLang="zh-CN" dirty="0" smtClean="0">
                    <a:solidFill>
                      <a:srgbClr val="FFFF00"/>
                    </a:solidFill>
                    <a:latin typeface="Times New Roman" panose="02020603050405020304" pitchFamily="18" charset="0"/>
                    <a:cs typeface="Times New Roman" panose="02020603050405020304" pitchFamily="18" charset="0"/>
                  </a:rPr>
                  <a:t>x</a:t>
                </a:r>
                <a:r>
                  <a:rPr lang="en-US" dirty="0" smtClean="0">
                    <a:solidFill>
                      <a:srgbClr val="FFFF00"/>
                    </a:solidFill>
                    <a:latin typeface="Times New Roman" panose="02020603050405020304" pitchFamily="18" charset="0"/>
                    <a:cs typeface="Times New Roman" panose="02020603050405020304" pitchFamily="18" charset="0"/>
                  </a:rPr>
                  <a:t> (m)</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35" name="TextBox 8"/>
              <p:cNvSpPr txBox="1"/>
              <p:nvPr/>
            </p:nvSpPr>
            <p:spPr>
              <a:xfrm rot="16200000">
                <a:off x="2451838" y="5623431"/>
                <a:ext cx="1193273" cy="369331"/>
              </a:xfrm>
              <a:prstGeom prst="rect">
                <a:avLst/>
              </a:prstGeom>
              <a:noFill/>
            </p:spPr>
            <p:txBody>
              <a:bodyPr wrap="square" rtlCol="0">
                <a:spAutoFit/>
              </a:bodyPr>
              <a:lstStyle/>
              <a:p>
                <a:pPr algn="ctr"/>
                <a:r>
                  <a:rPr lang="en-US" dirty="0" smtClean="0">
                    <a:solidFill>
                      <a:srgbClr val="FFFF00"/>
                    </a:solidFill>
                    <a:latin typeface="Times New Roman" panose="02020603050405020304" pitchFamily="18" charset="0"/>
                    <a:cs typeface="Times New Roman" panose="02020603050405020304" pitchFamily="18" charset="0"/>
                  </a:rPr>
                  <a:t>t (s)</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336" name="TextBox 8"/>
              <p:cNvSpPr txBox="1"/>
              <p:nvPr/>
            </p:nvSpPr>
            <p:spPr>
              <a:xfrm>
                <a:off x="2934352" y="4750050"/>
                <a:ext cx="700853" cy="369332"/>
              </a:xfrm>
              <a:prstGeom prst="rect">
                <a:avLst/>
              </a:prstGeom>
              <a:noFill/>
            </p:spPr>
            <p:txBody>
              <a:bodyPr wrap="square" rtlCol="0">
                <a:spAutoFit/>
              </a:bodyPr>
              <a:lstStyle/>
              <a:p>
                <a:pPr algn="ctr"/>
                <a:r>
                  <a:rPr lang="en-US" sz="18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sp>
          <p:nvSpPr>
            <p:cNvPr id="337" name="矩形 336"/>
            <p:cNvSpPr/>
            <p:nvPr/>
          </p:nvSpPr>
          <p:spPr>
            <a:xfrm>
              <a:off x="838561" y="4221088"/>
              <a:ext cx="853119" cy="400110"/>
            </a:xfrm>
            <a:prstGeom prst="rect">
              <a:avLst/>
            </a:prstGeom>
          </p:spPr>
          <p:txBody>
            <a:bodyPr wrap="none">
              <a:spAutoFit/>
            </a:bodyPr>
            <a:lstStyle/>
            <a:p>
              <a:r>
                <a:rPr lang="en-US" sz="2000" i="1" dirty="0" smtClean="0">
                  <a:solidFill>
                    <a:schemeClr val="bg1"/>
                  </a:solidFill>
                  <a:latin typeface="Times New Roman" panose="02020603050405020304" pitchFamily="18" charset="0"/>
                  <a:cs typeface="Times New Roman" panose="02020603050405020304" pitchFamily="18" charset="0"/>
                </a:rPr>
                <a:t>G</a:t>
              </a:r>
              <a:r>
                <a:rPr lang="en-US" sz="2000" dirty="0" smtClean="0">
                  <a:solidFill>
                    <a:schemeClr val="bg1"/>
                  </a:solidFill>
                  <a:latin typeface="Times New Roman" panose="02020603050405020304" pitchFamily="18" charset="0"/>
                  <a:cs typeface="Times New Roman" panose="02020603050405020304" pitchFamily="18" charset="0"/>
                </a:rPr>
                <a:t>(</a:t>
              </a:r>
              <a:r>
                <a:rPr lang="en-US" sz="2000" b="1" dirty="0" err="1" smtClean="0">
                  <a:solidFill>
                    <a:schemeClr val="bg1"/>
                  </a:solidFill>
                  <a:latin typeface="Times New Roman" panose="02020603050405020304" pitchFamily="18" charset="0"/>
                  <a:cs typeface="Times New Roman" panose="02020603050405020304" pitchFamily="18" charset="0"/>
                </a:rPr>
                <a:t>x|g</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dirty="0"/>
            </a:p>
          </p:txBody>
        </p:sp>
      </p:grpSp>
      <p:grpSp>
        <p:nvGrpSpPr>
          <p:cNvPr id="10" name="组合 9"/>
          <p:cNvGrpSpPr/>
          <p:nvPr/>
        </p:nvGrpSpPr>
        <p:grpSpPr>
          <a:xfrm>
            <a:off x="-59067" y="3244330"/>
            <a:ext cx="1085554" cy="1105966"/>
            <a:chOff x="-59067" y="3244329"/>
            <a:chExt cx="1085554" cy="1105967"/>
          </a:xfrm>
        </p:grpSpPr>
        <p:cxnSp>
          <p:nvCxnSpPr>
            <p:cNvPr id="4" name="直接箭头连接符 3"/>
            <p:cNvCxnSpPr>
              <a:stCxn id="7" idx="0"/>
            </p:cNvCxnSpPr>
            <p:nvPr/>
          </p:nvCxnSpPr>
          <p:spPr>
            <a:xfrm flipV="1">
              <a:off x="483710" y="3244329"/>
              <a:ext cx="107491" cy="705857"/>
            </a:xfrm>
            <a:prstGeom prst="straightConnector1">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067" y="3950186"/>
              <a:ext cx="1085554"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d</a:t>
              </a:r>
              <a:r>
                <a:rPr lang="en-US" sz="2000"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s</a:t>
              </a:r>
              <a:r>
                <a:rPr lang="en-US" sz="2000" dirty="0" err="1">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g</a:t>
              </a:r>
              <a:r>
                <a:rPr lang="en-US" sz="2000" dirty="0">
                  <a:solidFill>
                    <a:schemeClr val="bg1"/>
                  </a:solidFill>
                  <a:latin typeface="Times New Roman" panose="02020603050405020304" pitchFamily="18" charset="0"/>
                  <a:cs typeface="Times New Roman" panose="02020603050405020304" pitchFamily="18" charset="0"/>
                </a:rPr>
                <a:t>)</a:t>
              </a:r>
              <a:r>
                <a:rPr lang="en-US" sz="2000" i="1" baseline="30000" dirty="0" err="1">
                  <a:solidFill>
                    <a:schemeClr val="bg1"/>
                  </a:solidFill>
                  <a:latin typeface="Times New Roman" panose="02020603050405020304" pitchFamily="18" charset="0"/>
                  <a:cs typeface="Times New Roman" panose="02020603050405020304" pitchFamily="18" charset="0"/>
                </a:rPr>
                <a:t>scatt</a:t>
              </a:r>
              <a:endParaRPr lang="en-US" sz="2000" dirty="0" smtClean="0">
                <a:solidFill>
                  <a:schemeClr val="bg1"/>
                </a:solidFill>
                <a:latin typeface="Times New Roman" panose="02020603050405020304" pitchFamily="18" charset="0"/>
                <a:cs typeface="Times New Roman" panose="02020603050405020304" pitchFamily="18" charset="0"/>
              </a:endParaRPr>
            </a:p>
          </p:txBody>
        </p:sp>
      </p:grpSp>
      <p:grpSp>
        <p:nvGrpSpPr>
          <p:cNvPr id="19" name="组合 18"/>
          <p:cNvGrpSpPr/>
          <p:nvPr/>
        </p:nvGrpSpPr>
        <p:grpSpPr>
          <a:xfrm>
            <a:off x="2963340" y="4824754"/>
            <a:ext cx="2616772" cy="2031524"/>
            <a:chOff x="2963340" y="4824752"/>
            <a:chExt cx="2616772" cy="2031524"/>
          </a:xfrm>
        </p:grpSpPr>
        <p:pic>
          <p:nvPicPr>
            <p:cNvPr id="364" name="图片 363"/>
            <p:cNvPicPr>
              <a:picLocks noChangeAspect="1"/>
            </p:cNvPicPr>
            <p:nvPr/>
          </p:nvPicPr>
          <p:blipFill rotWithShape="1">
            <a:blip r:embed="rId16">
              <a:extLst>
                <a:ext uri="{28A0092B-C50C-407E-A947-70E740481C1C}">
                  <a14:useLocalDpi xmlns:a14="http://schemas.microsoft.com/office/drawing/2010/main" val="0"/>
                </a:ext>
              </a:extLst>
            </a:blip>
            <a:srcRect l="20843" t="8662" r="2775" b="26293"/>
            <a:stretch/>
          </p:blipFill>
          <p:spPr>
            <a:xfrm>
              <a:off x="3782184" y="5120885"/>
              <a:ext cx="1551144" cy="1649113"/>
            </a:xfrm>
            <a:prstGeom prst="rect">
              <a:avLst/>
            </a:prstGeom>
          </p:spPr>
        </p:pic>
        <p:grpSp>
          <p:nvGrpSpPr>
            <p:cNvPr id="417" name="组合 416"/>
            <p:cNvGrpSpPr/>
            <p:nvPr/>
          </p:nvGrpSpPr>
          <p:grpSpPr>
            <a:xfrm>
              <a:off x="3327506" y="4824752"/>
              <a:ext cx="2252606" cy="2031524"/>
              <a:chOff x="2787446" y="4680762"/>
              <a:chExt cx="2252606" cy="2031524"/>
            </a:xfrm>
          </p:grpSpPr>
          <p:sp>
            <p:nvSpPr>
              <p:cNvPr id="418" name="TextBox 8"/>
              <p:cNvSpPr txBox="1"/>
              <p:nvPr/>
            </p:nvSpPr>
            <p:spPr>
              <a:xfrm>
                <a:off x="2787446" y="4865427"/>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419" name="TextBox 8"/>
              <p:cNvSpPr txBox="1"/>
              <p:nvPr/>
            </p:nvSpPr>
            <p:spPr>
              <a:xfrm>
                <a:off x="2787446" y="6373732"/>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420" name="TextBox 8"/>
              <p:cNvSpPr txBox="1"/>
              <p:nvPr/>
            </p:nvSpPr>
            <p:spPr>
              <a:xfrm>
                <a:off x="4339198" y="4680762"/>
                <a:ext cx="700854"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421" name="TextBox 8"/>
              <p:cNvSpPr txBox="1"/>
              <p:nvPr/>
            </p:nvSpPr>
            <p:spPr>
              <a:xfrm>
                <a:off x="3691126" y="4680762"/>
                <a:ext cx="700854" cy="338554"/>
              </a:xfrm>
              <a:prstGeom prst="rect">
                <a:avLst/>
              </a:prstGeom>
              <a:noFill/>
            </p:spPr>
            <p:txBody>
              <a:bodyPr wrap="square" rtlCol="0">
                <a:spAutoFit/>
              </a:bodyPr>
              <a:lstStyle/>
              <a:p>
                <a:pPr algn="ctr"/>
                <a:r>
                  <a:rPr lang="en-US" altLang="zh-CN" sz="1600" dirty="0" smtClean="0">
                    <a:solidFill>
                      <a:srgbClr val="FFFF00"/>
                    </a:solidFill>
                    <a:latin typeface="Times New Roman" panose="02020603050405020304" pitchFamily="18" charset="0"/>
                    <a:cs typeface="Times New Roman" panose="02020603050405020304" pitchFamily="18" charset="0"/>
                  </a:rPr>
                  <a:t>x</a:t>
                </a:r>
                <a:r>
                  <a:rPr lang="en-US" sz="1600" dirty="0" smtClean="0">
                    <a:solidFill>
                      <a:srgbClr val="FFFF00"/>
                    </a:solidFill>
                    <a:latin typeface="Times New Roman" panose="02020603050405020304" pitchFamily="18" charset="0"/>
                    <a:cs typeface="Times New Roman" panose="02020603050405020304" pitchFamily="18" charset="0"/>
                  </a:rPr>
                  <a:t> (m)</a:t>
                </a:r>
                <a:endParaRPr lang="en-US" sz="1600" dirty="0">
                  <a:solidFill>
                    <a:srgbClr val="FFFF00"/>
                  </a:solidFill>
                  <a:latin typeface="Times New Roman" panose="02020603050405020304" pitchFamily="18" charset="0"/>
                  <a:cs typeface="Times New Roman" panose="02020603050405020304" pitchFamily="18" charset="0"/>
                </a:endParaRPr>
              </a:p>
            </p:txBody>
          </p:sp>
          <p:sp>
            <p:nvSpPr>
              <p:cNvPr id="422" name="TextBox 8"/>
              <p:cNvSpPr txBox="1"/>
              <p:nvPr/>
            </p:nvSpPr>
            <p:spPr>
              <a:xfrm rot="16200000">
                <a:off x="2360087" y="5638819"/>
                <a:ext cx="119327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t (s)</a:t>
                </a:r>
                <a:endParaRPr lang="en-US" sz="1600" dirty="0">
                  <a:solidFill>
                    <a:srgbClr val="FFFF00"/>
                  </a:solidFill>
                  <a:latin typeface="Times New Roman" panose="02020603050405020304" pitchFamily="18" charset="0"/>
                  <a:cs typeface="Times New Roman" panose="02020603050405020304" pitchFamily="18" charset="0"/>
                </a:endParaRPr>
              </a:p>
            </p:txBody>
          </p:sp>
          <p:sp>
            <p:nvSpPr>
              <p:cNvPr id="423" name="TextBox 8"/>
              <p:cNvSpPr txBox="1"/>
              <p:nvPr/>
            </p:nvSpPr>
            <p:spPr>
              <a:xfrm>
                <a:off x="2934352" y="4680762"/>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sp>
          <p:nvSpPr>
            <p:cNvPr id="425" name="矩形 424"/>
            <p:cNvSpPr/>
            <p:nvPr/>
          </p:nvSpPr>
          <p:spPr>
            <a:xfrm>
              <a:off x="2963340" y="5209280"/>
              <a:ext cx="853119" cy="400110"/>
            </a:xfrm>
            <a:prstGeom prst="rect">
              <a:avLst/>
            </a:prstGeom>
          </p:spPr>
          <p:txBody>
            <a:bodyPr wrap="none">
              <a:spAutoFit/>
            </a:bodyPr>
            <a:lstStyle/>
            <a:p>
              <a:r>
                <a:rPr lang="en-US" sz="2000" i="1" dirty="0" smtClean="0">
                  <a:solidFill>
                    <a:schemeClr val="bg1"/>
                  </a:solidFill>
                  <a:latin typeface="Times New Roman" panose="02020603050405020304" pitchFamily="18" charset="0"/>
                  <a:cs typeface="Times New Roman" panose="02020603050405020304" pitchFamily="18" charset="0"/>
                </a:rPr>
                <a:t>G</a:t>
              </a:r>
              <a:r>
                <a:rPr lang="en-US" sz="2000" dirty="0" smtClean="0">
                  <a:solidFill>
                    <a:schemeClr val="bg1"/>
                  </a:solidFill>
                  <a:latin typeface="Times New Roman" panose="02020603050405020304" pitchFamily="18" charset="0"/>
                  <a:cs typeface="Times New Roman" panose="02020603050405020304" pitchFamily="18" charset="0"/>
                </a:rPr>
                <a:t>(</a:t>
              </a:r>
              <a:r>
                <a:rPr lang="en-US" sz="2000" b="1" dirty="0" err="1" smtClean="0">
                  <a:solidFill>
                    <a:schemeClr val="bg1"/>
                  </a:solidFill>
                  <a:latin typeface="Times New Roman" panose="02020603050405020304" pitchFamily="18" charset="0"/>
                  <a:cs typeface="Times New Roman" panose="02020603050405020304" pitchFamily="18" charset="0"/>
                </a:rPr>
                <a:t>x|g</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dirty="0"/>
            </a:p>
          </p:txBody>
        </p:sp>
      </p:grpSp>
      <p:grpSp>
        <p:nvGrpSpPr>
          <p:cNvPr id="18" name="组合 17"/>
          <p:cNvGrpSpPr/>
          <p:nvPr/>
        </p:nvGrpSpPr>
        <p:grpSpPr>
          <a:xfrm>
            <a:off x="2646128" y="2586391"/>
            <a:ext cx="3307383" cy="2288860"/>
            <a:chOff x="2646126" y="2586390"/>
            <a:chExt cx="3307383" cy="2288860"/>
          </a:xfrm>
        </p:grpSpPr>
        <p:pic>
          <p:nvPicPr>
            <p:cNvPr id="342" name="图片 341"/>
            <p:cNvPicPr>
              <a:picLocks noChangeAspect="1"/>
            </p:cNvPicPr>
            <p:nvPr/>
          </p:nvPicPr>
          <p:blipFill rotWithShape="1">
            <a:blip r:embed="rId6">
              <a:extLst>
                <a:ext uri="{28A0092B-C50C-407E-A947-70E740481C1C}">
                  <a14:useLocalDpi xmlns:a14="http://schemas.microsoft.com/office/drawing/2010/main" val="0"/>
                </a:ext>
              </a:extLst>
            </a:blip>
            <a:srcRect l="24928" t="9116" r="3358" b="26600"/>
            <a:stretch/>
          </p:blipFill>
          <p:spPr>
            <a:xfrm>
              <a:off x="3813514" y="3133992"/>
              <a:ext cx="1542292" cy="1649114"/>
            </a:xfrm>
            <a:prstGeom prst="rect">
              <a:avLst/>
            </a:prstGeom>
          </p:spPr>
        </p:pic>
        <p:sp>
          <p:nvSpPr>
            <p:cNvPr id="343" name="矩形 342"/>
            <p:cNvSpPr/>
            <p:nvPr/>
          </p:nvSpPr>
          <p:spPr>
            <a:xfrm>
              <a:off x="2646126" y="4348233"/>
              <a:ext cx="1085554" cy="400110"/>
            </a:xfrm>
            <a:prstGeom prst="rect">
              <a:avLst/>
            </a:prstGeom>
          </p:spPr>
          <p:txBody>
            <a:bodyPr wrap="none">
              <a:spAutoFit/>
            </a:bodyPr>
            <a:lstStyle/>
            <a:p>
              <a:r>
                <a:rPr lang="en-US" sz="2000" i="1" dirty="0">
                  <a:solidFill>
                    <a:schemeClr val="bg1"/>
                  </a:solidFill>
                  <a:latin typeface="Times New Roman" panose="02020603050405020304" pitchFamily="18" charset="0"/>
                  <a:cs typeface="Times New Roman" panose="02020603050405020304" pitchFamily="18" charset="0"/>
                </a:rPr>
                <a:t>d</a:t>
              </a:r>
              <a:r>
                <a:rPr lang="en-US" sz="2000"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s</a:t>
              </a:r>
              <a:r>
                <a:rPr lang="en-US" sz="2000" dirty="0" err="1">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g</a:t>
              </a:r>
              <a:r>
                <a:rPr lang="en-US" sz="2000" dirty="0">
                  <a:solidFill>
                    <a:schemeClr val="bg1"/>
                  </a:solidFill>
                  <a:latin typeface="Times New Roman" panose="02020603050405020304" pitchFamily="18" charset="0"/>
                  <a:cs typeface="Times New Roman" panose="02020603050405020304" pitchFamily="18" charset="0"/>
                </a:rPr>
                <a:t>)</a:t>
              </a:r>
              <a:r>
                <a:rPr lang="en-US" sz="2000" i="1" baseline="30000" dirty="0" err="1">
                  <a:solidFill>
                    <a:schemeClr val="bg1"/>
                  </a:solidFill>
                  <a:latin typeface="Times New Roman" panose="02020603050405020304" pitchFamily="18" charset="0"/>
                  <a:cs typeface="Times New Roman" panose="02020603050405020304" pitchFamily="18" charset="0"/>
                </a:rPr>
                <a:t>scatt</a:t>
              </a:r>
              <a:endParaRPr lang="en-US" sz="2000" dirty="0"/>
            </a:p>
          </p:txBody>
        </p:sp>
        <p:cxnSp>
          <p:nvCxnSpPr>
            <p:cNvPr id="344" name="直接箭头连接符 343"/>
            <p:cNvCxnSpPr/>
            <p:nvPr/>
          </p:nvCxnSpPr>
          <p:spPr>
            <a:xfrm flipV="1">
              <a:off x="3550531" y="3971060"/>
              <a:ext cx="624734" cy="446931"/>
            </a:xfrm>
            <a:prstGeom prst="straightConnector1">
              <a:avLst/>
            </a:prstGeom>
            <a:ln w="19050">
              <a:solidFill>
                <a:schemeClr val="bg1"/>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376" name="组合 375"/>
            <p:cNvGrpSpPr/>
            <p:nvPr/>
          </p:nvGrpSpPr>
          <p:grpSpPr>
            <a:xfrm>
              <a:off x="3381254" y="2843726"/>
              <a:ext cx="2262584" cy="2031524"/>
              <a:chOff x="2777468" y="4680762"/>
              <a:chExt cx="2262584" cy="2031524"/>
            </a:xfrm>
          </p:grpSpPr>
          <p:sp>
            <p:nvSpPr>
              <p:cNvPr id="405" name="TextBox 8"/>
              <p:cNvSpPr txBox="1"/>
              <p:nvPr/>
            </p:nvSpPr>
            <p:spPr>
              <a:xfrm>
                <a:off x="2777468" y="4865427"/>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0</a:t>
                </a:r>
                <a:endParaRPr lang="en-US" sz="1600" dirty="0">
                  <a:solidFill>
                    <a:srgbClr val="FFFF00"/>
                  </a:solidFill>
                  <a:latin typeface="Times New Roman" panose="02020603050405020304" pitchFamily="18" charset="0"/>
                  <a:cs typeface="Times New Roman" panose="02020603050405020304" pitchFamily="18" charset="0"/>
                </a:endParaRPr>
              </a:p>
            </p:txBody>
          </p:sp>
          <p:sp>
            <p:nvSpPr>
              <p:cNvPr id="409" name="TextBox 8"/>
              <p:cNvSpPr txBox="1"/>
              <p:nvPr/>
            </p:nvSpPr>
            <p:spPr>
              <a:xfrm>
                <a:off x="2777468" y="6373732"/>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3</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410" name="TextBox 8"/>
              <p:cNvSpPr txBox="1"/>
              <p:nvPr/>
            </p:nvSpPr>
            <p:spPr>
              <a:xfrm>
                <a:off x="4339198" y="4680762"/>
                <a:ext cx="700854"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600</a:t>
                </a:r>
                <a:endParaRPr lang="en-US" sz="1800" dirty="0">
                  <a:solidFill>
                    <a:srgbClr val="FFFF00"/>
                  </a:solidFill>
                  <a:latin typeface="Times New Roman" panose="02020603050405020304" pitchFamily="18" charset="0"/>
                  <a:cs typeface="Times New Roman" panose="02020603050405020304" pitchFamily="18" charset="0"/>
                </a:endParaRPr>
              </a:p>
            </p:txBody>
          </p:sp>
          <p:sp>
            <p:nvSpPr>
              <p:cNvPr id="414" name="TextBox 8"/>
              <p:cNvSpPr txBox="1"/>
              <p:nvPr/>
            </p:nvSpPr>
            <p:spPr>
              <a:xfrm>
                <a:off x="3664737" y="4680762"/>
                <a:ext cx="700854" cy="338554"/>
              </a:xfrm>
              <a:prstGeom prst="rect">
                <a:avLst/>
              </a:prstGeom>
              <a:noFill/>
            </p:spPr>
            <p:txBody>
              <a:bodyPr wrap="square" rtlCol="0">
                <a:spAutoFit/>
              </a:bodyPr>
              <a:lstStyle/>
              <a:p>
                <a:pPr algn="ctr"/>
                <a:r>
                  <a:rPr lang="en-US" altLang="zh-CN" sz="1600" dirty="0" smtClean="0">
                    <a:solidFill>
                      <a:srgbClr val="FFFF00"/>
                    </a:solidFill>
                    <a:latin typeface="Times New Roman" panose="02020603050405020304" pitchFamily="18" charset="0"/>
                    <a:cs typeface="Times New Roman" panose="02020603050405020304" pitchFamily="18" charset="0"/>
                  </a:rPr>
                  <a:t>x</a:t>
                </a:r>
                <a:r>
                  <a:rPr lang="en-US" sz="1600" dirty="0" smtClean="0">
                    <a:solidFill>
                      <a:srgbClr val="FFFF00"/>
                    </a:solidFill>
                    <a:latin typeface="Times New Roman" panose="02020603050405020304" pitchFamily="18" charset="0"/>
                    <a:cs typeface="Times New Roman" panose="02020603050405020304" pitchFamily="18" charset="0"/>
                  </a:rPr>
                  <a:t> (m)</a:t>
                </a:r>
                <a:endParaRPr lang="en-US" sz="1600" dirty="0">
                  <a:solidFill>
                    <a:srgbClr val="FFFF00"/>
                  </a:solidFill>
                  <a:latin typeface="Times New Roman" panose="02020603050405020304" pitchFamily="18" charset="0"/>
                  <a:cs typeface="Times New Roman" panose="02020603050405020304" pitchFamily="18" charset="0"/>
                </a:endParaRPr>
              </a:p>
            </p:txBody>
          </p:sp>
          <p:sp>
            <p:nvSpPr>
              <p:cNvPr id="415" name="TextBox 8"/>
              <p:cNvSpPr txBox="1"/>
              <p:nvPr/>
            </p:nvSpPr>
            <p:spPr>
              <a:xfrm rot="16200000">
                <a:off x="2350109" y="5638819"/>
                <a:ext cx="119327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t (s)</a:t>
                </a:r>
                <a:endParaRPr lang="en-US" sz="1600" dirty="0">
                  <a:solidFill>
                    <a:srgbClr val="FFFF00"/>
                  </a:solidFill>
                  <a:latin typeface="Times New Roman" panose="02020603050405020304" pitchFamily="18" charset="0"/>
                  <a:cs typeface="Times New Roman" panose="02020603050405020304" pitchFamily="18" charset="0"/>
                </a:endParaRPr>
              </a:p>
            </p:txBody>
          </p:sp>
          <p:sp>
            <p:nvSpPr>
              <p:cNvPr id="416" name="TextBox 8"/>
              <p:cNvSpPr txBox="1"/>
              <p:nvPr/>
            </p:nvSpPr>
            <p:spPr>
              <a:xfrm>
                <a:off x="2934352" y="4680762"/>
                <a:ext cx="700853" cy="338554"/>
              </a:xfrm>
              <a:prstGeom prst="rect">
                <a:avLst/>
              </a:prstGeom>
              <a:noFill/>
            </p:spPr>
            <p:txBody>
              <a:bodyPr wrap="square" rtlCol="0">
                <a:spAutoFit/>
              </a:bodyPr>
              <a:lstStyle/>
              <a:p>
                <a:pPr algn="ctr"/>
                <a:r>
                  <a:rPr lang="en-US" sz="1600" dirty="0" smtClean="0">
                    <a:solidFill>
                      <a:srgbClr val="FFFF00"/>
                    </a:solidFill>
                    <a:latin typeface="Times New Roman" panose="02020603050405020304" pitchFamily="18" charset="0"/>
                    <a:cs typeface="Times New Roman" panose="02020603050405020304" pitchFamily="18" charset="0"/>
                  </a:rPr>
                  <a:t>0</a:t>
                </a:r>
                <a:endParaRPr lang="en-US" sz="1800" dirty="0">
                  <a:solidFill>
                    <a:srgbClr val="FFFF00"/>
                  </a:solidFill>
                  <a:latin typeface="Times New Roman" panose="02020603050405020304" pitchFamily="18" charset="0"/>
                  <a:cs typeface="Times New Roman" panose="02020603050405020304" pitchFamily="18" charset="0"/>
                </a:endParaRPr>
              </a:p>
            </p:txBody>
          </p:sp>
        </p:grpSp>
        <p:sp>
          <p:nvSpPr>
            <p:cNvPr id="424" name="矩形 423"/>
            <p:cNvSpPr/>
            <p:nvPr/>
          </p:nvSpPr>
          <p:spPr>
            <a:xfrm>
              <a:off x="2981504" y="2945346"/>
              <a:ext cx="819455" cy="400110"/>
            </a:xfrm>
            <a:prstGeom prst="rect">
              <a:avLst/>
            </a:prstGeom>
          </p:spPr>
          <p:txBody>
            <a:bodyPr wrap="none">
              <a:spAutoFit/>
            </a:bodyPr>
            <a:lstStyle/>
            <a:p>
              <a:r>
                <a:rPr lang="en-US" sz="2000" i="1" dirty="0">
                  <a:solidFill>
                    <a:schemeClr val="bg1"/>
                  </a:solidFill>
                  <a:latin typeface="Times New Roman" panose="02020603050405020304" pitchFamily="18" charset="0"/>
                  <a:cs typeface="Times New Roman" panose="02020603050405020304" pitchFamily="18" charset="0"/>
                </a:rPr>
                <a:t>G</a:t>
              </a:r>
              <a:r>
                <a:rPr lang="en-US" sz="2000"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s</a:t>
              </a:r>
              <a:r>
                <a:rPr lang="en-US" sz="2000" dirty="0" err="1">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x</a:t>
              </a:r>
              <a:r>
                <a:rPr lang="en-US" sz="2000" dirty="0">
                  <a:solidFill>
                    <a:schemeClr val="bg1"/>
                  </a:solidFill>
                  <a:latin typeface="Times New Roman" panose="02020603050405020304" pitchFamily="18" charset="0"/>
                  <a:cs typeface="Times New Roman" panose="02020603050405020304" pitchFamily="18" charset="0"/>
                </a:rPr>
                <a:t>)</a:t>
              </a:r>
              <a:endParaRPr lang="en-US" sz="2000" dirty="0"/>
            </a:p>
          </p:txBody>
        </p:sp>
        <p:sp>
          <p:nvSpPr>
            <p:cNvPr id="426" name="TextBox 425"/>
            <p:cNvSpPr txBox="1"/>
            <p:nvPr/>
          </p:nvSpPr>
          <p:spPr>
            <a:xfrm>
              <a:off x="3419872" y="2586390"/>
              <a:ext cx="2533637" cy="338554"/>
            </a:xfrm>
            <a:prstGeom prst="rect">
              <a:avLst/>
            </a:prstGeom>
            <a:noFill/>
          </p:spPr>
          <p:txBody>
            <a:bodyPr wrap="square" rtlCol="0">
              <a:spAutoFit/>
            </a:bodyPr>
            <a:lstStyle/>
            <a:p>
              <a:pPr algn="ctr"/>
              <a:r>
                <a:rPr lang="en-US" sz="1600" dirty="0" smtClean="0">
                  <a:solidFill>
                    <a:schemeClr val="bg1"/>
                  </a:solidFill>
                  <a:latin typeface="Times New Roman" panose="02020603050405020304" pitchFamily="18" charset="0"/>
                  <a:cs typeface="Times New Roman" panose="02020603050405020304" pitchFamily="18" charset="0"/>
                </a:rPr>
                <a:t> (CSG)</a:t>
              </a:r>
              <a:endParaRPr lang="en-US" sz="1600" b="1" dirty="0" smtClean="0">
                <a:solidFill>
                  <a:schemeClr val="bg1"/>
                </a:solidFill>
                <a:latin typeface="Times New Roman" panose="02020603050405020304" pitchFamily="18" charset="0"/>
                <a:cs typeface="Times New Roman" panose="02020603050405020304" pitchFamily="18" charset="0"/>
              </a:endParaRPr>
            </a:p>
          </p:txBody>
        </p:sp>
      </p:grpSp>
      <p:sp>
        <p:nvSpPr>
          <p:cNvPr id="430" name="TextBox 429"/>
          <p:cNvSpPr txBox="1"/>
          <p:nvPr/>
        </p:nvSpPr>
        <p:spPr>
          <a:xfrm>
            <a:off x="5798084" y="5521089"/>
            <a:ext cx="3232967" cy="830997"/>
          </a:xfrm>
          <a:prstGeom prst="rect">
            <a:avLst/>
          </a:prstGeom>
          <a:noFill/>
        </p:spPr>
        <p:txBody>
          <a:bodyPr wrap="square" rtlCol="0">
            <a:spAutoFit/>
          </a:bodyPr>
          <a:lstStyle/>
          <a:p>
            <a:r>
              <a:rPr lang="en-US" sz="2400" dirty="0">
                <a:solidFill>
                  <a:srgbClr val="FFFF00"/>
                </a:solidFill>
                <a:latin typeface="Times New Roman" panose="02020603050405020304" pitchFamily="18" charset="0"/>
                <a:cs typeface="Times New Roman" panose="02020603050405020304" pitchFamily="18" charset="0"/>
              </a:rPr>
              <a:t>Q: </a:t>
            </a:r>
            <a:r>
              <a:rPr lang="en-US" sz="2400" dirty="0" smtClean="0">
                <a:solidFill>
                  <a:srgbClr val="FFFF00"/>
                </a:solidFill>
                <a:latin typeface="Times New Roman" panose="02020603050405020304" pitchFamily="18" charset="0"/>
                <a:cs typeface="Times New Roman" panose="02020603050405020304" pitchFamily="18" charset="0"/>
              </a:rPr>
              <a:t>How </a:t>
            </a:r>
            <a:r>
              <a:rPr lang="en-US" sz="2400" dirty="0">
                <a:solidFill>
                  <a:srgbClr val="FFFF00"/>
                </a:solidFill>
                <a:latin typeface="Times New Roman" panose="02020603050405020304" pitchFamily="18" charset="0"/>
                <a:cs typeface="Times New Roman" panose="02020603050405020304" pitchFamily="18" charset="0"/>
              </a:rPr>
              <a:t>to get images at different depths?</a:t>
            </a:r>
          </a:p>
        </p:txBody>
      </p:sp>
      <p:sp>
        <p:nvSpPr>
          <p:cNvPr id="3" name="TextBox 2"/>
          <p:cNvSpPr txBox="1"/>
          <p:nvPr/>
        </p:nvSpPr>
        <p:spPr>
          <a:xfrm>
            <a:off x="4499992" y="1066737"/>
            <a:ext cx="3671198" cy="461665"/>
          </a:xfrm>
          <a:prstGeom prst="rect">
            <a:avLst/>
          </a:prstGeom>
          <a:noFill/>
          <a:ln>
            <a:solidFill>
              <a:srgbClr val="FFFF00"/>
            </a:solidFill>
          </a:ln>
        </p:spPr>
        <p:txBody>
          <a:bodyPr wrap="non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rPr>
              <a:t>Answer: narrow-band filters</a:t>
            </a:r>
          </a:p>
        </p:txBody>
      </p:sp>
      <p:cxnSp>
        <p:nvCxnSpPr>
          <p:cNvPr id="8" name="直接连接符 7"/>
          <p:cNvCxnSpPr/>
          <p:nvPr/>
        </p:nvCxnSpPr>
        <p:spPr>
          <a:xfrm flipH="1">
            <a:off x="7786831" y="3794988"/>
            <a:ext cx="95724" cy="988119"/>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flipH="1">
            <a:off x="7688173" y="1885163"/>
            <a:ext cx="190363" cy="578731"/>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flipH="1">
            <a:off x="7788644" y="3789041"/>
            <a:ext cx="95724" cy="988119"/>
          </a:xfrm>
          <a:prstGeom prst="line">
            <a:avLst/>
          </a:prstGeom>
          <a:ln w="381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14193054"/>
      </p:ext>
    </p:extLst>
  </p:cSld>
  <p:clrMapOvr>
    <a:masterClrMapping/>
  </p:clrMapOvr>
  <mc:AlternateContent xmlns:mc="http://schemas.openxmlformats.org/markup-compatibility/2006">
    <mc:Choice xmlns:p14="http://schemas.microsoft.com/office/powerpoint/2010/main" Requires="p14">
      <p:transition spd="slow" p14:dur="2000" advTm="61256"/>
    </mc:Choice>
    <mc:Fallback>
      <p:transition spd="slow" advTm="6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afterEffect">
                                  <p:stCondLst>
                                    <p:cond delay="0"/>
                                  </p:stCondLst>
                                  <p:childTnLst>
                                    <p:animMotion origin="layout" path="M -3.88889E-6 1.37173E-6 L -0.55486 -0.66944 " pathEditMode="relative" rAng="0" ptsTypes="AA">
                                      <p:cBhvr>
                                        <p:cTn id="6" dur="1000" fill="hold"/>
                                        <p:tgtEl>
                                          <p:spTgt spid="430"/>
                                        </p:tgtEl>
                                        <p:attrNameLst>
                                          <p:attrName>ppt_x</p:attrName>
                                          <p:attrName>ppt_y</p:attrName>
                                        </p:attrNameLst>
                                      </p:cBhvr>
                                      <p:rCtr x="-27743" y="-33472"/>
                                    </p:animMotion>
                                  </p:childTnLst>
                                </p:cTn>
                              </p:par>
                              <p:par>
                                <p:cTn id="7" presetID="42" presetClass="path" presetSubtype="0" accel="50000" decel="50000" fill="hold" nodeType="withEffect">
                                  <p:stCondLst>
                                    <p:cond delay="0"/>
                                  </p:stCondLst>
                                  <p:childTnLst>
                                    <p:animMotion origin="layout" path="M -3.88889E-6 -2.96296E-6 L 0.70903 -0.25578 " pathEditMode="relative" rAng="0" ptsTypes="AA">
                                      <p:cBhvr>
                                        <p:cTn id="8" dur="1000" fill="hold"/>
                                        <p:tgtEl>
                                          <p:spTgt spid="20"/>
                                        </p:tgtEl>
                                        <p:attrNameLst>
                                          <p:attrName>ppt_x</p:attrName>
                                          <p:attrName>ppt_y</p:attrName>
                                        </p:attrNameLst>
                                      </p:cBhvr>
                                      <p:rCtr x="35451" y="-12801"/>
                                    </p:animMotion>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20"/>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92"/>
                                        </p:tgtEl>
                                        <p:attrNameLst>
                                          <p:attrName>style.visibility</p:attrName>
                                        </p:attrNameLst>
                                      </p:cBhvr>
                                      <p:to>
                                        <p:strVal val="visible"/>
                                      </p:to>
                                    </p:set>
                                  </p:childTnLst>
                                </p:cTn>
                              </p:par>
                            </p:childTnLst>
                          </p:cTn>
                        </p:par>
                        <p:par>
                          <p:cTn id="14" fill="hold">
                            <p:stCondLst>
                              <p:cond delay="1000"/>
                            </p:stCondLst>
                            <p:childTnLst>
                              <p:par>
                                <p:cTn id="15" presetID="42" presetClass="path" presetSubtype="0" accel="50000" decel="50000" fill="hold" nodeType="afterEffect">
                                  <p:stCondLst>
                                    <p:cond delay="0"/>
                                  </p:stCondLst>
                                  <p:childTnLst>
                                    <p:animMotion origin="layout" path="M 1.11111E-6 -1.48148E-6 L -0.3875 -0.10694 " pathEditMode="relative" rAng="0" ptsTypes="AA">
                                      <p:cBhvr>
                                        <p:cTn id="16" dur="1000" fill="hold"/>
                                        <p:tgtEl>
                                          <p:spTgt spid="18"/>
                                        </p:tgtEl>
                                        <p:attrNameLst>
                                          <p:attrName>ppt_x</p:attrName>
                                          <p:attrName>ppt_y</p:attrName>
                                        </p:attrNameLst>
                                      </p:cBhvr>
                                      <p:rCtr x="-19375" y="-5347"/>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2.5E-6 0.01041 L -0.37674 -0.04719 " pathEditMode="relative" rAng="0" ptsTypes="AA">
                                      <p:cBhvr>
                                        <p:cTn id="27" dur="1000" fill="hold"/>
                                        <p:tgtEl>
                                          <p:spTgt spid="19"/>
                                        </p:tgtEl>
                                        <p:attrNameLst>
                                          <p:attrName>ppt_x</p:attrName>
                                          <p:attrName>ppt_y</p:attrName>
                                        </p:attrNameLst>
                                      </p:cBhvr>
                                      <p:rCtr x="-18837" y="-2892"/>
                                    </p:animMotion>
                                  </p:childTnLst>
                                </p:cTn>
                              </p:par>
                            </p:childTnLst>
                          </p:cTn>
                        </p:par>
                        <p:par>
                          <p:cTn id="28" fill="hold">
                            <p:stCondLst>
                              <p:cond delay="3000"/>
                            </p:stCondLst>
                            <p:childTnLst>
                              <p:par>
                                <p:cTn id="29" presetID="1" presetClass="exit" presetSubtype="0" fill="hold" nodeType="after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3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3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17000" decel="20000" fill="hold" nodeType="clickEffect">
                                  <p:stCondLst>
                                    <p:cond delay="0"/>
                                  </p:stCondLst>
                                  <p:childTnLst>
                                    <p:animMotion origin="layout" path="M -4.44444E-6 2.96296E-6 L 0.52188 2.96296E-6 " pathEditMode="relative" rAng="0" ptsTypes="AA">
                                      <p:cBhvr>
                                        <p:cTn id="47" dur="750" fill="hold"/>
                                        <p:tgtEl>
                                          <p:spTgt spid="951"/>
                                        </p:tgtEl>
                                        <p:attrNameLst>
                                          <p:attrName>ppt_x</p:attrName>
                                          <p:attrName>ppt_y</p:attrName>
                                        </p:attrNameLst>
                                      </p:cBhvr>
                                      <p:rCtr x="26094" y="0"/>
                                    </p:animMotion>
                                  </p:childTnLst>
                                </p:cTn>
                              </p:par>
                              <p:par>
                                <p:cTn id="48" presetID="42" presetClass="path" presetSubtype="0" accel="50000" decel="50000" fill="hold" nodeType="withEffect">
                                  <p:stCondLst>
                                    <p:cond delay="0"/>
                                  </p:stCondLst>
                                  <p:childTnLst>
                                    <p:animMotion origin="layout" path="M 2.22222E-6 0.00139 L 0.5309 0.00278 " pathEditMode="relative" rAng="0" ptsTypes="AA">
                                      <p:cBhvr>
                                        <p:cTn id="49" dur="750" fill="hold"/>
                                        <p:tgtEl>
                                          <p:spTgt spid="948"/>
                                        </p:tgtEl>
                                        <p:attrNameLst>
                                          <p:attrName>ppt_x</p:attrName>
                                          <p:attrName>ppt_y</p:attrName>
                                        </p:attrNameLst>
                                      </p:cBhvr>
                                      <p:rCtr x="26545" y="69"/>
                                    </p:animMotion>
                                  </p:childTnLst>
                                </p:cTn>
                              </p:par>
                            </p:childTnLst>
                          </p:cTn>
                        </p:par>
                        <p:par>
                          <p:cTn id="50" fill="hold">
                            <p:stCondLst>
                              <p:cond delay="750"/>
                            </p:stCondLst>
                            <p:childTnLst>
                              <p:par>
                                <p:cTn id="51" presetID="1"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53"/>
                                        </p:tgtEl>
                                        <p:attrNameLst>
                                          <p:attrName>style.visibility</p:attrName>
                                        </p:attrNameLst>
                                      </p:cBhvr>
                                      <p:to>
                                        <p:strVal val="visible"/>
                                      </p:to>
                                    </p:set>
                                  </p:childTnLst>
                                </p:cTn>
                              </p:par>
                            </p:childTnLst>
                          </p:cTn>
                        </p:par>
                        <p:par>
                          <p:cTn id="59" fill="hold">
                            <p:stCondLst>
                              <p:cond delay="750"/>
                            </p:stCondLst>
                            <p:childTnLst>
                              <p:par>
                                <p:cTn id="60" presetID="1" presetClass="entr" presetSubtype="0" fill="hold" grpId="0" nodeType="afterEffect">
                                  <p:stCondLst>
                                    <p:cond delay="0"/>
                                  </p:stCondLst>
                                  <p:childTnLst>
                                    <p:set>
                                      <p:cBhvr>
                                        <p:cTn id="61" dur="1" fill="hold">
                                          <p:stCondLst>
                                            <p:cond delay="0"/>
                                          </p:stCondLst>
                                        </p:cTn>
                                        <p:tgtEl>
                                          <p:spTgt spid="5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2.77778E-6 -3.7037E-6 L 0.88298 0.00903 " pathEditMode="relative" rAng="0" ptsTypes="AA">
                                      <p:cBhvr>
                                        <p:cTn id="65" dur="2000" fill="hold"/>
                                        <p:tgtEl>
                                          <p:spTgt spid="946"/>
                                        </p:tgtEl>
                                        <p:attrNameLst>
                                          <p:attrName>ppt_x</p:attrName>
                                          <p:attrName>ppt_y</p:attrName>
                                        </p:attrNameLst>
                                      </p:cBhvr>
                                      <p:rCtr x="44149" y="440"/>
                                    </p:animMotion>
                                  </p:childTnLst>
                                </p:cTn>
                              </p:par>
                              <p:par>
                                <p:cTn id="66" presetID="42" presetClass="path" presetSubtype="0" accel="50000" decel="50000" fill="hold" nodeType="withEffect">
                                  <p:stCondLst>
                                    <p:cond delay="0"/>
                                  </p:stCondLst>
                                  <p:childTnLst>
                                    <p:animMotion origin="layout" path="M 1.66667E-6 2.59259E-6 L 0.86736 -0.00787 " pathEditMode="relative" rAng="0" ptsTypes="AA">
                                      <p:cBhvr>
                                        <p:cTn id="67" dur="2000" fill="hold"/>
                                        <p:tgtEl>
                                          <p:spTgt spid="950"/>
                                        </p:tgtEl>
                                        <p:attrNameLst>
                                          <p:attrName>ppt_x</p:attrName>
                                          <p:attrName>ppt_y</p:attrName>
                                        </p:attrNameLst>
                                      </p:cBhvr>
                                      <p:rCtr x="43368" y="-394"/>
                                    </p:animMotion>
                                  </p:childTnLst>
                                </p:cTn>
                              </p:par>
                            </p:childTnLst>
                          </p:cTn>
                        </p:par>
                        <p:par>
                          <p:cTn id="68" fill="hold">
                            <p:stCondLst>
                              <p:cond delay="2000"/>
                            </p:stCondLst>
                            <p:childTnLst>
                              <p:par>
                                <p:cTn id="69" presetID="1" presetClass="exit" presetSubtype="0" fill="hold" nodeType="afterEffect">
                                  <p:stCondLst>
                                    <p:cond delay="0"/>
                                  </p:stCondLst>
                                  <p:childTnLst>
                                    <p:set>
                                      <p:cBhvr>
                                        <p:cTn id="70" dur="1" fill="hold">
                                          <p:stCondLst>
                                            <p:cond delay="0"/>
                                          </p:stCondLst>
                                        </p:cTn>
                                        <p:tgtEl>
                                          <p:spTgt spid="951"/>
                                        </p:tgtEl>
                                        <p:attrNameLst>
                                          <p:attrName>style.visibility</p:attrName>
                                        </p:attrNameLst>
                                      </p:cBhvr>
                                      <p:to>
                                        <p:strVal val="hidden"/>
                                      </p:to>
                                    </p:set>
                                  </p:childTnLst>
                                </p:cTn>
                              </p:par>
                            </p:childTnLst>
                          </p:cTn>
                        </p:par>
                        <p:par>
                          <p:cTn id="71" fill="hold">
                            <p:stCondLst>
                              <p:cond delay="2000"/>
                            </p:stCondLst>
                            <p:childTnLst>
                              <p:par>
                                <p:cTn id="72" presetID="1" presetClass="exit" presetSubtype="0" fill="hold" nodeType="afterEffect">
                                  <p:stCondLst>
                                    <p:cond delay="0"/>
                                  </p:stCondLst>
                                  <p:childTnLst>
                                    <p:set>
                                      <p:cBhvr>
                                        <p:cTn id="73" dur="1" fill="hold">
                                          <p:stCondLst>
                                            <p:cond delay="0"/>
                                          </p:stCondLst>
                                        </p:cTn>
                                        <p:tgtEl>
                                          <p:spTgt spid="948"/>
                                        </p:tgtEl>
                                        <p:attrNameLst>
                                          <p:attrName>style.visibility</p:attrName>
                                        </p:attrNameLst>
                                      </p:cBhvr>
                                      <p:to>
                                        <p:strVal val="hidden"/>
                                      </p:to>
                                    </p:set>
                                  </p:childTnLst>
                                </p:cTn>
                              </p:par>
                            </p:childTnLst>
                          </p:cTn>
                        </p:par>
                        <p:par>
                          <p:cTn id="74" fill="hold">
                            <p:stCondLst>
                              <p:cond delay="2000"/>
                            </p:stCondLst>
                            <p:childTnLst>
                              <p:par>
                                <p:cTn id="75" presetID="42" presetClass="path" presetSubtype="0" accel="50000" decel="50000" fill="hold" nodeType="afterEffect">
                                  <p:stCondLst>
                                    <p:cond delay="0"/>
                                  </p:stCondLst>
                                  <p:childTnLst>
                                    <p:animMotion origin="layout" path="M -8.33333E-7 4.07407E-6 L -0.00208 0.04375 " pathEditMode="relative" rAng="0" ptsTypes="AA">
                                      <p:cBhvr>
                                        <p:cTn id="76" dur="1500" fill="hold"/>
                                        <p:tgtEl>
                                          <p:spTgt spid="100"/>
                                        </p:tgtEl>
                                        <p:attrNameLst>
                                          <p:attrName>ppt_x</p:attrName>
                                          <p:attrName>ppt_y</p:attrName>
                                        </p:attrNameLst>
                                      </p:cBhvr>
                                      <p:rCtr x="-104" y="2176"/>
                                    </p:animMotion>
                                  </p:childTnLst>
                                </p:cTn>
                              </p:par>
                              <p:par>
                                <p:cTn id="77" presetID="1" presetClass="entr" presetSubtype="0" fill="hold" grpId="0" nodeType="withEffect">
                                  <p:stCondLst>
                                    <p:cond delay="0"/>
                                  </p:stCondLst>
                                  <p:childTnLst>
                                    <p:set>
                                      <p:cBhvr>
                                        <p:cTn id="78" dur="1" fill="hold">
                                          <p:stCondLst>
                                            <p:cond delay="0"/>
                                          </p:stCondLst>
                                        </p:cTn>
                                        <p:tgtEl>
                                          <p:spTgt spid="10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4.44444E-6 2.96296E-6 L 0.85938 -0.00625 " pathEditMode="relative" rAng="0" ptsTypes="AA">
                                      <p:cBhvr>
                                        <p:cTn id="82" dur="2000" fill="hold"/>
                                        <p:tgtEl>
                                          <p:spTgt spid="949"/>
                                        </p:tgtEl>
                                        <p:attrNameLst>
                                          <p:attrName>ppt_x</p:attrName>
                                          <p:attrName>ppt_y</p:attrName>
                                        </p:attrNameLst>
                                      </p:cBhvr>
                                      <p:rCtr x="42969" y="-324"/>
                                    </p:animMotion>
                                  </p:childTnLst>
                                </p:cTn>
                              </p:par>
                              <p:par>
                                <p:cTn id="83" presetID="42" presetClass="path" presetSubtype="0" accel="50000" decel="50000" fill="hold" nodeType="withEffect">
                                  <p:stCondLst>
                                    <p:cond delay="0"/>
                                  </p:stCondLst>
                                  <p:childTnLst>
                                    <p:animMotion origin="layout" path="M 0.00104 -2.22222E-6 L 0.86042 -0.00116 " pathEditMode="relative" rAng="0" ptsTypes="AA">
                                      <p:cBhvr>
                                        <p:cTn id="84" dur="2000" fill="hold"/>
                                        <p:tgtEl>
                                          <p:spTgt spid="944"/>
                                        </p:tgtEl>
                                        <p:attrNameLst>
                                          <p:attrName>ppt_x</p:attrName>
                                          <p:attrName>ppt_y</p:attrName>
                                        </p:attrNameLst>
                                      </p:cBhvr>
                                      <p:rCtr x="42969" y="-69"/>
                                    </p:animMotion>
                                  </p:childTnLst>
                                </p:cTn>
                              </p:par>
                              <p:par>
                                <p:cTn id="85" presetID="1" presetClass="exit" presetSubtype="0" fill="hold" nodeType="withEffect">
                                  <p:stCondLst>
                                    <p:cond delay="0"/>
                                  </p:stCondLst>
                                  <p:childTnLst>
                                    <p:set>
                                      <p:cBhvr>
                                        <p:cTn id="86" dur="1" fill="hold">
                                          <p:stCondLst>
                                            <p:cond delay="0"/>
                                          </p:stCondLst>
                                        </p:cTn>
                                        <p:tgtEl>
                                          <p:spTgt spid="94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950"/>
                                        </p:tgtEl>
                                        <p:attrNameLst>
                                          <p:attrName>style.visibility</p:attrName>
                                        </p:attrNameLst>
                                      </p:cBhvr>
                                      <p:to>
                                        <p:strVal val="hidden"/>
                                      </p:to>
                                    </p:set>
                                  </p:childTnLst>
                                </p:cTn>
                              </p:par>
                            </p:childTnLst>
                          </p:cTn>
                        </p:par>
                        <p:par>
                          <p:cTn id="89" fill="hold">
                            <p:stCondLst>
                              <p:cond delay="2000"/>
                            </p:stCondLst>
                            <p:childTnLst>
                              <p:par>
                                <p:cTn id="90" presetID="42" presetClass="path" presetSubtype="0" accel="50000" decel="50000" fill="hold" nodeType="afterEffect">
                                  <p:stCondLst>
                                    <p:cond delay="0"/>
                                  </p:stCondLst>
                                  <p:childTnLst>
                                    <p:animMotion origin="layout" path="M -0.00208 0.04375 L -0.00104 0.07685 " pathEditMode="relative" rAng="0" ptsTypes="AA">
                                      <p:cBhvr>
                                        <p:cTn id="91" dur="1500" fill="hold"/>
                                        <p:tgtEl>
                                          <p:spTgt spid="100"/>
                                        </p:tgtEl>
                                        <p:attrNameLst>
                                          <p:attrName>ppt_x</p:attrName>
                                          <p:attrName>ppt_y</p:attrName>
                                        </p:attrNameLst>
                                      </p:cBhvr>
                                      <p:rCtr x="52" y="1644"/>
                                    </p:animMotion>
                                  </p:childTnLst>
                                </p:cTn>
                              </p:par>
                              <p:par>
                                <p:cTn id="92" presetID="1" presetClass="entr" presetSubtype="0" fill="hold" grpId="0" nodeType="withEffect">
                                  <p:stCondLst>
                                    <p:cond delay="0"/>
                                  </p:stCondLst>
                                  <p:childTnLst>
                                    <p:set>
                                      <p:cBhvr>
                                        <p:cTn id="93" dur="1" fill="hold">
                                          <p:stCondLst>
                                            <p:cond delay="0"/>
                                          </p:stCondLst>
                                        </p:cTn>
                                        <p:tgtEl>
                                          <p:spTgt spid="411"/>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nodeType="clickEffect">
                                  <p:stCondLst>
                                    <p:cond delay="0"/>
                                  </p:stCondLst>
                                  <p:childTnLst>
                                    <p:animMotion origin="layout" path="M 2.22222E-6 -1.48148E-6 L 1.20104 -0.01319 " pathEditMode="relative" rAng="0" ptsTypes="AA">
                                      <p:cBhvr>
                                        <p:cTn id="97" dur="2000" fill="hold"/>
                                        <p:tgtEl>
                                          <p:spTgt spid="101"/>
                                        </p:tgtEl>
                                        <p:attrNameLst>
                                          <p:attrName>ppt_x</p:attrName>
                                          <p:attrName>ppt_y</p:attrName>
                                        </p:attrNameLst>
                                      </p:cBhvr>
                                      <p:rCtr x="60052" y="-671"/>
                                    </p:animMotion>
                                  </p:childTnLst>
                                </p:cTn>
                              </p:par>
                              <p:par>
                                <p:cTn id="98" presetID="42" presetClass="path" presetSubtype="0" accel="50000" decel="50000" fill="hold" nodeType="withEffect">
                                  <p:stCondLst>
                                    <p:cond delay="0"/>
                                  </p:stCondLst>
                                  <p:childTnLst>
                                    <p:animMotion origin="layout" path="M 1.66667E-6 -4.07407E-6 L 1.21267 0.01366 " pathEditMode="relative" rAng="0" ptsTypes="AA">
                                      <p:cBhvr>
                                        <p:cTn id="99" dur="2000" fill="hold"/>
                                        <p:tgtEl>
                                          <p:spTgt spid="942"/>
                                        </p:tgtEl>
                                        <p:attrNameLst>
                                          <p:attrName>ppt_x</p:attrName>
                                          <p:attrName>ppt_y</p:attrName>
                                        </p:attrNameLst>
                                      </p:cBhvr>
                                      <p:rCtr x="60642" y="671"/>
                                    </p:animMotion>
                                  </p:childTnLst>
                                </p:cTn>
                              </p:par>
                            </p:childTnLst>
                          </p:cTn>
                        </p:par>
                        <p:par>
                          <p:cTn id="100" fill="hold">
                            <p:stCondLst>
                              <p:cond delay="2000"/>
                            </p:stCondLst>
                            <p:childTnLst>
                              <p:par>
                                <p:cTn id="101" presetID="1" presetClass="exit" presetSubtype="0" fill="hold" nodeType="afterEffect">
                                  <p:stCondLst>
                                    <p:cond delay="0"/>
                                  </p:stCondLst>
                                  <p:childTnLst>
                                    <p:set>
                                      <p:cBhvr>
                                        <p:cTn id="102" dur="1" fill="hold">
                                          <p:stCondLst>
                                            <p:cond delay="0"/>
                                          </p:stCondLst>
                                        </p:cTn>
                                        <p:tgtEl>
                                          <p:spTgt spid="949"/>
                                        </p:tgtEl>
                                        <p:attrNameLst>
                                          <p:attrName>style.visibility</p:attrName>
                                        </p:attrNameLst>
                                      </p:cBhvr>
                                      <p:to>
                                        <p:strVal val="hidden"/>
                                      </p:to>
                                    </p:set>
                                  </p:childTnLst>
                                </p:cTn>
                              </p:par>
                            </p:childTnLst>
                          </p:cTn>
                        </p:par>
                        <p:par>
                          <p:cTn id="103" fill="hold">
                            <p:stCondLst>
                              <p:cond delay="2000"/>
                            </p:stCondLst>
                            <p:childTnLst>
                              <p:par>
                                <p:cTn id="104" presetID="1" presetClass="exit" presetSubtype="0" fill="hold" nodeType="afterEffect">
                                  <p:stCondLst>
                                    <p:cond delay="0"/>
                                  </p:stCondLst>
                                  <p:childTnLst>
                                    <p:set>
                                      <p:cBhvr>
                                        <p:cTn id="105" dur="1" fill="hold">
                                          <p:stCondLst>
                                            <p:cond delay="0"/>
                                          </p:stCondLst>
                                        </p:cTn>
                                        <p:tgtEl>
                                          <p:spTgt spid="944"/>
                                        </p:tgtEl>
                                        <p:attrNameLst>
                                          <p:attrName>style.visibility</p:attrName>
                                        </p:attrNameLst>
                                      </p:cBhvr>
                                      <p:to>
                                        <p:strVal val="hidden"/>
                                      </p:to>
                                    </p:set>
                                  </p:childTnLst>
                                </p:cTn>
                              </p:par>
                            </p:childTnLst>
                          </p:cTn>
                        </p:par>
                        <p:par>
                          <p:cTn id="106" fill="hold">
                            <p:stCondLst>
                              <p:cond delay="2000"/>
                            </p:stCondLst>
                            <p:childTnLst>
                              <p:par>
                                <p:cTn id="107" presetID="42" presetClass="path" presetSubtype="0" accel="50000" decel="50000" fill="hold" nodeType="afterEffect">
                                  <p:stCondLst>
                                    <p:cond delay="0"/>
                                  </p:stCondLst>
                                  <p:childTnLst>
                                    <p:animMotion origin="layout" path="M -0.00208 0.07523 L -0.00313 0.11736 " pathEditMode="relative" rAng="0" ptsTypes="AA">
                                      <p:cBhvr>
                                        <p:cTn id="108" dur="1500" fill="hold"/>
                                        <p:tgtEl>
                                          <p:spTgt spid="100"/>
                                        </p:tgtEl>
                                        <p:attrNameLst>
                                          <p:attrName>ppt_x</p:attrName>
                                          <p:attrName>ppt_y</p:attrName>
                                        </p:attrNameLst>
                                      </p:cBhvr>
                                      <p:rCtr x="-52" y="2106"/>
                                    </p:animMotion>
                                  </p:childTnLst>
                                </p:cTn>
                              </p:par>
                              <p:par>
                                <p:cTn id="109" presetID="1" presetClass="entr" presetSubtype="0" fill="hold" grpId="0" nodeType="withEffect">
                                  <p:stCondLst>
                                    <p:cond delay="0"/>
                                  </p:stCondLst>
                                  <p:childTnLst>
                                    <p:set>
                                      <p:cBhvr>
                                        <p:cTn id="110" dur="1" fill="hold">
                                          <p:stCondLst>
                                            <p:cond delay="0"/>
                                          </p:stCondLst>
                                        </p:cTn>
                                        <p:tgtEl>
                                          <p:spTgt spid="41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0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0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6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2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42" presetClass="path" presetSubtype="0" accel="50000" decel="50000" fill="hold" nodeType="clickEffect">
                                  <p:stCondLst>
                                    <p:cond delay="0"/>
                                  </p:stCondLst>
                                  <p:childTnLst>
                                    <p:animMotion origin="layout" path="M -4.44444E-6 2.96296E-6 L -0.0026 -0.30301 " pathEditMode="relative" rAng="0" ptsTypes="AA">
                                      <p:cBhvr>
                                        <p:cTn id="132" dur="2000" fill="hold"/>
                                        <p:tgtEl>
                                          <p:spTgt spid="227"/>
                                        </p:tgtEl>
                                        <p:attrNameLst>
                                          <p:attrName>ppt_x</p:attrName>
                                          <p:attrName>ppt_y</p:attrName>
                                        </p:attrNameLst>
                                      </p:cBhvr>
                                      <p:rCtr x="-139" y="-15162"/>
                                    </p:animMotion>
                                  </p:childTnLst>
                                </p:cTn>
                              </p:par>
                            </p:childTnLst>
                          </p:cTn>
                        </p:par>
                        <p:par>
                          <p:cTn id="133" fill="hold">
                            <p:stCondLst>
                              <p:cond delay="2000"/>
                            </p:stCondLst>
                            <p:childTnLst>
                              <p:par>
                                <p:cTn id="134" presetID="1" presetClass="exit" presetSubtype="0" fill="hold" nodeType="afterEffect">
                                  <p:stCondLst>
                                    <p:cond delay="0"/>
                                  </p:stCondLst>
                                  <p:childTnLst>
                                    <p:set>
                                      <p:cBhvr>
                                        <p:cTn id="135" dur="1" fill="hold">
                                          <p:stCondLst>
                                            <p:cond delay="0"/>
                                          </p:stCondLst>
                                        </p:cTn>
                                        <p:tgtEl>
                                          <p:spTgt spid="227"/>
                                        </p:tgtEl>
                                        <p:attrNameLst>
                                          <p:attrName>style.visibility</p:attrName>
                                        </p:attrNameLst>
                                      </p:cBhvr>
                                      <p:to>
                                        <p:strVal val="hidden"/>
                                      </p:to>
                                    </p:set>
                                  </p:childTnLst>
                                </p:cTn>
                              </p:par>
                            </p:childTnLst>
                          </p:cTn>
                        </p:par>
                        <p:par>
                          <p:cTn id="136" fill="hold">
                            <p:stCondLst>
                              <p:cond delay="2000"/>
                            </p:stCondLst>
                            <p:childTnLst>
                              <p:par>
                                <p:cTn id="137" presetID="1" presetClass="entr" presetSubtype="0" fill="hold" nodeType="afterEffect">
                                  <p:stCondLst>
                                    <p:cond delay="0"/>
                                  </p:stCondLst>
                                  <p:childTnLst>
                                    <p:set>
                                      <p:cBhvr>
                                        <p:cTn id="138"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 grpId="0" animBg="1"/>
      <p:bldP spid="102" grpId="0"/>
      <p:bldP spid="411" grpId="0"/>
      <p:bldP spid="412" grpId="0"/>
      <p:bldP spid="106" grpId="0"/>
      <p:bldP spid="526" grpId="0"/>
      <p:bldP spid="430" grpId="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1.5|2.8|1.8|2.1|2.7|3.9|2.4"/>
</p:tagLst>
</file>

<file path=ppt/tags/tag10.xml><?xml version="1.0" encoding="utf-8"?>
<p:tagLst xmlns:a="http://schemas.openxmlformats.org/drawingml/2006/main" xmlns:r="http://schemas.openxmlformats.org/officeDocument/2006/relationships" xmlns:p="http://schemas.openxmlformats.org/presentationml/2006/main">
  <p:tag name="TIMING" val="|0.6|3.4|6.3|7.8|4.5"/>
</p:tagLst>
</file>

<file path=ppt/tags/tag11.xml><?xml version="1.0" encoding="utf-8"?>
<p:tagLst xmlns:a="http://schemas.openxmlformats.org/drawingml/2006/main" xmlns:r="http://schemas.openxmlformats.org/officeDocument/2006/relationships" xmlns:p="http://schemas.openxmlformats.org/presentationml/2006/main">
  <p:tag name="TIMING" val="|1.8|8.7|8.7|15.2"/>
</p:tagLst>
</file>

<file path=ppt/tags/tag12.xml><?xml version="1.0" encoding="utf-8"?>
<p:tagLst xmlns:a="http://schemas.openxmlformats.org/drawingml/2006/main" xmlns:r="http://schemas.openxmlformats.org/officeDocument/2006/relationships" xmlns:p="http://schemas.openxmlformats.org/presentationml/2006/main">
  <p:tag name="TIMING" val="|1.7|4.7|7.6"/>
</p:tagLst>
</file>

<file path=ppt/tags/tag13.xml><?xml version="1.0" encoding="utf-8"?>
<p:tagLst xmlns:a="http://schemas.openxmlformats.org/drawingml/2006/main" xmlns:r="http://schemas.openxmlformats.org/officeDocument/2006/relationships" xmlns:p="http://schemas.openxmlformats.org/presentationml/2006/main">
  <p:tag name="TIMING" val="|5.9|14.1|2|4.6"/>
</p:tagLst>
</file>

<file path=ppt/tags/tag14.xml><?xml version="1.0" encoding="utf-8"?>
<p:tagLst xmlns:a="http://schemas.openxmlformats.org/drawingml/2006/main" xmlns:r="http://schemas.openxmlformats.org/officeDocument/2006/relationships" xmlns:p="http://schemas.openxmlformats.org/presentationml/2006/main">
  <p:tag name="TIMING" val="|1.2|3.3|4|5.2|1.5"/>
</p:tagLst>
</file>

<file path=ppt/tags/tag15.xml><?xml version="1.0" encoding="utf-8"?>
<p:tagLst xmlns:a="http://schemas.openxmlformats.org/drawingml/2006/main" xmlns:r="http://schemas.openxmlformats.org/officeDocument/2006/relationships" xmlns:p="http://schemas.openxmlformats.org/presentationml/2006/main">
  <p:tag name="TIMING" val="|23.4"/>
</p:tagLst>
</file>

<file path=ppt/tags/tag16.xml><?xml version="1.0" encoding="utf-8"?>
<p:tagLst xmlns:a="http://schemas.openxmlformats.org/drawingml/2006/main" xmlns:r="http://schemas.openxmlformats.org/officeDocument/2006/relationships" xmlns:p="http://schemas.openxmlformats.org/presentationml/2006/main">
  <p:tag name="TIMING" val="|0.8|6.5|0.4"/>
</p:tagLst>
</file>

<file path=ppt/tags/tag17.xml><?xml version="1.0" encoding="utf-8"?>
<p:tagLst xmlns:a="http://schemas.openxmlformats.org/drawingml/2006/main" xmlns:r="http://schemas.openxmlformats.org/officeDocument/2006/relationships" xmlns:p="http://schemas.openxmlformats.org/presentationml/2006/main">
  <p:tag name="TIMING" val="|0.7|0.7|31.2|0.6"/>
</p:tagLst>
</file>

<file path=ppt/tags/tag2.xml><?xml version="1.0" encoding="utf-8"?>
<p:tagLst xmlns:a="http://schemas.openxmlformats.org/drawingml/2006/main" xmlns:r="http://schemas.openxmlformats.org/officeDocument/2006/relationships" xmlns:p="http://schemas.openxmlformats.org/presentationml/2006/main">
  <p:tag name="TIMING" val="|1|16.8|3.7|8.7|14.9|11.3"/>
</p:tagLst>
</file>

<file path=ppt/tags/tag3.xml><?xml version="1.0" encoding="utf-8"?>
<p:tagLst xmlns:a="http://schemas.openxmlformats.org/drawingml/2006/main" xmlns:r="http://schemas.openxmlformats.org/officeDocument/2006/relationships" xmlns:p="http://schemas.openxmlformats.org/presentationml/2006/main">
  <p:tag name="TIMING" val="|14.3|6.3|5.2|1.4|6.4|4.5|2.8|4.9|4.2|1.5|5.2|1.2|16.1|0.4|0.4|0.6|0.5|0.6|6.6|0.6|0.4|0.8|0.2|1.1|7.1|0.5|6.7|5.6"/>
</p:tagLst>
</file>

<file path=ppt/tags/tag4.xml><?xml version="1.0" encoding="utf-8"?>
<p:tagLst xmlns:a="http://schemas.openxmlformats.org/drawingml/2006/main" xmlns:r="http://schemas.openxmlformats.org/officeDocument/2006/relationships" xmlns:p="http://schemas.openxmlformats.org/presentationml/2006/main">
  <p:tag name="TIMING" val="|1.9|0.5|1.4|3.3|0.5|5|4.2"/>
</p:tagLst>
</file>

<file path=ppt/tags/tag5.xml><?xml version="1.0" encoding="utf-8"?>
<p:tagLst xmlns:a="http://schemas.openxmlformats.org/drawingml/2006/main" xmlns:r="http://schemas.openxmlformats.org/officeDocument/2006/relationships" xmlns:p="http://schemas.openxmlformats.org/presentationml/2006/main">
  <p:tag name="TIMING" val="|1.9|4.4|3.2|8.8|7.6|2.5|8.9|13.3|4.4|2.4|0.9"/>
</p:tagLst>
</file>

<file path=ppt/tags/tag6.xml><?xml version="1.0" encoding="utf-8"?>
<p:tagLst xmlns:a="http://schemas.openxmlformats.org/drawingml/2006/main" xmlns:r="http://schemas.openxmlformats.org/officeDocument/2006/relationships" xmlns:p="http://schemas.openxmlformats.org/presentationml/2006/main">
  <p:tag name="TIMING" val="|1|6.2|5.7|5.4|3|1.7|8.5|1.4|3.4|0.7"/>
</p:tagLst>
</file>

<file path=ppt/tags/tag7.xml><?xml version="1.0" encoding="utf-8"?>
<p:tagLst xmlns:a="http://schemas.openxmlformats.org/drawingml/2006/main" xmlns:r="http://schemas.openxmlformats.org/officeDocument/2006/relationships" xmlns:p="http://schemas.openxmlformats.org/presentationml/2006/main">
  <p:tag name="TIMING" val="|0.9|6.8|4.3|9.8"/>
</p:tagLst>
</file>

<file path=ppt/tags/tag8.xml><?xml version="1.0" encoding="utf-8"?>
<p:tagLst xmlns:a="http://schemas.openxmlformats.org/drawingml/2006/main" xmlns:r="http://schemas.openxmlformats.org/officeDocument/2006/relationships" xmlns:p="http://schemas.openxmlformats.org/presentationml/2006/main">
  <p:tag name="TIMING" val="|6.3|2|7|6.7|5.6|1.9|7.8|7.5"/>
</p:tagLst>
</file>

<file path=ppt/tags/tag9.xml><?xml version="1.0" encoding="utf-8"?>
<p:tagLst xmlns:a="http://schemas.openxmlformats.org/drawingml/2006/main" xmlns:r="http://schemas.openxmlformats.org/officeDocument/2006/relationships" xmlns:p="http://schemas.openxmlformats.org/presentationml/2006/main">
  <p:tag name="TIMING" val="|0.5|1.5|6|4.8|4.6|3.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tlCol="0" anchor="ctr"/>
      <a:lstStyle>
        <a:defPPr algn="ctr">
          <a:defRPr/>
        </a:defPPr>
      </a:lstStyle>
      <a: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a:style>
    </a:spDef>
    <a:lnDef>
      <a:spPr>
        <a:ln w="19050">
          <a:solidFill>
            <a:srgbClr val="FFFF00"/>
          </a:solidFill>
          <a:prstDash val="soli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smtClean="0">
            <a:solidFill>
              <a:schemeClr val="bg1"/>
            </a:solidFill>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7675</TotalTime>
  <Words>2755</Words>
  <Application>Microsoft Office PowerPoint</Application>
  <PresentationFormat>全屏显示(4:3)</PresentationFormat>
  <Paragraphs>946</Paragraphs>
  <Slides>27</Slides>
  <Notes>27</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27</vt:i4>
      </vt:variant>
    </vt:vector>
  </HeadingPairs>
  <TitlesOfParts>
    <vt:vector size="29" baseType="lpstr">
      <vt:lpstr>Office 主题</vt:lpstr>
      <vt:lpstr>Equation</vt:lpstr>
      <vt:lpstr>Imaging Near-surface Heterogeneities by Natural Migration of Surface Waves</vt:lpstr>
      <vt:lpstr>Outline</vt:lpstr>
      <vt:lpstr>Outline</vt:lpstr>
      <vt:lpstr>Introduction</vt:lpstr>
      <vt:lpstr>Goal</vt:lpstr>
      <vt:lpstr>Outline</vt:lpstr>
      <vt:lpstr>PowerPoint 演示文稿</vt:lpstr>
      <vt:lpstr>PowerPoint 演示文稿</vt:lpstr>
      <vt:lpstr>Depth Estimation from Surface</vt:lpstr>
      <vt:lpstr>Outline</vt:lpstr>
      <vt:lpstr>Workflow</vt:lpstr>
      <vt:lpstr>Outline</vt:lpstr>
      <vt:lpstr>3D Synthetic Data</vt:lpstr>
      <vt:lpstr>3D Synthetic Data</vt:lpstr>
      <vt:lpstr>Outline</vt:lpstr>
      <vt:lpstr>2D Aqaba Data</vt:lpstr>
      <vt:lpstr>2D Aqaba Data</vt:lpstr>
      <vt:lpstr>2D Aqaba Data</vt:lpstr>
      <vt:lpstr>2D Aqaba Data</vt:lpstr>
      <vt:lpstr>Outline</vt:lpstr>
      <vt:lpstr>PowerPoint 演示文稿</vt:lpstr>
      <vt:lpstr>PowerPoint 演示文稿</vt:lpstr>
      <vt:lpstr>PowerPoint 演示文稿</vt:lpstr>
      <vt:lpstr>Outline</vt:lpstr>
      <vt:lpstr>Conclusions</vt:lpstr>
      <vt:lpstr>Conclusions</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Least Squares Natural Migration (LSNM) of Surface Waves</dc:title>
  <dc:creator>Liu Zhaolun</dc:creator>
  <cp:lastModifiedBy>Liu Zhaolun</cp:lastModifiedBy>
  <cp:revision>600</cp:revision>
  <dcterms:created xsi:type="dcterms:W3CDTF">2015-12-02T21:19:43Z</dcterms:created>
  <dcterms:modified xsi:type="dcterms:W3CDTF">2016-10-17T22:53:58Z</dcterms:modified>
</cp:coreProperties>
</file>