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61" r:id="rId8"/>
    <p:sldId id="262" r:id="rId9"/>
    <p:sldId id="264" r:id="rId10"/>
    <p:sldId id="265" r:id="rId11"/>
    <p:sldId id="263" r:id="rId12"/>
    <p:sldId id="266" r:id="rId13"/>
    <p:sldId id="268" r:id="rId14"/>
    <p:sldId id="269" r:id="rId15"/>
    <p:sldId id="270" r:id="rId16"/>
    <p:sldId id="271" r:id="rId17"/>
    <p:sldId id="272" r:id="rId18"/>
    <p:sldId id="273" r:id="rId19"/>
    <p:sldId id="276" r:id="rId20"/>
    <p:sldId id="27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3FF"/>
    <a:srgbClr val="E7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84190" autoAdjust="0"/>
  </p:normalViewPr>
  <p:slideViewPr>
    <p:cSldViewPr snapToGrid="0">
      <p:cViewPr varScale="1">
        <p:scale>
          <a:sx n="85" d="100"/>
          <a:sy n="85" d="100"/>
        </p:scale>
        <p:origin x="-132" y="-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7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4.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4474C-6A09-4019-A4DE-9CF6725FDA24}" type="datetimeFigureOut">
              <a:rPr lang="zh-CN" altLang="en-US" smtClean="0"/>
              <a:t>2016/12/1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9B7B1-9CC6-4D93-A9A2-4919055C7AAA}" type="slidenum">
              <a:rPr lang="zh-CN" altLang="en-US" smtClean="0"/>
              <a:t>‹#›</a:t>
            </a:fld>
            <a:endParaRPr lang="zh-CN" altLang="en-US"/>
          </a:p>
        </p:txBody>
      </p:sp>
    </p:spTree>
    <p:extLst>
      <p:ext uri="{BB962C8B-B14F-4D97-AF65-F5344CB8AC3E}">
        <p14:creationId xmlns:p14="http://schemas.microsoft.com/office/powerpoint/2010/main" val="377864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I will give u</a:t>
            </a:r>
            <a:r>
              <a:rPr lang="en-US" altLang="zh-CN" baseline="0" dirty="0" smtClean="0"/>
              <a:t> an report about the “”</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a:t>
            </a:fld>
            <a:endParaRPr lang="zh-CN" altLang="en-US"/>
          </a:p>
        </p:txBody>
      </p:sp>
    </p:spTree>
    <p:extLst>
      <p:ext uri="{BB962C8B-B14F-4D97-AF65-F5344CB8AC3E}">
        <p14:creationId xmlns:p14="http://schemas.microsoft.com/office/powerpoint/2010/main" val="230697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a:t>
            </a:r>
            <a:r>
              <a:rPr lang="en-US" altLang="zh-CN" baseline="0" dirty="0" smtClean="0"/>
              <a:t> the introduction of the implicit FD operator,  we applied the implicit FD operator into the Helmholtz equation.</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11</a:t>
            </a:fld>
            <a:endParaRPr lang="zh-CN" altLang="en-US"/>
          </a:p>
        </p:txBody>
      </p:sp>
    </p:spTree>
    <p:extLst>
      <p:ext uri="{BB962C8B-B14F-4D97-AF65-F5344CB8AC3E}">
        <p14:creationId xmlns:p14="http://schemas.microsoft.com/office/powerpoint/2010/main" val="196404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Where the fourth mixed partial</a:t>
            </a:r>
            <a:r>
              <a:rPr lang="en-US" altLang="zh-CN" baseline="0" dirty="0" smtClean="0"/>
              <a:t> </a:t>
            </a:r>
            <a:r>
              <a:rPr lang="en-US" altLang="zh-CN" dirty="0" smtClean="0"/>
              <a:t>derivative</a:t>
            </a:r>
            <a:r>
              <a:rPr lang="en-US" altLang="zh-CN" baseline="0" dirty="0" smtClean="0"/>
              <a:t> can be expressed as this. We can see, it only need the value of p along the x and z axis. But also need the four corner point.</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12</a:t>
            </a:fld>
            <a:endParaRPr lang="zh-CN" altLang="en-US"/>
          </a:p>
        </p:txBody>
      </p:sp>
    </p:spTree>
    <p:extLst>
      <p:ext uri="{BB962C8B-B14F-4D97-AF65-F5344CB8AC3E}">
        <p14:creationId xmlns:p14="http://schemas.microsoft.com/office/powerpoint/2010/main" val="94146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Similar way</a:t>
            </a:r>
            <a:r>
              <a:rPr lang="en-US" altLang="zh-CN" baseline="0" dirty="0" smtClean="0"/>
              <a:t> to measure the FD operator? </a:t>
            </a:r>
          </a:p>
          <a:p>
            <a:r>
              <a:rPr lang="en-US" altLang="zh-CN" dirty="0" smtClean="0"/>
              <a:t>The normalized phase velocity</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13</a:t>
            </a:fld>
            <a:endParaRPr lang="zh-CN" altLang="en-US"/>
          </a:p>
        </p:txBody>
      </p:sp>
    </p:spTree>
    <p:extLst>
      <p:ext uri="{BB962C8B-B14F-4D97-AF65-F5344CB8AC3E}">
        <p14:creationId xmlns:p14="http://schemas.microsoft.com/office/powerpoint/2010/main" val="150053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a:t>
            </a:r>
            <a:r>
              <a:rPr lang="en-US" altLang="zh-CN" baseline="0" dirty="0" smtClean="0"/>
              <a:t> the normalized phase velocity of different incident angles of plane,  </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14</a:t>
            </a:fld>
            <a:endParaRPr lang="zh-CN" altLang="en-US"/>
          </a:p>
        </p:txBody>
      </p:sp>
    </p:spTree>
    <p:extLst>
      <p:ext uri="{BB962C8B-B14F-4D97-AF65-F5344CB8AC3E}">
        <p14:creationId xmlns:p14="http://schemas.microsoft.com/office/powerpoint/2010/main" val="333213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15</a:t>
            </a:fld>
            <a:endParaRPr lang="zh-CN" altLang="en-US"/>
          </a:p>
        </p:txBody>
      </p:sp>
    </p:spTree>
    <p:extLst>
      <p:ext uri="{BB962C8B-B14F-4D97-AF65-F5344CB8AC3E}">
        <p14:creationId xmlns:p14="http://schemas.microsoft.com/office/powerpoint/2010/main" val="242381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 we must use a source. And we</a:t>
            </a:r>
            <a:r>
              <a:rPr lang="en-US" altLang="zh-CN" baseline="0" dirty="0" smtClean="0"/>
              <a:t> choose three sources with different </a:t>
            </a:r>
            <a:r>
              <a:rPr lang="en-US" altLang="zh-CN" baseline="0" dirty="0" err="1" smtClean="0"/>
              <a:t>centre</a:t>
            </a:r>
            <a:r>
              <a:rPr lang="en-US" altLang="zh-CN" baseline="0" dirty="0" smtClean="0"/>
              <a:t> frequencies. We give the amplitude spectrum of these source. And we can see, with the increase of the </a:t>
            </a:r>
            <a:r>
              <a:rPr lang="en-US" altLang="zh-CN" baseline="0" dirty="0" err="1" smtClean="0"/>
              <a:t>centre</a:t>
            </a:r>
            <a:r>
              <a:rPr lang="en-US" altLang="zh-CN" baseline="0" dirty="0" smtClean="0"/>
              <a:t> frequency, the contribution of the small frequency become small.   </a:t>
            </a:r>
            <a:r>
              <a:rPr lang="en-US" altLang="zh-CN" dirty="0" smtClean="0"/>
              <a:t> Our optimized coefficient can increase the accuracy</a:t>
            </a:r>
            <a:r>
              <a:rPr lang="en-US" altLang="zh-CN" baseline="0" dirty="0" smtClean="0"/>
              <a:t> at larger K.</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where we modify the x-dimension label as the wavenumber for the selected grid spacing K from frequency f; dx=12m; velocity=3000m/s</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16</a:t>
            </a:fld>
            <a:endParaRPr lang="zh-CN" altLang="en-US"/>
          </a:p>
        </p:txBody>
      </p:sp>
    </p:spTree>
    <p:extLst>
      <p:ext uri="{BB962C8B-B14F-4D97-AF65-F5344CB8AC3E}">
        <p14:creationId xmlns:p14="http://schemas.microsoft.com/office/powerpoint/2010/main" val="52020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extend to a generic expression with arbitrary high-order accuracy.</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19</a:t>
            </a:fld>
            <a:endParaRPr lang="zh-CN" altLang="en-US"/>
          </a:p>
        </p:txBody>
      </p:sp>
    </p:spTree>
    <p:extLst>
      <p:ext uri="{BB962C8B-B14F-4D97-AF65-F5344CB8AC3E}">
        <p14:creationId xmlns:p14="http://schemas.microsoft.com/office/powerpoint/2010/main" val="327397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20</a:t>
            </a:fld>
            <a:endParaRPr lang="zh-CN" altLang="en-US"/>
          </a:p>
        </p:txBody>
      </p:sp>
    </p:spTree>
    <p:extLst>
      <p:ext uri="{BB962C8B-B14F-4D97-AF65-F5344CB8AC3E}">
        <p14:creationId xmlns:p14="http://schemas.microsoft.com/office/powerpoint/2010/main" val="302445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outline</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2</a:t>
            </a:fld>
            <a:endParaRPr lang="zh-CN" altLang="en-US"/>
          </a:p>
        </p:txBody>
      </p:sp>
    </p:spTree>
    <p:extLst>
      <p:ext uri="{BB962C8B-B14F-4D97-AF65-F5344CB8AC3E}">
        <p14:creationId xmlns:p14="http://schemas.microsoft.com/office/powerpoint/2010/main" val="47724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 I will introduce the implicit FD operator.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Before that, I</a:t>
            </a:r>
            <a:r>
              <a:rPr lang="en-US" altLang="zh-CN" baseline="0" dirty="0" smtClean="0"/>
              <a:t> will </a:t>
            </a:r>
            <a:r>
              <a:rPr lang="en-US" altLang="zh-CN" baseline="0" dirty="0" err="1" smtClean="0"/>
              <a:t>intrtoduce</a:t>
            </a:r>
            <a:r>
              <a:rPr lang="en-US" altLang="zh-CN" baseline="0" dirty="0" smtClean="0"/>
              <a:t> the explicit FD operator. It is also called “</a:t>
            </a:r>
            <a:r>
              <a:rPr lang="en-US" altLang="zh-CN" dirty="0" smtClean="0"/>
              <a:t> the central difference operator”</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is </a:t>
            </a:r>
            <a:r>
              <a:rPr lang="en-US" altLang="zh-CN" dirty="0" smtClean="0"/>
              <a:t>a simple example of explicit FD operator for the 2th order derivative of p with respect to  x.</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 I give u</a:t>
            </a:r>
            <a:r>
              <a:rPr lang="en-US" altLang="zh-CN" baseline="0" dirty="0" smtClean="0"/>
              <a:t> a </a:t>
            </a:r>
            <a:r>
              <a:rPr lang="en-US" altLang="zh-CN" dirty="0" smtClean="0"/>
              <a:t>simple example of </a:t>
            </a:r>
            <a:r>
              <a:rPr lang="en-US" altLang="zh-CN" dirty="0" smtClean="0">
                <a:solidFill>
                  <a:srgbClr val="FF0000"/>
                </a:solidFill>
              </a:rPr>
              <a:t>implicit</a:t>
            </a:r>
            <a:r>
              <a:rPr lang="en-US" altLang="zh-CN" dirty="0" smtClean="0"/>
              <a:t> FD operator. We can see, it involves</a:t>
            </a:r>
            <a:r>
              <a:rPr lang="en-US" altLang="zh-CN" baseline="0" dirty="0" smtClean="0"/>
              <a:t> central difference operator.</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3</a:t>
            </a:fld>
            <a:endParaRPr lang="zh-CN" altLang="en-US"/>
          </a:p>
        </p:txBody>
      </p:sp>
    </p:spTree>
    <p:extLst>
      <p:ext uri="{BB962C8B-B14F-4D97-AF65-F5344CB8AC3E}">
        <p14:creationId xmlns:p14="http://schemas.microsoft.com/office/powerpoint/2010/main" val="102468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why is it</a:t>
            </a:r>
            <a:r>
              <a:rPr lang="en-US" altLang="zh-CN" baseline="0" dirty="0" smtClean="0"/>
              <a:t> called implicit?</a:t>
            </a:r>
            <a:r>
              <a:rPr lang="en-US" altLang="zh-CN" dirty="0" smtClean="0">
                <a:effectLst/>
              </a:rPr>
              <a:t> numerator</a:t>
            </a:r>
            <a:endParaRPr lang="en-US" altLang="zh-CN" baseline="0" dirty="0" smtClean="0"/>
          </a:p>
          <a:p>
            <a:r>
              <a:rPr lang="en-US" altLang="zh-CN" baseline="0" dirty="0" smtClean="0"/>
              <a:t>To figure it out, we firstly let the derivative equal to uppercase Q, </a:t>
            </a:r>
          </a:p>
          <a:p>
            <a:r>
              <a:rPr lang="en-US" altLang="zh-CN" baseline="0" dirty="0" smtClean="0"/>
              <a:t>and then multiply </a:t>
            </a:r>
            <a:r>
              <a:rPr lang="en-US" altLang="zh-CN" dirty="0" smtClean="0"/>
              <a:t>Both sides of </a:t>
            </a:r>
            <a:r>
              <a:rPr lang="en-US" altLang="zh-CN" baseline="0" dirty="0" smtClean="0"/>
              <a:t>this formula by the denominator, and we get this one.</a:t>
            </a:r>
          </a:p>
          <a:p>
            <a:r>
              <a:rPr lang="en-US" altLang="zh-CN" baseline="0" dirty="0" smtClean="0"/>
              <a:t>Because the derivative of uppercase Q can be expressed as this formula.  Then ,we get this formula.</a:t>
            </a:r>
          </a:p>
          <a:p>
            <a:r>
              <a:rPr lang="en-US" altLang="zh-CN" baseline="0" dirty="0" smtClean="0"/>
              <a:t>As we know that our goad is to calculate the value of uppercase Q at position x by the value of p at difference position.</a:t>
            </a:r>
          </a:p>
          <a:p>
            <a:r>
              <a:rPr lang="en-US" altLang="zh-CN" baseline="0" dirty="0" smtClean="0"/>
              <a:t>However from this equation, we can see that to calculate Q, we not only need the value of p, also the value of Q at x plus delta x, x </a:t>
            </a:r>
          </a:p>
          <a:p>
            <a:r>
              <a:rPr lang="en-US" altLang="zh-CN" baseline="0" dirty="0" smtClean="0"/>
              <a:t>Compared with the explicit FD operator, no need to Q at other position</a:t>
            </a:r>
          </a:p>
          <a:p>
            <a:endParaRPr lang="en-US" altLang="zh-CN" baseline="0" dirty="0" smtClean="0"/>
          </a:p>
        </p:txBody>
      </p:sp>
      <p:sp>
        <p:nvSpPr>
          <p:cNvPr id="4" name="灯片编号占位符 3"/>
          <p:cNvSpPr>
            <a:spLocks noGrp="1"/>
          </p:cNvSpPr>
          <p:nvPr>
            <p:ph type="sldNum" sz="quarter" idx="10"/>
          </p:nvPr>
        </p:nvSpPr>
        <p:spPr/>
        <p:txBody>
          <a:bodyPr/>
          <a:lstStyle/>
          <a:p>
            <a:fld id="{A719B7B1-9CC6-4D93-A9A2-4919055C7AAA}" type="slidenum">
              <a:rPr lang="zh-CN" altLang="en-US" smtClean="0"/>
              <a:t>4</a:t>
            </a:fld>
            <a:endParaRPr lang="zh-CN" altLang="en-US"/>
          </a:p>
        </p:txBody>
      </p:sp>
    </p:spTree>
    <p:extLst>
      <p:ext uri="{BB962C8B-B14F-4D97-AF65-F5344CB8AC3E}">
        <p14:creationId xmlns:p14="http://schemas.microsoft.com/office/powerpoint/2010/main" val="49650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tak</a:t>
            </a:r>
            <a:r>
              <a:rPr lang="en-US" altLang="zh-CN" baseline="0" dirty="0" smtClean="0"/>
              <a:t>e the Taylor series expansion of a</a:t>
            </a:r>
            <a:r>
              <a:rPr lang="en-US" altLang="zh-CN" dirty="0" smtClean="0"/>
              <a:t> function P</a:t>
            </a:r>
            <a:r>
              <a:rPr lang="en-US" altLang="zh-CN" baseline="0" dirty="0" smtClean="0"/>
              <a:t> at </a:t>
            </a:r>
            <a:r>
              <a:rPr lang="en-US" altLang="zh-CN" baseline="0" dirty="0" err="1" smtClean="0"/>
              <a:t>x+mdx</a:t>
            </a:r>
            <a:r>
              <a:rPr lang="en-US" altLang="zh-CN" baseline="0" dirty="0" smtClean="0"/>
              <a:t> and x-mdx. Move this 2P(x) to the left hand side and both sides of the equation divide the square of x. And extract the second partial differential of P, we can get this formula.  This term is equal to the central FD operator and this term can be approximated by the central FD operator.  </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5</a:t>
            </a:fld>
            <a:endParaRPr lang="zh-CN" altLang="en-US"/>
          </a:p>
        </p:txBody>
      </p:sp>
    </p:spTree>
    <p:extLst>
      <p:ext uri="{BB962C8B-B14F-4D97-AF65-F5344CB8AC3E}">
        <p14:creationId xmlns:p14="http://schemas.microsoft.com/office/powerpoint/2010/main" val="56183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 Just three steps. 1, 2,3</a:t>
            </a:r>
          </a:p>
          <a:p>
            <a:r>
              <a:rPr lang="en-US" altLang="zh-CN" dirty="0" smtClean="0"/>
              <a:t>Then we take ..for example.</a:t>
            </a:r>
          </a:p>
          <a:p>
            <a:r>
              <a:rPr lang="en-US" altLang="zh-CN" dirty="0" err="1" smtClean="0"/>
              <a:t>Substitue</a:t>
            </a:r>
            <a:r>
              <a:rPr lang="en-US" altLang="zh-CN" dirty="0" smtClean="0"/>
              <a:t> this plane wave in to FD operator.</a:t>
            </a:r>
          </a:p>
          <a:p>
            <a:r>
              <a:rPr lang="en-US" altLang="zh-CN" dirty="0" smtClean="0"/>
              <a:t>The</a:t>
            </a:r>
            <a:r>
              <a:rPr lang="en-US" altLang="zh-CN" baseline="0" dirty="0" smtClean="0"/>
              <a:t> left hand side equal to  minus k square p, and the right hand side becomes this one. Finally we get this dispersion relation.</a:t>
            </a:r>
          </a:p>
          <a:p>
            <a:r>
              <a:rPr lang="en-US" altLang="zh-CN" baseline="0" dirty="0" smtClean="0"/>
              <a:t>In theory, the left hand term should be equal to the right hand term. But because of the discretization, they are not equal.</a:t>
            </a:r>
          </a:p>
          <a:p>
            <a:r>
              <a:rPr lang="en-US" altLang="zh-CN" baseline="0" dirty="0" smtClean="0"/>
              <a:t>We also note that this operator became this after substitute the plane wave.</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6</a:t>
            </a:fld>
            <a:endParaRPr lang="zh-CN" altLang="en-US"/>
          </a:p>
        </p:txBody>
      </p:sp>
    </p:spTree>
    <p:extLst>
      <p:ext uri="{BB962C8B-B14F-4D97-AF65-F5344CB8AC3E}">
        <p14:creationId xmlns:p14="http://schemas.microsoft.com/office/powerpoint/2010/main" val="352810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we</a:t>
            </a:r>
            <a:r>
              <a:rPr lang="en-US" altLang="zh-CN" baseline="0" dirty="0" smtClean="0"/>
              <a:t> get this relation, we let K equal to </a:t>
            </a:r>
            <a:r>
              <a:rPr lang="en-US" altLang="zh-CN" baseline="0" dirty="0" err="1" smtClean="0"/>
              <a:t>kdx</a:t>
            </a:r>
            <a:r>
              <a:rPr lang="en-US" altLang="zh-CN" baseline="0" dirty="0" smtClean="0"/>
              <a:t> divide 2pi, it is a dimensionless wave number …. The relation between lambda and k, this N s </a:t>
            </a:r>
            <a:r>
              <a:rPr lang="en-US" altLang="zh-CN" baseline="0" dirty="0" err="1" smtClean="0"/>
              <a:t>s</a:t>
            </a:r>
            <a:r>
              <a:rPr lang="en-US" altLang="zh-CN" baseline="0" dirty="0" smtClean="0"/>
              <a:t> </a:t>
            </a:r>
          </a:p>
          <a:p>
            <a:r>
              <a:rPr lang="en-US" altLang="zh-CN" baseline="0" dirty="0" smtClean="0"/>
              <a:t>We further simplified this dispersion relation. </a:t>
            </a:r>
          </a:p>
          <a:p>
            <a:r>
              <a:rPr lang="en-US" altLang="zh-CN" baseline="0" dirty="0" smtClean="0"/>
              <a:t>Finally we get this error function. This function should be approximated zero.</a:t>
            </a:r>
          </a:p>
          <a:p>
            <a:r>
              <a:rPr lang="en-US" altLang="zh-CN" baseline="0" dirty="0" smtClean="0"/>
              <a:t>So, we can measure the accuracy of a FD operator by </a:t>
            </a:r>
            <a:r>
              <a:rPr lang="en-US" altLang="zh-CN" baseline="0" dirty="0" err="1" smtClean="0"/>
              <a:t>analzing</a:t>
            </a:r>
            <a:r>
              <a:rPr lang="en-US" altLang="zh-CN" baseline="0" dirty="0" smtClean="0"/>
              <a:t> this error </a:t>
            </a:r>
            <a:r>
              <a:rPr lang="en-US" altLang="zh-CN" baseline="0" dirty="0" err="1" smtClean="0"/>
              <a:t>fuction</a:t>
            </a:r>
            <a:r>
              <a:rPr lang="en-US" altLang="zh-CN" baseline="0" dirty="0" smtClean="0"/>
              <a:t>.</a:t>
            </a:r>
          </a:p>
          <a:p>
            <a:r>
              <a:rPr lang="en-US" altLang="zh-CN" baseline="0" dirty="0" smtClean="0"/>
              <a:t>This is the curve of the error function. We can see, at the larger K, the error increases. That </a:t>
            </a:r>
            <a:r>
              <a:rPr lang="en-US" altLang="zh-CN" baseline="0" dirty="0" err="1" smtClean="0"/>
              <a:t>meaing</a:t>
            </a:r>
            <a:r>
              <a:rPr lang="en-US" altLang="zh-CN" baseline="0" dirty="0" smtClean="0"/>
              <a:t> that with the increase of wavenumber for selected grid spacing, the error increase.  </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7</a:t>
            </a:fld>
            <a:endParaRPr lang="zh-CN" altLang="en-US"/>
          </a:p>
        </p:txBody>
      </p:sp>
    </p:spTree>
    <p:extLst>
      <p:ext uri="{BB962C8B-B14F-4D97-AF65-F5344CB8AC3E}">
        <p14:creationId xmlns:p14="http://schemas.microsoft.com/office/powerpoint/2010/main" val="51719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Just</a:t>
            </a:r>
            <a:r>
              <a:rPr lang="en-US" altLang="zh-CN" baseline="0" dirty="0" smtClean="0"/>
              <a:t> similarly, we can analyze this accuracy of the implicit FD operator.  From this pic we can see the implicit FD operator can increase the accuracy compared with the explicit FD operator. </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8</a:t>
            </a:fld>
            <a:endParaRPr lang="zh-CN" altLang="en-US"/>
          </a:p>
        </p:txBody>
      </p:sp>
    </p:spTree>
    <p:extLst>
      <p:ext uri="{BB962C8B-B14F-4D97-AF65-F5344CB8AC3E}">
        <p14:creationId xmlns:p14="http://schemas.microsoft.com/office/powerpoint/2010/main" val="203240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optimization method can decrease the minimum values </a:t>
            </a:r>
            <a:r>
              <a:rPr lang="en-US" altLang="zh-CN" dirty="0" err="1" smtClean="0"/>
              <a:t>ofE</a:t>
            </a:r>
            <a:r>
              <a:rPr lang="en-US" altLang="zh-CN" dirty="0" smtClean="0"/>
              <a:t>(b) for different </a:t>
            </a:r>
            <a:r>
              <a:rPr lang="en-US" altLang="zh-CN" dirty="0" err="1" smtClean="0"/>
              <a:t>Kmax</a:t>
            </a:r>
            <a:r>
              <a:rPr lang="en-US" altLang="zh-CN" dirty="0" smtClean="0"/>
              <a:t>. </a:t>
            </a:r>
          </a:p>
          <a:p>
            <a:r>
              <a:rPr lang="en-US" altLang="zh-CN" dirty="0" smtClean="0"/>
              <a:t>Fig. 2(c) shows that for the optimized coefficient the error in the dispersion relation is reduced at larger values </a:t>
            </a:r>
            <a:r>
              <a:rPr lang="en-US" altLang="zh-CN" dirty="0" err="1" smtClean="0"/>
              <a:t>ofK</a:t>
            </a:r>
            <a:r>
              <a:rPr lang="en-US" altLang="zh-CN" dirty="0" smtClean="0"/>
              <a:t>, while avoiding a dramatically decreasing accuracy for small values </a:t>
            </a:r>
            <a:r>
              <a:rPr lang="en-US" altLang="zh-CN" dirty="0" err="1" smtClean="0"/>
              <a:t>ofK</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A719B7B1-9CC6-4D93-A9A2-4919055C7AAA}" type="slidenum">
              <a:rPr lang="zh-CN" altLang="en-US" smtClean="0"/>
              <a:t>10</a:t>
            </a:fld>
            <a:endParaRPr lang="zh-CN" altLang="en-US"/>
          </a:p>
        </p:txBody>
      </p:sp>
    </p:spTree>
    <p:extLst>
      <p:ext uri="{BB962C8B-B14F-4D97-AF65-F5344CB8AC3E}">
        <p14:creationId xmlns:p14="http://schemas.microsoft.com/office/powerpoint/2010/main" val="128726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383577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105748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311142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86947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337013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63002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47850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341479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224771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72934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D7E8889-2F55-49DE-929E-3510E8E0BD36}" type="datetimeFigureOut">
              <a:rPr lang="zh-CN" altLang="en-US" smtClean="0"/>
              <a:t>2016/12/1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62651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E8889-2F55-49DE-929E-3510E8E0BD36}" type="datetimeFigureOut">
              <a:rPr lang="zh-CN" altLang="en-US" smtClean="0"/>
              <a:t>2016/12/1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A60B0-D21D-4D3B-A9E6-C629592F903F}" type="slidenum">
              <a:rPr lang="zh-CN" altLang="en-US" smtClean="0"/>
              <a:t>‹#›</a:t>
            </a:fld>
            <a:endParaRPr lang="zh-CN" altLang="en-US"/>
          </a:p>
        </p:txBody>
      </p:sp>
    </p:spTree>
    <p:extLst>
      <p:ext uri="{BB962C8B-B14F-4D97-AF65-F5344CB8AC3E}">
        <p14:creationId xmlns:p14="http://schemas.microsoft.com/office/powerpoint/2010/main" val="55984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5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10" Type="http://schemas.openxmlformats.org/officeDocument/2006/relationships/image" Target="../media/image62.emf"/><Relationship Id="rId4" Type="http://schemas.openxmlformats.org/officeDocument/2006/relationships/image" Target="../media/image56.emf"/><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6.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5" Type="http://schemas.openxmlformats.org/officeDocument/2006/relationships/image" Target="../media/image70.tiff"/><Relationship Id="rId4" Type="http://schemas.openxmlformats.org/officeDocument/2006/relationships/image" Target="../media/image69.tiff"/></Relationships>
</file>

<file path=ppt/slides/_rels/slide18.xml.rels><?xml version="1.0" encoding="UTF-8" standalone="yes"?>
<Relationships xmlns="http://schemas.openxmlformats.org/package/2006/relationships"><Relationship Id="rId8" Type="http://schemas.openxmlformats.org/officeDocument/2006/relationships/image" Target="../media/image77.tiff"/><Relationship Id="rId3" Type="http://schemas.openxmlformats.org/officeDocument/2006/relationships/image" Target="../media/image72.jpeg"/><Relationship Id="rId7" Type="http://schemas.openxmlformats.org/officeDocument/2006/relationships/image" Target="../media/image76.tiff"/><Relationship Id="rId2" Type="http://schemas.openxmlformats.org/officeDocument/2006/relationships/image" Target="../media/image71.tiff"/><Relationship Id="rId1" Type="http://schemas.openxmlformats.org/officeDocument/2006/relationships/slideLayout" Target="../slideLayouts/slideLayout2.xml"/><Relationship Id="rId6" Type="http://schemas.openxmlformats.org/officeDocument/2006/relationships/image" Target="../media/image75.tiff"/><Relationship Id="rId5" Type="http://schemas.openxmlformats.org/officeDocument/2006/relationships/image" Target="../media/image74.tiff"/><Relationship Id="rId4" Type="http://schemas.openxmlformats.org/officeDocument/2006/relationships/image" Target="../media/image73.tiff"/><Relationship Id="rId9" Type="http://schemas.openxmlformats.org/officeDocument/2006/relationships/image" Target="../media/image78.tiff"/></Relationships>
</file>

<file path=ppt/slides/_rels/slide19.xml.rels><?xml version="1.0" encoding="UTF-8" standalone="yes"?>
<Relationships xmlns="http://schemas.openxmlformats.org/package/2006/relationships"><Relationship Id="rId8" Type="http://schemas.openxmlformats.org/officeDocument/2006/relationships/image" Target="../media/image840.png"/><Relationship Id="rId3" Type="http://schemas.openxmlformats.org/officeDocument/2006/relationships/notesSlide" Target="../notesSlides/notesSlide16.xml"/><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25.bin"/><Relationship Id="rId4" Type="http://schemas.openxmlformats.org/officeDocument/2006/relationships/image" Target="../media/image79.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7.bin"/><Relationship Id="rId1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image" Target="../media/image6.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5.wmf"/><Relationship Id="rId19"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oleObject" Target="../embeddings/oleObject5.bin"/><Relationship Id="rId14"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image" Target="../media/image10.wmf"/><Relationship Id="rId12" Type="http://schemas.openxmlformats.org/officeDocument/2006/relationships/oleObject" Target="../embeddings/oleObject120.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7.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1.wmf"/><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oleObject" Target="../embeddings/oleObject15.bin"/><Relationship Id="rId12"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22.png"/><Relationship Id="rId9" Type="http://schemas.openxmlformats.org/officeDocument/2006/relationships/oleObject" Target="../embeddings/oleObject16.bin"/><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1.bin"/><Relationship Id="rId3" Type="http://schemas.openxmlformats.org/officeDocument/2006/relationships/notesSlide" Target="../notesSlides/notesSlide7.xml"/><Relationship Id="rId7" Type="http://schemas.openxmlformats.org/officeDocument/2006/relationships/image" Target="../media/image24.wmf"/><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21.wmf"/><Relationship Id="rId5" Type="http://schemas.openxmlformats.org/officeDocument/2006/relationships/image" Target="../media/image22.wmf"/><Relationship Id="rId10" Type="http://schemas.openxmlformats.org/officeDocument/2006/relationships/oleObject" Target="../embeddings/oleObject20.bin"/><Relationship Id="rId4" Type="http://schemas.openxmlformats.org/officeDocument/2006/relationships/image" Target="../media/image23.png"/><Relationship Id="rId9" Type="http://schemas.openxmlformats.org/officeDocument/2006/relationships/image" Target="../media/image26.wmf"/><Relationship Id="rId14" Type="http://schemas.openxmlformats.org/officeDocument/2006/relationships/image" Target="../media/image2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28.wmf"/><Relationship Id="rId10" Type="http://schemas.openxmlformats.org/officeDocument/2006/relationships/image" Target="../media/image31.png"/><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778584" cy="2387600"/>
          </a:xfrm>
        </p:spPr>
        <p:txBody>
          <a:bodyPr>
            <a:normAutofit/>
          </a:bodyPr>
          <a:lstStyle/>
          <a:p>
            <a:r>
              <a:rPr lang="en-US" altLang="zh-CN" sz="4800" dirty="0"/>
              <a:t>An optimized implicit </a:t>
            </a:r>
            <a:r>
              <a:rPr lang="en-US" altLang="zh-CN" sz="4800" dirty="0" smtClean="0"/>
              <a:t>ﬁnite-difference scheme </a:t>
            </a:r>
            <a:r>
              <a:rPr lang="en-US" altLang="zh-CN" sz="4800" dirty="0"/>
              <a:t>for the two-dimensional Helmholtz </a:t>
            </a:r>
            <a:r>
              <a:rPr lang="en-US" altLang="zh-CN" sz="4800" dirty="0" smtClean="0"/>
              <a:t>equation</a:t>
            </a:r>
            <a:endParaRPr lang="zh-CN" altLang="en-US" sz="4800" dirty="0"/>
          </a:p>
        </p:txBody>
      </p:sp>
      <p:sp>
        <p:nvSpPr>
          <p:cNvPr id="3" name="副标题 2"/>
          <p:cNvSpPr>
            <a:spLocks noGrp="1"/>
          </p:cNvSpPr>
          <p:nvPr>
            <p:ph type="subTitle" idx="1"/>
          </p:nvPr>
        </p:nvSpPr>
        <p:spPr/>
        <p:txBody>
          <a:bodyPr>
            <a:normAutofit/>
          </a:bodyPr>
          <a:lstStyle/>
          <a:p>
            <a:endParaRPr lang="en-US" altLang="zh-CN" dirty="0" smtClean="0"/>
          </a:p>
          <a:p>
            <a:r>
              <a:rPr lang="en-US" altLang="zh-CN" u="sng" dirty="0" err="1" smtClean="0"/>
              <a:t>Zhaolun</a:t>
            </a:r>
            <a:r>
              <a:rPr lang="en-US" altLang="zh-CN" u="sng" smtClean="0"/>
              <a:t> </a:t>
            </a:r>
            <a:r>
              <a:rPr lang="en-US" altLang="zh-CN" u="sng" smtClean="0"/>
              <a:t>Liu</a:t>
            </a:r>
            <a:endParaRPr lang="en-US" altLang="zh-CN" u="sng" dirty="0" smtClean="0"/>
          </a:p>
        </p:txBody>
      </p:sp>
    </p:spTree>
    <p:extLst>
      <p:ext uri="{BB962C8B-B14F-4D97-AF65-F5344CB8AC3E}">
        <p14:creationId xmlns:p14="http://schemas.microsoft.com/office/powerpoint/2010/main" val="2238473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en-US" altLang="zh-CN" dirty="0">
                <a:solidFill>
                  <a:srgbClr val="FF0000"/>
                </a:solidFill>
              </a:rPr>
              <a:t>implicit</a:t>
            </a:r>
            <a:r>
              <a:rPr lang="en-US" altLang="zh-CN" dirty="0"/>
              <a:t>” FD operator </a:t>
            </a:r>
            <a:endParaRPr lang="zh-CN" altLang="en-US" dirty="0"/>
          </a:p>
        </p:txBody>
      </p:sp>
      <p:sp>
        <p:nvSpPr>
          <p:cNvPr id="3" name="内容占位符 2"/>
          <p:cNvSpPr>
            <a:spLocks noGrp="1"/>
          </p:cNvSpPr>
          <p:nvPr>
            <p:ph idx="1"/>
          </p:nvPr>
        </p:nvSpPr>
        <p:spPr/>
        <p:txBody>
          <a:bodyPr>
            <a:normAutofit/>
          </a:bodyPr>
          <a:lstStyle/>
          <a:p>
            <a:endParaRPr lang="en-US" altLang="zh-CN" dirty="0" smtClean="0"/>
          </a:p>
          <a:p>
            <a:pPr marL="685800" lvl="2">
              <a:spcBef>
                <a:spcPts val="1000"/>
              </a:spcBef>
            </a:pPr>
            <a:endParaRPr lang="en-US" altLang="zh-CN" dirty="0" smtClean="0"/>
          </a:p>
        </p:txBody>
      </p:sp>
      <p:pic>
        <p:nvPicPr>
          <p:cNvPr id="6" name="图片 5"/>
          <p:cNvPicPr>
            <a:picLocks noChangeAspect="1"/>
          </p:cNvPicPr>
          <p:nvPr/>
        </p:nvPicPr>
        <p:blipFill>
          <a:blip r:embed="rId3"/>
          <a:stretch>
            <a:fillRect/>
          </a:stretch>
        </p:blipFill>
        <p:spPr>
          <a:xfrm>
            <a:off x="218918" y="1911633"/>
            <a:ext cx="3626059" cy="3066816"/>
          </a:xfrm>
          <a:prstGeom prst="rect">
            <a:avLst/>
          </a:prstGeom>
        </p:spPr>
      </p:pic>
      <p:pic>
        <p:nvPicPr>
          <p:cNvPr id="7" name="图片 6"/>
          <p:cNvPicPr>
            <a:picLocks noChangeAspect="1"/>
          </p:cNvPicPr>
          <p:nvPr/>
        </p:nvPicPr>
        <p:blipFill>
          <a:blip r:embed="rId4"/>
          <a:stretch>
            <a:fillRect/>
          </a:stretch>
        </p:blipFill>
        <p:spPr>
          <a:xfrm>
            <a:off x="3844977" y="1911633"/>
            <a:ext cx="3901815" cy="3266796"/>
          </a:xfrm>
          <a:prstGeom prst="rect">
            <a:avLst/>
          </a:prstGeom>
        </p:spPr>
      </p:pic>
      <p:pic>
        <p:nvPicPr>
          <p:cNvPr id="8" name="图片 7"/>
          <p:cNvPicPr>
            <a:picLocks noChangeAspect="1"/>
          </p:cNvPicPr>
          <p:nvPr/>
        </p:nvPicPr>
        <p:blipFill>
          <a:blip r:embed="rId5"/>
          <a:stretch>
            <a:fillRect/>
          </a:stretch>
        </p:blipFill>
        <p:spPr>
          <a:xfrm>
            <a:off x="7472597" y="1911633"/>
            <a:ext cx="4616971" cy="3604749"/>
          </a:xfrm>
          <a:prstGeom prst="rect">
            <a:avLst/>
          </a:prstGeom>
        </p:spPr>
      </p:pic>
    </p:spTree>
    <p:extLst>
      <p:ext uri="{BB962C8B-B14F-4D97-AF65-F5344CB8AC3E}">
        <p14:creationId xmlns:p14="http://schemas.microsoft.com/office/powerpoint/2010/main" val="157371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7141" y="365125"/>
            <a:ext cx="11644859" cy="1325563"/>
          </a:xfrm>
        </p:spPr>
        <p:txBody>
          <a:bodyPr>
            <a:normAutofit/>
          </a:bodyPr>
          <a:lstStyle/>
          <a:p>
            <a:r>
              <a:rPr lang="en-US" altLang="zh-CN" sz="3600" dirty="0" smtClean="0"/>
              <a:t>The optimized implicit FD scheme for the Helm</a:t>
            </a:r>
            <a:r>
              <a:rPr lang="en-US" altLang="zh-CN" sz="3600" dirty="0"/>
              <a:t>h</a:t>
            </a:r>
            <a:r>
              <a:rPr lang="en-US" altLang="zh-CN" sz="3600" dirty="0" smtClean="0"/>
              <a:t>oltz equation</a:t>
            </a:r>
            <a:endParaRPr lang="zh-CN" altLang="en-US" sz="3600" dirty="0"/>
          </a:p>
        </p:txBody>
      </p:sp>
      <p:sp>
        <p:nvSpPr>
          <p:cNvPr id="3" name="内容占位符 2"/>
          <p:cNvSpPr>
            <a:spLocks noGrp="1"/>
          </p:cNvSpPr>
          <p:nvPr>
            <p:ph idx="1"/>
          </p:nvPr>
        </p:nvSpPr>
        <p:spPr/>
        <p:txBody>
          <a:bodyPr/>
          <a:lstStyle/>
          <a:p>
            <a:r>
              <a:rPr lang="en-US" altLang="zh-CN" u="sng" dirty="0" smtClean="0"/>
              <a:t>The Helmholtz equation</a:t>
            </a:r>
          </a:p>
          <a:p>
            <a:endParaRPr lang="en-US" altLang="zh-CN" dirty="0"/>
          </a:p>
          <a:p>
            <a:endParaRPr lang="en-US" altLang="zh-CN" dirty="0"/>
          </a:p>
          <a:p>
            <a:r>
              <a:rPr lang="en-US" altLang="zh-CN" u="sng" dirty="0" smtClean="0"/>
              <a:t>Overview of the classical Five-point FD </a:t>
            </a:r>
            <a:r>
              <a:rPr lang="en-US" altLang="zh-CN" u="sng" dirty="0"/>
              <a:t>strategy</a:t>
            </a:r>
            <a:endParaRPr lang="zh-CN" altLang="en-US" u="sng" dirty="0"/>
          </a:p>
        </p:txBody>
      </p:sp>
      <p:pic>
        <p:nvPicPr>
          <p:cNvPr id="4" name="图片 3"/>
          <p:cNvPicPr>
            <a:picLocks noChangeAspect="1"/>
          </p:cNvPicPr>
          <p:nvPr/>
        </p:nvPicPr>
        <p:blipFill>
          <a:blip r:embed="rId3"/>
          <a:stretch>
            <a:fillRect/>
          </a:stretch>
        </p:blipFill>
        <p:spPr>
          <a:xfrm>
            <a:off x="1209597" y="2339871"/>
            <a:ext cx="3160036" cy="1079739"/>
          </a:xfrm>
          <a:prstGeom prst="rect">
            <a:avLst/>
          </a:prstGeom>
        </p:spPr>
      </p:pic>
      <p:pic>
        <p:nvPicPr>
          <p:cNvPr id="5" name="图片 4"/>
          <p:cNvPicPr>
            <a:picLocks noChangeAspect="1"/>
          </p:cNvPicPr>
          <p:nvPr/>
        </p:nvPicPr>
        <p:blipFill>
          <a:blip r:embed="rId4"/>
          <a:stretch>
            <a:fillRect/>
          </a:stretch>
        </p:blipFill>
        <p:spPr>
          <a:xfrm>
            <a:off x="1063053" y="3777367"/>
            <a:ext cx="6324600" cy="844724"/>
          </a:xfrm>
          <a:prstGeom prst="rect">
            <a:avLst/>
          </a:prstGeom>
        </p:spPr>
      </p:pic>
      <p:grpSp>
        <p:nvGrpSpPr>
          <p:cNvPr id="21" name="组合 20"/>
          <p:cNvGrpSpPr/>
          <p:nvPr/>
        </p:nvGrpSpPr>
        <p:grpSpPr>
          <a:xfrm>
            <a:off x="1063053" y="1690688"/>
            <a:ext cx="10617915" cy="4899488"/>
            <a:chOff x="1063053" y="1690688"/>
            <a:chExt cx="10617915" cy="4899488"/>
          </a:xfrm>
        </p:grpSpPr>
        <p:pic>
          <p:nvPicPr>
            <p:cNvPr id="9" name="图片 8"/>
            <p:cNvPicPr>
              <a:picLocks noChangeAspect="1"/>
            </p:cNvPicPr>
            <p:nvPr/>
          </p:nvPicPr>
          <p:blipFill>
            <a:blip r:embed="rId5"/>
            <a:stretch>
              <a:fillRect/>
            </a:stretch>
          </p:blipFill>
          <p:spPr>
            <a:xfrm>
              <a:off x="1063053" y="4495385"/>
              <a:ext cx="2467131" cy="968925"/>
            </a:xfrm>
            <a:prstGeom prst="rect">
              <a:avLst/>
            </a:prstGeom>
          </p:spPr>
        </p:pic>
        <p:pic>
          <p:nvPicPr>
            <p:cNvPr id="10" name="图片 9"/>
            <p:cNvPicPr>
              <a:picLocks noChangeAspect="1"/>
            </p:cNvPicPr>
            <p:nvPr/>
          </p:nvPicPr>
          <p:blipFill>
            <a:blip r:embed="rId6"/>
            <a:stretch>
              <a:fillRect/>
            </a:stretch>
          </p:blipFill>
          <p:spPr>
            <a:xfrm>
              <a:off x="3455233" y="4571165"/>
              <a:ext cx="1259173" cy="893145"/>
            </a:xfrm>
            <a:prstGeom prst="rect">
              <a:avLst/>
            </a:prstGeom>
          </p:spPr>
        </p:pic>
        <p:pic>
          <p:nvPicPr>
            <p:cNvPr id="11" name="图片 10"/>
            <p:cNvPicPr>
              <a:picLocks noChangeAspect="1"/>
            </p:cNvPicPr>
            <p:nvPr/>
          </p:nvPicPr>
          <p:blipFill>
            <a:blip r:embed="rId7"/>
            <a:stretch>
              <a:fillRect/>
            </a:stretch>
          </p:blipFill>
          <p:spPr>
            <a:xfrm>
              <a:off x="5073212" y="4647690"/>
              <a:ext cx="1059032" cy="557655"/>
            </a:xfrm>
            <a:prstGeom prst="rect">
              <a:avLst/>
            </a:prstGeom>
          </p:spPr>
        </p:pic>
        <p:grpSp>
          <p:nvGrpSpPr>
            <p:cNvPr id="19" name="组合 18"/>
            <p:cNvGrpSpPr/>
            <p:nvPr/>
          </p:nvGrpSpPr>
          <p:grpSpPr>
            <a:xfrm>
              <a:off x="8127596" y="1690688"/>
              <a:ext cx="3553372" cy="2589282"/>
              <a:chOff x="8127596" y="1690688"/>
              <a:chExt cx="3553372" cy="2589282"/>
            </a:xfrm>
          </p:grpSpPr>
          <p:sp>
            <p:nvSpPr>
              <p:cNvPr id="7" name="矩形 6"/>
              <p:cNvSpPr/>
              <p:nvPr/>
            </p:nvSpPr>
            <p:spPr>
              <a:xfrm>
                <a:off x="8127596" y="3633639"/>
                <a:ext cx="3553372" cy="646331"/>
              </a:xfrm>
              <a:prstGeom prst="rect">
                <a:avLst/>
              </a:prstGeom>
            </p:spPr>
            <p:txBody>
              <a:bodyPr wrap="square">
                <a:spAutoFit/>
              </a:bodyPr>
              <a:lstStyle/>
              <a:p>
                <a:r>
                  <a:rPr lang="zh-CN" altLang="en-US" dirty="0"/>
                  <a:t> Symbolic abbreviation for element locations on a </a:t>
                </a:r>
                <a:r>
                  <a:rPr lang="en-US" altLang="zh-CN" dirty="0" smtClean="0"/>
                  <a:t>5</a:t>
                </a:r>
                <a:r>
                  <a:rPr lang="zh-CN" altLang="en-US" dirty="0" smtClean="0"/>
                  <a:t> </a:t>
                </a:r>
                <a:r>
                  <a:rPr lang="zh-CN" altLang="en-US" dirty="0"/>
                  <a:t>point 2D FD stencil</a:t>
                </a:r>
              </a:p>
            </p:txBody>
          </p:sp>
          <p:grpSp>
            <p:nvGrpSpPr>
              <p:cNvPr id="6" name="组合 5"/>
              <p:cNvGrpSpPr/>
              <p:nvPr/>
            </p:nvGrpSpPr>
            <p:grpSpPr>
              <a:xfrm>
                <a:off x="8420571" y="1690688"/>
                <a:ext cx="2424814" cy="2026873"/>
                <a:chOff x="8420570" y="1690688"/>
                <a:chExt cx="3011499" cy="2686181"/>
              </a:xfrm>
            </p:grpSpPr>
            <p:pic>
              <p:nvPicPr>
                <p:cNvPr id="13" name="图片 12"/>
                <p:cNvPicPr>
                  <a:picLocks noChangeAspect="1"/>
                </p:cNvPicPr>
                <p:nvPr/>
              </p:nvPicPr>
              <p:blipFill>
                <a:blip r:embed="rId8"/>
                <a:stretch>
                  <a:fillRect/>
                </a:stretch>
              </p:blipFill>
              <p:spPr>
                <a:xfrm>
                  <a:off x="8420570" y="1690688"/>
                  <a:ext cx="2933230" cy="2686181"/>
                </a:xfrm>
                <a:prstGeom prst="rect">
                  <a:avLst/>
                </a:prstGeom>
              </p:spPr>
            </p:pic>
            <p:pic>
              <p:nvPicPr>
                <p:cNvPr id="14" name="图片 13"/>
                <p:cNvPicPr>
                  <a:picLocks noChangeAspect="1"/>
                </p:cNvPicPr>
                <p:nvPr/>
              </p:nvPicPr>
              <p:blipFill>
                <a:blip r:embed="rId9"/>
                <a:stretch>
                  <a:fillRect/>
                </a:stretch>
              </p:blipFill>
              <p:spPr>
                <a:xfrm>
                  <a:off x="10044191" y="3156765"/>
                  <a:ext cx="438150" cy="381000"/>
                </a:xfrm>
                <a:prstGeom prst="rect">
                  <a:avLst/>
                </a:prstGeom>
              </p:spPr>
            </p:pic>
            <p:pic>
              <p:nvPicPr>
                <p:cNvPr id="15" name="图片 14"/>
                <p:cNvPicPr>
                  <a:picLocks noChangeAspect="1"/>
                </p:cNvPicPr>
                <p:nvPr/>
              </p:nvPicPr>
              <p:blipFill>
                <a:blip r:embed="rId10"/>
                <a:stretch>
                  <a:fillRect/>
                </a:stretch>
              </p:blipFill>
              <p:spPr>
                <a:xfrm>
                  <a:off x="11032019" y="3183067"/>
                  <a:ext cx="400050" cy="361950"/>
                </a:xfrm>
                <a:prstGeom prst="rect">
                  <a:avLst/>
                </a:prstGeom>
              </p:spPr>
            </p:pic>
            <p:pic>
              <p:nvPicPr>
                <p:cNvPr id="16" name="图片 15"/>
                <p:cNvPicPr>
                  <a:picLocks noChangeAspect="1"/>
                </p:cNvPicPr>
                <p:nvPr/>
              </p:nvPicPr>
              <p:blipFill>
                <a:blip r:embed="rId11"/>
                <a:stretch>
                  <a:fillRect/>
                </a:stretch>
              </p:blipFill>
              <p:spPr>
                <a:xfrm>
                  <a:off x="9125185" y="3158297"/>
                  <a:ext cx="483510" cy="405803"/>
                </a:xfrm>
                <a:prstGeom prst="rect">
                  <a:avLst/>
                </a:prstGeom>
              </p:spPr>
            </p:pic>
            <p:pic>
              <p:nvPicPr>
                <p:cNvPr id="17" name="图片 16"/>
                <p:cNvPicPr>
                  <a:picLocks noChangeAspect="1"/>
                </p:cNvPicPr>
                <p:nvPr/>
              </p:nvPicPr>
              <p:blipFill>
                <a:blip r:embed="rId12"/>
                <a:stretch>
                  <a:fillRect/>
                </a:stretch>
              </p:blipFill>
              <p:spPr>
                <a:xfrm>
                  <a:off x="10142464" y="1996986"/>
                  <a:ext cx="523875" cy="371475"/>
                </a:xfrm>
                <a:prstGeom prst="rect">
                  <a:avLst/>
                </a:prstGeom>
              </p:spPr>
            </p:pic>
            <p:pic>
              <p:nvPicPr>
                <p:cNvPr id="18" name="图片 17"/>
                <p:cNvPicPr>
                  <a:picLocks noChangeAspect="1"/>
                </p:cNvPicPr>
                <p:nvPr/>
              </p:nvPicPr>
              <p:blipFill>
                <a:blip r:embed="rId13"/>
                <a:stretch>
                  <a:fillRect/>
                </a:stretch>
              </p:blipFill>
              <p:spPr>
                <a:xfrm>
                  <a:off x="10142464" y="3859167"/>
                  <a:ext cx="523875" cy="476250"/>
                </a:xfrm>
                <a:prstGeom prst="rect">
                  <a:avLst/>
                </a:prstGeom>
              </p:spPr>
            </p:pic>
          </p:grpSp>
        </p:grpSp>
        <p:pic>
          <p:nvPicPr>
            <p:cNvPr id="8" name="图片 7"/>
            <p:cNvPicPr>
              <a:picLocks noChangeAspect="1"/>
            </p:cNvPicPr>
            <p:nvPr/>
          </p:nvPicPr>
          <p:blipFill>
            <a:blip r:embed="rId14"/>
            <a:stretch>
              <a:fillRect/>
            </a:stretch>
          </p:blipFill>
          <p:spPr>
            <a:xfrm>
              <a:off x="8762646" y="4460974"/>
              <a:ext cx="2510552" cy="2129202"/>
            </a:xfrm>
            <a:prstGeom prst="rect">
              <a:avLst/>
            </a:prstGeom>
          </p:spPr>
        </p:pic>
      </p:grpSp>
    </p:spTree>
    <p:extLst>
      <p:ext uri="{BB962C8B-B14F-4D97-AF65-F5344CB8AC3E}">
        <p14:creationId xmlns:p14="http://schemas.microsoft.com/office/powerpoint/2010/main" val="42465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u="sng" dirty="0" smtClean="0"/>
                  <a:t>The implicit 9-point FD scheme</a:t>
                </a:r>
              </a:p>
              <a:p>
                <a:pPr lvl="1"/>
                <a14:m>
                  <m:oMath xmlns:m="http://schemas.openxmlformats.org/officeDocument/2006/math">
                    <m:f>
                      <m:fPr>
                        <m:ctrlPr>
                          <a:rPr lang="zh-CN" altLang="en-US" i="1" smtClean="0">
                            <a:solidFill>
                              <a:srgbClr val="1313FF"/>
                            </a:solidFill>
                            <a:latin typeface="Cambria Math"/>
                          </a:rPr>
                        </m:ctrlPr>
                      </m:fPr>
                      <m:num>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m:rPr>
                                    <m:sty m:val="p"/>
                                  </m:rPr>
                                  <a:rPr lang="el-GR" altLang="zh-CN" i="1">
                                    <a:solidFill>
                                      <a:srgbClr val="1313FF"/>
                                    </a:solidFill>
                                    <a:latin typeface="Cambria Math" panose="02040503050406030204" pitchFamily="18" charset="0"/>
                                    <a:ea typeface="Cambria Math" panose="02040503050406030204" pitchFamily="18" charset="0"/>
                                  </a:rPr>
                                  <m:t>δ</m:t>
                                </m:r>
                              </m:e>
                              <m:sup>
                                <m:r>
                                  <a:rPr lang="zh-CN" altLang="en-US">
                                    <a:solidFill>
                                      <a:srgbClr val="1313FF"/>
                                    </a:solidFill>
                                    <a:latin typeface="Cambria Math" panose="02040503050406030204" pitchFamily="18" charset="0"/>
                                  </a:rPr>
                                  <m:t>2</m:t>
                                </m:r>
                              </m:sup>
                            </m:sSup>
                          </m:num>
                          <m:den>
                            <m:r>
                              <m:rPr>
                                <m:sty m:val="p"/>
                              </m:rPr>
                              <a:rPr lang="el-GR" altLang="zh-CN" i="1">
                                <a:solidFill>
                                  <a:srgbClr val="1313FF"/>
                                </a:solidFill>
                                <a:latin typeface="Cambria Math" panose="02040503050406030204" pitchFamily="18" charset="0"/>
                                <a:ea typeface="Cambria Math" panose="02040503050406030204" pitchFamily="18" charset="0"/>
                              </a:rPr>
                              <m:t>δ</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den>
                        </m:f>
                      </m:num>
                      <m:den>
                        <m:r>
                          <a:rPr lang="zh-CN" altLang="en-US">
                            <a:solidFill>
                              <a:srgbClr val="1313FF"/>
                            </a:solidFill>
                            <a:latin typeface="Cambria Math" panose="02040503050406030204" pitchFamily="18" charset="0"/>
                          </a:rPr>
                          <m:t>1+</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zh-CN" altLang="en-US" i="1">
                            <a:solidFill>
                              <a:srgbClr val="1313FF"/>
                            </a:solidFill>
                            <a:latin typeface="Cambria Math" panose="02040503050406030204" pitchFamily="18" charset="0"/>
                          </a:rPr>
                          <m:t>𝛥</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𝛿</m:t>
                                </m:r>
                              </m:e>
                              <m:sup>
                                <m:r>
                                  <a:rPr lang="zh-CN" altLang="en-US">
                                    <a:solidFill>
                                      <a:srgbClr val="1313FF"/>
                                    </a:solidFill>
                                    <a:latin typeface="Cambria Math" panose="02040503050406030204" pitchFamily="18" charset="0"/>
                                  </a:rPr>
                                  <m:t>2</m:t>
                                </m:r>
                              </m:sup>
                            </m:sSup>
                          </m:num>
                          <m:den>
                            <m:r>
                              <a:rPr lang="zh-CN" altLang="en-US" i="1">
                                <a:solidFill>
                                  <a:srgbClr val="1313FF"/>
                                </a:solidFill>
                                <a:latin typeface="Cambria Math" panose="02040503050406030204" pitchFamily="18" charset="0"/>
                              </a:rPr>
                              <m:t>𝛿</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den>
                        </m:f>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f>
                      <m:fPr>
                        <m:ctrlPr>
                          <a:rPr lang="zh-CN" altLang="en-US" i="1">
                            <a:solidFill>
                              <a:srgbClr val="1313FF"/>
                            </a:solidFill>
                            <a:latin typeface="Cambria Math"/>
                          </a:rPr>
                        </m:ctrlPr>
                      </m:fPr>
                      <m:num>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m:rPr>
                                    <m:sty m:val="p"/>
                                  </m:rPr>
                                  <a:rPr lang="el-GR" altLang="zh-CN" i="1">
                                    <a:solidFill>
                                      <a:srgbClr val="1313FF"/>
                                    </a:solidFill>
                                    <a:latin typeface="Cambria Math" panose="02040503050406030204" pitchFamily="18" charset="0"/>
                                    <a:ea typeface="Cambria Math" panose="02040503050406030204" pitchFamily="18" charset="0"/>
                                  </a:rPr>
                                  <m:t>δ</m:t>
                                </m:r>
                              </m:e>
                              <m:sup>
                                <m:r>
                                  <a:rPr lang="zh-CN" altLang="en-US">
                                    <a:solidFill>
                                      <a:srgbClr val="1313FF"/>
                                    </a:solidFill>
                                    <a:latin typeface="Cambria Math" panose="02040503050406030204" pitchFamily="18" charset="0"/>
                                  </a:rPr>
                                  <m:t>2</m:t>
                                </m:r>
                              </m:sup>
                            </m:sSup>
                          </m:num>
                          <m:den>
                            <m:r>
                              <m:rPr>
                                <m:sty m:val="p"/>
                              </m:rPr>
                              <a:rPr lang="el-GR" altLang="zh-CN" i="1">
                                <a:solidFill>
                                  <a:srgbClr val="1313FF"/>
                                </a:solidFill>
                                <a:latin typeface="Cambria Math" panose="02040503050406030204" pitchFamily="18" charset="0"/>
                                <a:ea typeface="Cambria Math" panose="02040503050406030204" pitchFamily="18" charset="0"/>
                              </a:rPr>
                              <m:t>δ</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den>
                        </m:f>
                      </m:num>
                      <m:den>
                        <m:r>
                          <a:rPr lang="zh-CN" altLang="en-US">
                            <a:solidFill>
                              <a:srgbClr val="1313FF"/>
                            </a:solidFill>
                            <a:latin typeface="Cambria Math" panose="02040503050406030204" pitchFamily="18" charset="0"/>
                          </a:rPr>
                          <m:t>1+</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r>
                          <a:rPr lang="zh-CN" altLang="en-US" i="1">
                            <a:solidFill>
                              <a:srgbClr val="1313FF"/>
                            </a:solidFill>
                            <a:latin typeface="Cambria Math" panose="02040503050406030204" pitchFamily="18" charset="0"/>
                          </a:rPr>
                          <m:t>𝛥</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𝛿</m:t>
                                </m:r>
                              </m:e>
                              <m:sup>
                                <m:r>
                                  <a:rPr lang="zh-CN" altLang="en-US">
                                    <a:solidFill>
                                      <a:srgbClr val="1313FF"/>
                                    </a:solidFill>
                                    <a:latin typeface="Cambria Math" panose="02040503050406030204" pitchFamily="18" charset="0"/>
                                  </a:rPr>
                                  <m:t>2</m:t>
                                </m:r>
                              </m:sup>
                            </m:sSup>
                          </m:num>
                          <m:den>
                            <m:r>
                              <a:rPr lang="zh-CN" altLang="en-US" i="1">
                                <a:solidFill>
                                  <a:srgbClr val="1313FF"/>
                                </a:solidFill>
                                <a:latin typeface="Cambria Math" panose="02040503050406030204" pitchFamily="18" charset="0"/>
                              </a:rPr>
                              <m:t>𝛿</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den>
                        </m:f>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𝜔</m:t>
                            </m:r>
                          </m:e>
                          <m:sup>
                            <m:r>
                              <a:rPr lang="zh-CN" altLang="en-US">
                                <a:solidFill>
                                  <a:srgbClr val="1313FF"/>
                                </a:solidFill>
                                <a:latin typeface="Cambria Math" panose="02040503050406030204" pitchFamily="18" charset="0"/>
                              </a:rPr>
                              <m:t>2</m:t>
                            </m:r>
                          </m:sup>
                        </m:sSup>
                      </m:num>
                      <m:den>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𝑣</m:t>
                            </m:r>
                          </m:e>
                          <m:sup>
                            <m:r>
                              <a:rPr lang="zh-CN" altLang="en-US">
                                <a:solidFill>
                                  <a:srgbClr val="1313FF"/>
                                </a:solidFill>
                                <a:latin typeface="Cambria Math" panose="02040503050406030204" pitchFamily="18" charset="0"/>
                              </a:rPr>
                              <m:t>2</m:t>
                            </m:r>
                          </m:sup>
                        </m:sSup>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r>
                      <a:rPr lang="zh-CN" altLang="en-US" i="1">
                        <a:solidFill>
                          <a:srgbClr val="1313FF"/>
                        </a:solidFill>
                        <a:latin typeface="Cambria Math" panose="02040503050406030204" pitchFamily="18" charset="0"/>
                      </a:rPr>
                      <m:t>𝑠</m:t>
                    </m:r>
                  </m:oMath>
                </a14:m>
                <a:endParaRPr lang="en-US" altLang="zh-CN" dirty="0" smtClean="0">
                  <a:solidFill>
                    <a:srgbClr val="1313FF"/>
                  </a:solidFill>
                </a:endParaRPr>
              </a:p>
              <a:p>
                <a:pPr lvl="1"/>
                <a:r>
                  <a:rPr lang="en-US" altLang="zh-CN" dirty="0"/>
                  <a:t>Multiplied by</a:t>
                </a:r>
                <a14:m>
                  <m:oMath xmlns:m="http://schemas.openxmlformats.org/officeDocument/2006/math">
                    <m:r>
                      <a:rPr lang="en-US" altLang="zh-CN">
                        <a:latin typeface="Cambria Math" panose="02040503050406030204" pitchFamily="18" charset="0"/>
                      </a:rPr>
                      <m:t>(</m:t>
                    </m:r>
                    <m:r>
                      <a:rPr lang="zh-CN" altLang="en-US">
                        <a:latin typeface="Cambria Math" panose="02040503050406030204" pitchFamily="18" charset="0"/>
                      </a:rPr>
                      <m:t>1+</m:t>
                    </m:r>
                    <m:sSubSup>
                      <m:sSubSupPr>
                        <m:ctrlPr>
                          <a:rPr lang="zh-CN" altLang="en-US" i="1">
                            <a:latin typeface="Cambria Math"/>
                          </a:rPr>
                        </m:ctrlPr>
                      </m:sSubSupPr>
                      <m:e>
                        <m:r>
                          <a:rPr lang="zh-CN" altLang="en-US" i="1">
                            <a:latin typeface="Cambria Math" panose="02040503050406030204" pitchFamily="18" charset="0"/>
                          </a:rPr>
                          <m:t>𝑏</m:t>
                        </m:r>
                      </m:e>
                      <m:sub>
                        <m:r>
                          <a:rPr lang="zh-CN" altLang="en-US" i="1">
                            <a:latin typeface="Cambria Math" panose="02040503050406030204" pitchFamily="18" charset="0"/>
                          </a:rPr>
                          <m:t>𝑥</m:t>
                        </m:r>
                      </m:sub>
                      <m:sup>
                        <m:r>
                          <a:rPr lang="en-US" altLang="zh-CN" i="1">
                            <a:latin typeface="Cambria Math" panose="02040503050406030204" pitchFamily="18" charset="0"/>
                          </a:rPr>
                          <m:t>1</m:t>
                        </m:r>
                      </m:sup>
                    </m:sSubSup>
                    <m:r>
                      <a:rPr lang="zh-CN" altLang="en-US" i="1">
                        <a:latin typeface="Cambria Math" panose="02040503050406030204" pitchFamily="18" charset="0"/>
                      </a:rPr>
                      <m:t>𝛥</m:t>
                    </m:r>
                    <m:sSup>
                      <m:sSupPr>
                        <m:ctrlPr>
                          <a:rPr lang="zh-CN" altLang="en-US" i="1">
                            <a:latin typeface="Cambria Math"/>
                          </a:rPr>
                        </m:ctrlPr>
                      </m:sSupPr>
                      <m:e>
                        <m:r>
                          <a:rPr lang="zh-CN" altLang="en-US" i="1">
                            <a:latin typeface="Cambria Math" panose="02040503050406030204" pitchFamily="18" charset="0"/>
                          </a:rPr>
                          <m:t>𝑥</m:t>
                        </m:r>
                      </m:e>
                      <m:sup>
                        <m:r>
                          <a:rPr lang="zh-CN" altLang="en-US">
                            <a:latin typeface="Cambria Math" panose="02040503050406030204" pitchFamily="18" charset="0"/>
                          </a:rPr>
                          <m:t>2</m:t>
                        </m:r>
                      </m:sup>
                    </m:sSup>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𝛿</m:t>
                            </m:r>
                          </m:e>
                          <m:sup>
                            <m:r>
                              <a:rPr lang="zh-CN" altLang="en-US">
                                <a:latin typeface="Cambria Math" panose="02040503050406030204" pitchFamily="18" charset="0"/>
                              </a:rPr>
                              <m:t>2</m:t>
                            </m:r>
                          </m:sup>
                        </m:sSup>
                      </m:num>
                      <m:den>
                        <m:r>
                          <a:rPr lang="zh-CN" altLang="en-US" i="1">
                            <a:latin typeface="Cambria Math" panose="02040503050406030204" pitchFamily="18" charset="0"/>
                          </a:rPr>
                          <m:t>𝛿</m:t>
                        </m:r>
                        <m:sSup>
                          <m:sSupPr>
                            <m:ctrlPr>
                              <a:rPr lang="zh-CN" altLang="en-US" i="1">
                                <a:latin typeface="Cambria Math"/>
                              </a:rPr>
                            </m:ctrlPr>
                          </m:sSupPr>
                          <m:e>
                            <m:r>
                              <a:rPr lang="zh-CN" altLang="en-US" i="1">
                                <a:latin typeface="Cambria Math" panose="02040503050406030204" pitchFamily="18" charset="0"/>
                              </a:rPr>
                              <m:t>𝑥</m:t>
                            </m:r>
                          </m:e>
                          <m:sup>
                            <m:r>
                              <a:rPr lang="zh-CN" altLang="en-US">
                                <a:latin typeface="Cambria Math" panose="02040503050406030204" pitchFamily="18" charset="0"/>
                              </a:rPr>
                              <m:t>2</m:t>
                            </m:r>
                          </m:sup>
                        </m:sSup>
                      </m:den>
                    </m:f>
                    <m:r>
                      <a:rPr lang="en-US" altLang="zh-CN" i="1">
                        <a:latin typeface="Cambria Math" panose="02040503050406030204" pitchFamily="18" charset="0"/>
                      </a:rPr>
                      <m:t>)(</m:t>
                    </m:r>
                    <m:r>
                      <a:rPr lang="zh-CN" altLang="en-US">
                        <a:latin typeface="Cambria Math" panose="02040503050406030204" pitchFamily="18" charset="0"/>
                      </a:rPr>
                      <m:t>1+</m:t>
                    </m:r>
                    <m:sSubSup>
                      <m:sSubSupPr>
                        <m:ctrlPr>
                          <a:rPr lang="zh-CN" altLang="en-US" i="1">
                            <a:latin typeface="Cambria Math"/>
                          </a:rPr>
                        </m:ctrlPr>
                      </m:sSubSupPr>
                      <m:e>
                        <m:r>
                          <a:rPr lang="zh-CN" altLang="en-US" i="1">
                            <a:latin typeface="Cambria Math" panose="02040503050406030204" pitchFamily="18" charset="0"/>
                          </a:rPr>
                          <m:t>𝑏</m:t>
                        </m:r>
                      </m:e>
                      <m:sub>
                        <m:r>
                          <a:rPr lang="zh-CN" altLang="en-US" i="1">
                            <a:latin typeface="Cambria Math" panose="02040503050406030204" pitchFamily="18" charset="0"/>
                          </a:rPr>
                          <m:t>𝑧</m:t>
                        </m:r>
                      </m:sub>
                      <m:sup>
                        <m:r>
                          <a:rPr lang="en-US" altLang="zh-CN" i="1">
                            <a:latin typeface="Cambria Math" panose="02040503050406030204" pitchFamily="18" charset="0"/>
                          </a:rPr>
                          <m:t>1</m:t>
                        </m:r>
                      </m:sup>
                    </m:sSubSup>
                    <m:r>
                      <a:rPr lang="zh-CN" altLang="en-US" i="1">
                        <a:latin typeface="Cambria Math" panose="02040503050406030204" pitchFamily="18" charset="0"/>
                      </a:rPr>
                      <m:t>𝛥</m:t>
                    </m:r>
                    <m:sSup>
                      <m:sSupPr>
                        <m:ctrlPr>
                          <a:rPr lang="zh-CN" altLang="en-US" i="1">
                            <a:latin typeface="Cambria Math"/>
                          </a:rPr>
                        </m:ctrlPr>
                      </m:sSupPr>
                      <m:e>
                        <m:r>
                          <a:rPr lang="zh-CN" altLang="en-US" i="1">
                            <a:latin typeface="Cambria Math" panose="02040503050406030204" pitchFamily="18" charset="0"/>
                          </a:rPr>
                          <m:t>𝑧</m:t>
                        </m:r>
                      </m:e>
                      <m:sup>
                        <m:r>
                          <a:rPr lang="zh-CN" altLang="en-US">
                            <a:latin typeface="Cambria Math" panose="02040503050406030204" pitchFamily="18" charset="0"/>
                          </a:rPr>
                          <m:t>2</m:t>
                        </m:r>
                      </m:sup>
                    </m:sSup>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𝛿</m:t>
                            </m:r>
                          </m:e>
                          <m:sup>
                            <m:r>
                              <a:rPr lang="zh-CN" altLang="en-US">
                                <a:latin typeface="Cambria Math" panose="02040503050406030204" pitchFamily="18" charset="0"/>
                              </a:rPr>
                              <m:t>2</m:t>
                            </m:r>
                          </m:sup>
                        </m:sSup>
                      </m:num>
                      <m:den>
                        <m:r>
                          <a:rPr lang="zh-CN" altLang="en-US" i="1">
                            <a:latin typeface="Cambria Math" panose="02040503050406030204" pitchFamily="18" charset="0"/>
                          </a:rPr>
                          <m:t>𝛿</m:t>
                        </m:r>
                        <m:sSup>
                          <m:sSupPr>
                            <m:ctrlPr>
                              <a:rPr lang="zh-CN" altLang="en-US" i="1">
                                <a:latin typeface="Cambria Math"/>
                              </a:rPr>
                            </m:ctrlPr>
                          </m:sSupPr>
                          <m:e>
                            <m:r>
                              <a:rPr lang="zh-CN" altLang="en-US" i="1">
                                <a:latin typeface="Cambria Math" panose="02040503050406030204" pitchFamily="18" charset="0"/>
                              </a:rPr>
                              <m:t>𝑧</m:t>
                            </m:r>
                          </m:e>
                          <m:sup>
                            <m:r>
                              <a:rPr lang="zh-CN" altLang="en-US">
                                <a:latin typeface="Cambria Math" panose="02040503050406030204" pitchFamily="18" charset="0"/>
                              </a:rPr>
                              <m:t>2</m:t>
                            </m:r>
                          </m:sup>
                        </m:sSup>
                      </m:den>
                    </m:f>
                    <m:r>
                      <a:rPr lang="en-US" altLang="zh-CN" i="1">
                        <a:latin typeface="Cambria Math" panose="02040503050406030204" pitchFamily="18" charset="0"/>
                      </a:rPr>
                      <m:t>)</m:t>
                    </m:r>
                  </m:oMath>
                </a14:m>
                <a:r>
                  <a:rPr lang="en-US" altLang="zh-CN" dirty="0" smtClean="0"/>
                  <a:t>, and obtain,</a:t>
                </a:r>
              </a:p>
              <a:p>
                <a:pPr lvl="1"/>
                <a14:m>
                  <m:oMath xmlns:m="http://schemas.openxmlformats.org/officeDocument/2006/math">
                    <m:r>
                      <a:rPr lang="en-US" altLang="zh-CN" i="1" smtClean="0">
                        <a:solidFill>
                          <a:srgbClr val="FF0000"/>
                        </a:solidFill>
                        <a:latin typeface="Cambria Math" panose="02040503050406030204" pitchFamily="18" charset="0"/>
                      </a:rPr>
                      <m:t>(</m:t>
                    </m:r>
                    <m:r>
                      <a:rPr lang="zh-CN" altLang="en-US">
                        <a:solidFill>
                          <a:srgbClr val="FF0000"/>
                        </a:solidFill>
                        <a:latin typeface="Cambria Math" panose="02040503050406030204" pitchFamily="18" charset="0"/>
                      </a:rPr>
                      <m:t>1+</m:t>
                    </m:r>
                    <m:sSubSup>
                      <m:sSubSupPr>
                        <m:ctrlPr>
                          <a:rPr lang="zh-CN" altLang="en-US" i="1">
                            <a:solidFill>
                              <a:srgbClr val="FF0000"/>
                            </a:solidFill>
                            <a:latin typeface="Cambria Math"/>
                          </a:rPr>
                        </m:ctrlPr>
                      </m:sSubSupPr>
                      <m:e>
                        <m:r>
                          <a:rPr lang="zh-CN" altLang="en-US" i="1">
                            <a:solidFill>
                              <a:srgbClr val="FF0000"/>
                            </a:solidFill>
                            <a:latin typeface="Cambria Math" panose="02040503050406030204" pitchFamily="18" charset="0"/>
                          </a:rPr>
                          <m:t>𝑏</m:t>
                        </m:r>
                      </m:e>
                      <m:sub>
                        <m:r>
                          <a:rPr lang="zh-CN" altLang="en-US" i="1">
                            <a:solidFill>
                              <a:srgbClr val="FF0000"/>
                            </a:solidFill>
                            <a:latin typeface="Cambria Math" panose="02040503050406030204" pitchFamily="18" charset="0"/>
                          </a:rPr>
                          <m:t>𝑧</m:t>
                        </m:r>
                      </m:sub>
                      <m:sup>
                        <m:r>
                          <a:rPr lang="en-US" altLang="zh-CN" i="1">
                            <a:solidFill>
                              <a:srgbClr val="FF0000"/>
                            </a:solidFill>
                            <a:latin typeface="Cambria Math" panose="02040503050406030204" pitchFamily="18" charset="0"/>
                          </a:rPr>
                          <m:t>1</m:t>
                        </m:r>
                      </m:sup>
                    </m:sSubSup>
                    <m:r>
                      <a:rPr lang="zh-CN" altLang="en-US" i="1">
                        <a:solidFill>
                          <a:srgbClr val="FF0000"/>
                        </a:solidFill>
                        <a:latin typeface="Cambria Math" panose="02040503050406030204" pitchFamily="18" charset="0"/>
                      </a:rPr>
                      <m:t>𝛥</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𝑧</m:t>
                        </m:r>
                      </m:e>
                      <m:sup>
                        <m:r>
                          <a:rPr lang="zh-CN" altLang="en-US">
                            <a:solidFill>
                              <a:srgbClr val="FF0000"/>
                            </a:solidFill>
                            <a:latin typeface="Cambria Math" panose="02040503050406030204" pitchFamily="18" charset="0"/>
                          </a:rPr>
                          <m:t>2</m:t>
                        </m:r>
                      </m:sup>
                    </m:sSup>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𝛿</m:t>
                            </m:r>
                          </m:e>
                          <m:sup>
                            <m:r>
                              <a:rPr lang="zh-CN" altLang="en-US">
                                <a:solidFill>
                                  <a:srgbClr val="FF0000"/>
                                </a:solidFill>
                                <a:latin typeface="Cambria Math" panose="02040503050406030204" pitchFamily="18" charset="0"/>
                              </a:rPr>
                              <m:t>2</m:t>
                            </m:r>
                          </m:sup>
                        </m:sSup>
                      </m:num>
                      <m:den>
                        <m:r>
                          <a:rPr lang="zh-CN" altLang="en-US" i="1">
                            <a:solidFill>
                              <a:srgbClr val="FF0000"/>
                            </a:solidFill>
                            <a:latin typeface="Cambria Math" panose="02040503050406030204" pitchFamily="18" charset="0"/>
                          </a:rPr>
                          <m:t>𝛿</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𝑧</m:t>
                            </m:r>
                          </m:e>
                          <m:sup>
                            <m:r>
                              <a:rPr lang="zh-CN" altLang="en-US">
                                <a:solidFill>
                                  <a:srgbClr val="FF0000"/>
                                </a:solidFill>
                                <a:latin typeface="Cambria Math" panose="02040503050406030204" pitchFamily="18" charset="0"/>
                              </a:rPr>
                              <m:t>2</m:t>
                            </m:r>
                          </m:sup>
                        </m:sSup>
                      </m:den>
                    </m:f>
                    <m:r>
                      <a:rPr lang="en-US" altLang="zh-CN" i="1">
                        <a:solidFill>
                          <a:srgbClr val="FF0000"/>
                        </a:solidFill>
                        <a:latin typeface="Cambria Math" panose="02040503050406030204" pitchFamily="18" charset="0"/>
                      </a:rPr>
                      <m:t>)</m:t>
                    </m:r>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m:rPr>
                                <m:sty m:val="p"/>
                              </m:rPr>
                              <a:rPr lang="el-GR" altLang="zh-CN" i="1">
                                <a:solidFill>
                                  <a:srgbClr val="FF0000"/>
                                </a:solidFill>
                                <a:latin typeface="Cambria Math" panose="02040503050406030204" pitchFamily="18" charset="0"/>
                                <a:ea typeface="Cambria Math" panose="02040503050406030204" pitchFamily="18" charset="0"/>
                              </a:rPr>
                              <m:t>δ</m:t>
                            </m:r>
                          </m:e>
                          <m:sup>
                            <m:r>
                              <a:rPr lang="zh-CN" altLang="en-US">
                                <a:solidFill>
                                  <a:srgbClr val="FF0000"/>
                                </a:solidFill>
                                <a:latin typeface="Cambria Math" panose="02040503050406030204" pitchFamily="18" charset="0"/>
                              </a:rPr>
                              <m:t>2</m:t>
                            </m:r>
                          </m:sup>
                        </m:sSup>
                      </m:num>
                      <m:den>
                        <m:r>
                          <m:rPr>
                            <m:sty m:val="p"/>
                          </m:rPr>
                          <a:rPr lang="el-GR" altLang="zh-CN" i="1">
                            <a:solidFill>
                              <a:srgbClr val="FF0000"/>
                            </a:solidFill>
                            <a:latin typeface="Cambria Math" panose="02040503050406030204" pitchFamily="18" charset="0"/>
                            <a:ea typeface="Cambria Math" panose="02040503050406030204" pitchFamily="18" charset="0"/>
                          </a:rPr>
                          <m:t>δ</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a:solidFill>
                                  <a:srgbClr val="FF0000"/>
                                </a:solidFill>
                                <a:latin typeface="Cambria Math" panose="02040503050406030204" pitchFamily="18" charset="0"/>
                              </a:rPr>
                              <m:t>2</m:t>
                            </m:r>
                          </m:sup>
                        </m:sSup>
                      </m:den>
                    </m:f>
                    <m:r>
                      <a:rPr lang="zh-CN" altLang="en-US" i="1">
                        <a:solidFill>
                          <a:srgbClr val="FF0000"/>
                        </a:solidFill>
                        <a:latin typeface="Cambria Math" panose="02040503050406030204" pitchFamily="18" charset="0"/>
                      </a:rPr>
                      <m:t>𝑃</m:t>
                    </m:r>
                    <m:r>
                      <a:rPr lang="zh-CN" altLang="en-US">
                        <a:solidFill>
                          <a:srgbClr val="FF0000"/>
                        </a:solidFill>
                        <a:latin typeface="Cambria Math" panose="02040503050406030204" pitchFamily="18" charset="0"/>
                      </a:rPr>
                      <m:t>+</m:t>
                    </m:r>
                    <m:r>
                      <a:rPr lang="zh-CN" altLang="en-US" i="1" smtClean="0">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m:t>
                    </m:r>
                    <m:r>
                      <a:rPr lang="zh-CN" altLang="en-US">
                        <a:solidFill>
                          <a:srgbClr val="FF0000"/>
                        </a:solidFill>
                        <a:latin typeface="Cambria Math" panose="02040503050406030204" pitchFamily="18" charset="0"/>
                      </a:rPr>
                      <m:t>1+</m:t>
                    </m:r>
                    <m:sSubSup>
                      <m:sSubSupPr>
                        <m:ctrlPr>
                          <a:rPr lang="zh-CN" altLang="en-US" i="1">
                            <a:solidFill>
                              <a:srgbClr val="FF0000"/>
                            </a:solidFill>
                            <a:latin typeface="Cambria Math"/>
                          </a:rPr>
                        </m:ctrlPr>
                      </m:sSubSupPr>
                      <m:e>
                        <m:r>
                          <a:rPr lang="zh-CN" altLang="en-US" i="1">
                            <a:solidFill>
                              <a:srgbClr val="FF0000"/>
                            </a:solidFill>
                            <a:latin typeface="Cambria Math" panose="02040503050406030204" pitchFamily="18" charset="0"/>
                          </a:rPr>
                          <m:t>𝑏</m:t>
                        </m:r>
                      </m:e>
                      <m:sub>
                        <m:r>
                          <a:rPr lang="zh-CN" altLang="en-US" i="1">
                            <a:solidFill>
                              <a:srgbClr val="FF0000"/>
                            </a:solidFill>
                            <a:latin typeface="Cambria Math" panose="02040503050406030204" pitchFamily="18" charset="0"/>
                          </a:rPr>
                          <m:t>𝑥</m:t>
                        </m:r>
                      </m:sub>
                      <m:sup>
                        <m:r>
                          <a:rPr lang="en-US" altLang="zh-CN" i="1">
                            <a:solidFill>
                              <a:srgbClr val="FF0000"/>
                            </a:solidFill>
                            <a:latin typeface="Cambria Math" panose="02040503050406030204" pitchFamily="18" charset="0"/>
                          </a:rPr>
                          <m:t>1</m:t>
                        </m:r>
                      </m:sup>
                    </m:sSubSup>
                    <m:r>
                      <a:rPr lang="zh-CN" altLang="en-US" i="1">
                        <a:solidFill>
                          <a:srgbClr val="FF0000"/>
                        </a:solidFill>
                        <a:latin typeface="Cambria Math" panose="02040503050406030204" pitchFamily="18" charset="0"/>
                      </a:rPr>
                      <m:t>𝛥</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a:solidFill>
                              <a:srgbClr val="FF0000"/>
                            </a:solidFill>
                            <a:latin typeface="Cambria Math" panose="02040503050406030204" pitchFamily="18" charset="0"/>
                          </a:rPr>
                          <m:t>2</m:t>
                        </m:r>
                      </m:sup>
                    </m:sSup>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𝛿</m:t>
                            </m:r>
                          </m:e>
                          <m:sup>
                            <m:r>
                              <a:rPr lang="zh-CN" altLang="en-US">
                                <a:solidFill>
                                  <a:srgbClr val="FF0000"/>
                                </a:solidFill>
                                <a:latin typeface="Cambria Math" panose="02040503050406030204" pitchFamily="18" charset="0"/>
                              </a:rPr>
                              <m:t>2</m:t>
                            </m:r>
                          </m:sup>
                        </m:sSup>
                      </m:num>
                      <m:den>
                        <m:r>
                          <a:rPr lang="zh-CN" altLang="en-US" i="1">
                            <a:solidFill>
                              <a:srgbClr val="FF0000"/>
                            </a:solidFill>
                            <a:latin typeface="Cambria Math" panose="02040503050406030204" pitchFamily="18" charset="0"/>
                          </a:rPr>
                          <m:t>𝛿</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a:solidFill>
                                  <a:srgbClr val="FF0000"/>
                                </a:solidFill>
                                <a:latin typeface="Cambria Math" panose="02040503050406030204" pitchFamily="18" charset="0"/>
                              </a:rPr>
                              <m:t>2</m:t>
                            </m:r>
                          </m:sup>
                        </m:sSup>
                      </m:den>
                    </m:f>
                    <m:r>
                      <a:rPr lang="en-US" altLang="zh-CN" i="1">
                        <a:solidFill>
                          <a:srgbClr val="FF0000"/>
                        </a:solidFill>
                        <a:latin typeface="Cambria Math" panose="02040503050406030204" pitchFamily="18" charset="0"/>
                      </a:rPr>
                      <m:t>)</m:t>
                    </m:r>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m:rPr>
                                <m:sty m:val="p"/>
                              </m:rPr>
                              <a:rPr lang="el-GR" altLang="zh-CN" i="1">
                                <a:solidFill>
                                  <a:srgbClr val="FF0000"/>
                                </a:solidFill>
                                <a:latin typeface="Cambria Math" panose="02040503050406030204" pitchFamily="18" charset="0"/>
                                <a:ea typeface="Cambria Math" panose="02040503050406030204" pitchFamily="18" charset="0"/>
                              </a:rPr>
                              <m:t>δ</m:t>
                            </m:r>
                          </m:e>
                          <m:sup>
                            <m:r>
                              <a:rPr lang="zh-CN" altLang="en-US">
                                <a:solidFill>
                                  <a:srgbClr val="FF0000"/>
                                </a:solidFill>
                                <a:latin typeface="Cambria Math" panose="02040503050406030204" pitchFamily="18" charset="0"/>
                              </a:rPr>
                              <m:t>2</m:t>
                            </m:r>
                          </m:sup>
                        </m:sSup>
                      </m:num>
                      <m:den>
                        <m:r>
                          <m:rPr>
                            <m:sty m:val="p"/>
                          </m:rPr>
                          <a:rPr lang="el-GR" altLang="zh-CN" i="1">
                            <a:solidFill>
                              <a:srgbClr val="FF0000"/>
                            </a:solidFill>
                            <a:latin typeface="Cambria Math" panose="02040503050406030204" pitchFamily="18" charset="0"/>
                            <a:ea typeface="Cambria Math" panose="02040503050406030204" pitchFamily="18" charset="0"/>
                          </a:rPr>
                          <m:t>δ</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𝑧</m:t>
                            </m:r>
                          </m:e>
                          <m:sup>
                            <m:r>
                              <a:rPr lang="zh-CN" altLang="en-US">
                                <a:solidFill>
                                  <a:srgbClr val="FF0000"/>
                                </a:solidFill>
                                <a:latin typeface="Cambria Math" panose="02040503050406030204" pitchFamily="18" charset="0"/>
                              </a:rPr>
                              <m:t>2</m:t>
                            </m:r>
                          </m:sup>
                        </m:sSup>
                      </m:den>
                    </m:f>
                    <m:r>
                      <a:rPr lang="zh-CN" altLang="en-US" i="1">
                        <a:solidFill>
                          <a:srgbClr val="FF0000"/>
                        </a:solidFill>
                        <a:latin typeface="Cambria Math" panose="02040503050406030204" pitchFamily="18" charset="0"/>
                      </a:rPr>
                      <m:t>𝑃</m:t>
                    </m:r>
                    <m:r>
                      <a:rPr lang="zh-CN" altLang="en-US">
                        <a:solidFill>
                          <a:srgbClr val="FF0000"/>
                        </a:solidFill>
                        <a:latin typeface="Cambria Math" panose="02040503050406030204" pitchFamily="18" charset="0"/>
                      </a:rPr>
                      <m:t>+</m:t>
                    </m:r>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𝜔</m:t>
                            </m:r>
                          </m:e>
                          <m:sup>
                            <m:r>
                              <a:rPr lang="zh-CN" altLang="en-US">
                                <a:solidFill>
                                  <a:srgbClr val="FF0000"/>
                                </a:solidFill>
                                <a:latin typeface="Cambria Math" panose="02040503050406030204" pitchFamily="18" charset="0"/>
                              </a:rPr>
                              <m:t>2</m:t>
                            </m:r>
                          </m:sup>
                        </m:sSup>
                      </m:num>
                      <m:den>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𝑣</m:t>
                            </m:r>
                          </m:e>
                          <m:sup>
                            <m:r>
                              <a:rPr lang="zh-CN" altLang="en-US">
                                <a:solidFill>
                                  <a:srgbClr val="FF0000"/>
                                </a:solidFill>
                                <a:latin typeface="Cambria Math" panose="02040503050406030204" pitchFamily="18" charset="0"/>
                              </a:rPr>
                              <m:t>2</m:t>
                            </m:r>
                          </m:sup>
                        </m:sSup>
                      </m:den>
                    </m:f>
                    <m:r>
                      <m:rPr>
                        <m:nor/>
                      </m:rPr>
                      <a:rPr lang="en-US" altLang="zh-CN" dirty="0">
                        <a:solidFill>
                          <a:srgbClr val="FF0000"/>
                        </a:solidFill>
                      </a:rPr>
                      <m:t>by</m:t>
                    </m:r>
                    <m:r>
                      <a:rPr lang="en-US" altLang="zh-CN">
                        <a:solidFill>
                          <a:srgbClr val="FF0000"/>
                        </a:solidFill>
                        <a:latin typeface="Cambria Math" panose="02040503050406030204" pitchFamily="18" charset="0"/>
                      </a:rPr>
                      <m:t>(</m:t>
                    </m:r>
                    <m:r>
                      <a:rPr lang="zh-CN" altLang="en-US">
                        <a:solidFill>
                          <a:srgbClr val="FF0000"/>
                        </a:solidFill>
                        <a:latin typeface="Cambria Math" panose="02040503050406030204" pitchFamily="18" charset="0"/>
                      </a:rPr>
                      <m:t>1+</m:t>
                    </m:r>
                    <m:sSubSup>
                      <m:sSubSupPr>
                        <m:ctrlPr>
                          <a:rPr lang="zh-CN" altLang="en-US" i="1">
                            <a:solidFill>
                              <a:srgbClr val="FF0000"/>
                            </a:solidFill>
                            <a:latin typeface="Cambria Math"/>
                          </a:rPr>
                        </m:ctrlPr>
                      </m:sSubSupPr>
                      <m:e>
                        <m:r>
                          <a:rPr lang="zh-CN" altLang="en-US" i="1">
                            <a:solidFill>
                              <a:srgbClr val="FF0000"/>
                            </a:solidFill>
                            <a:latin typeface="Cambria Math" panose="02040503050406030204" pitchFamily="18" charset="0"/>
                          </a:rPr>
                          <m:t>𝑏</m:t>
                        </m:r>
                      </m:e>
                      <m:sub>
                        <m:r>
                          <a:rPr lang="zh-CN" altLang="en-US" i="1">
                            <a:solidFill>
                              <a:srgbClr val="FF0000"/>
                            </a:solidFill>
                            <a:latin typeface="Cambria Math" panose="02040503050406030204" pitchFamily="18" charset="0"/>
                          </a:rPr>
                          <m:t>𝑥</m:t>
                        </m:r>
                      </m:sub>
                      <m:sup>
                        <m:r>
                          <a:rPr lang="en-US" altLang="zh-CN" i="1">
                            <a:solidFill>
                              <a:srgbClr val="FF0000"/>
                            </a:solidFill>
                            <a:latin typeface="Cambria Math" panose="02040503050406030204" pitchFamily="18" charset="0"/>
                          </a:rPr>
                          <m:t>1</m:t>
                        </m:r>
                      </m:sup>
                    </m:sSubSup>
                    <m:r>
                      <a:rPr lang="zh-CN" altLang="en-US" i="1">
                        <a:solidFill>
                          <a:srgbClr val="FF0000"/>
                        </a:solidFill>
                        <a:latin typeface="Cambria Math" panose="02040503050406030204" pitchFamily="18" charset="0"/>
                      </a:rPr>
                      <m:t>𝛥</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a:solidFill>
                              <a:srgbClr val="FF0000"/>
                            </a:solidFill>
                            <a:latin typeface="Cambria Math" panose="02040503050406030204" pitchFamily="18" charset="0"/>
                          </a:rPr>
                          <m:t>2</m:t>
                        </m:r>
                      </m:sup>
                    </m:sSup>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𝛿</m:t>
                            </m:r>
                          </m:e>
                          <m:sup>
                            <m:r>
                              <a:rPr lang="zh-CN" altLang="en-US">
                                <a:solidFill>
                                  <a:srgbClr val="FF0000"/>
                                </a:solidFill>
                                <a:latin typeface="Cambria Math" panose="02040503050406030204" pitchFamily="18" charset="0"/>
                              </a:rPr>
                              <m:t>2</m:t>
                            </m:r>
                          </m:sup>
                        </m:sSup>
                      </m:num>
                      <m:den>
                        <m:r>
                          <a:rPr lang="zh-CN" altLang="en-US" i="1">
                            <a:solidFill>
                              <a:srgbClr val="FF0000"/>
                            </a:solidFill>
                            <a:latin typeface="Cambria Math" panose="02040503050406030204" pitchFamily="18" charset="0"/>
                          </a:rPr>
                          <m:t>𝛿</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a:solidFill>
                                  <a:srgbClr val="FF0000"/>
                                </a:solidFill>
                                <a:latin typeface="Cambria Math" panose="02040503050406030204" pitchFamily="18" charset="0"/>
                              </a:rPr>
                              <m:t>2</m:t>
                            </m:r>
                          </m:sup>
                        </m:sSup>
                      </m:den>
                    </m:f>
                    <m:r>
                      <a:rPr lang="en-US" altLang="zh-CN" i="1">
                        <a:solidFill>
                          <a:srgbClr val="FF0000"/>
                        </a:solidFill>
                        <a:latin typeface="Cambria Math" panose="02040503050406030204" pitchFamily="18" charset="0"/>
                      </a:rPr>
                      <m:t>)(</m:t>
                    </m:r>
                    <m:r>
                      <a:rPr lang="zh-CN" altLang="en-US">
                        <a:solidFill>
                          <a:srgbClr val="FF0000"/>
                        </a:solidFill>
                        <a:latin typeface="Cambria Math" panose="02040503050406030204" pitchFamily="18" charset="0"/>
                      </a:rPr>
                      <m:t>1+</m:t>
                    </m:r>
                    <m:sSubSup>
                      <m:sSubSupPr>
                        <m:ctrlPr>
                          <a:rPr lang="zh-CN" altLang="en-US" i="1">
                            <a:solidFill>
                              <a:srgbClr val="FF0000"/>
                            </a:solidFill>
                            <a:latin typeface="Cambria Math"/>
                          </a:rPr>
                        </m:ctrlPr>
                      </m:sSubSupPr>
                      <m:e>
                        <m:r>
                          <a:rPr lang="zh-CN" altLang="en-US" i="1">
                            <a:solidFill>
                              <a:srgbClr val="FF0000"/>
                            </a:solidFill>
                            <a:latin typeface="Cambria Math" panose="02040503050406030204" pitchFamily="18" charset="0"/>
                          </a:rPr>
                          <m:t>𝑏</m:t>
                        </m:r>
                      </m:e>
                      <m:sub>
                        <m:r>
                          <a:rPr lang="zh-CN" altLang="en-US" i="1">
                            <a:solidFill>
                              <a:srgbClr val="FF0000"/>
                            </a:solidFill>
                            <a:latin typeface="Cambria Math" panose="02040503050406030204" pitchFamily="18" charset="0"/>
                          </a:rPr>
                          <m:t>𝑧</m:t>
                        </m:r>
                      </m:sub>
                      <m:sup>
                        <m:r>
                          <a:rPr lang="en-US" altLang="zh-CN" i="1">
                            <a:solidFill>
                              <a:srgbClr val="FF0000"/>
                            </a:solidFill>
                            <a:latin typeface="Cambria Math" panose="02040503050406030204" pitchFamily="18" charset="0"/>
                          </a:rPr>
                          <m:t>1</m:t>
                        </m:r>
                      </m:sup>
                    </m:sSubSup>
                    <m:r>
                      <a:rPr lang="zh-CN" altLang="en-US" i="1">
                        <a:solidFill>
                          <a:srgbClr val="FF0000"/>
                        </a:solidFill>
                        <a:latin typeface="Cambria Math" panose="02040503050406030204" pitchFamily="18" charset="0"/>
                      </a:rPr>
                      <m:t>𝛥</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𝑧</m:t>
                        </m:r>
                      </m:e>
                      <m:sup>
                        <m:r>
                          <a:rPr lang="zh-CN" altLang="en-US">
                            <a:solidFill>
                              <a:srgbClr val="FF0000"/>
                            </a:solidFill>
                            <a:latin typeface="Cambria Math" panose="02040503050406030204" pitchFamily="18" charset="0"/>
                          </a:rPr>
                          <m:t>2</m:t>
                        </m:r>
                      </m:sup>
                    </m:sSup>
                    <m:f>
                      <m:fPr>
                        <m:ctrlPr>
                          <a:rPr lang="zh-CN" altLang="en-US" i="1">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𝛿</m:t>
                            </m:r>
                          </m:e>
                          <m:sup>
                            <m:r>
                              <a:rPr lang="zh-CN" altLang="en-US">
                                <a:solidFill>
                                  <a:srgbClr val="FF0000"/>
                                </a:solidFill>
                                <a:latin typeface="Cambria Math" panose="02040503050406030204" pitchFamily="18" charset="0"/>
                              </a:rPr>
                              <m:t>2</m:t>
                            </m:r>
                          </m:sup>
                        </m:sSup>
                      </m:num>
                      <m:den>
                        <m:r>
                          <a:rPr lang="zh-CN" altLang="en-US" i="1">
                            <a:solidFill>
                              <a:srgbClr val="FF0000"/>
                            </a:solidFill>
                            <a:latin typeface="Cambria Math" panose="02040503050406030204" pitchFamily="18" charset="0"/>
                          </a:rPr>
                          <m:t>𝛿</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𝑧</m:t>
                            </m:r>
                          </m:e>
                          <m:sup>
                            <m:r>
                              <a:rPr lang="zh-CN" altLang="en-US">
                                <a:solidFill>
                                  <a:srgbClr val="FF0000"/>
                                </a:solidFill>
                                <a:latin typeface="Cambria Math" panose="02040503050406030204" pitchFamily="18" charset="0"/>
                              </a:rPr>
                              <m:t>2</m:t>
                            </m:r>
                          </m:sup>
                        </m:sSup>
                      </m:den>
                    </m:f>
                    <m:r>
                      <a:rPr lang="en-US" altLang="zh-CN" b="0" i="1" smtClean="0">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𝑃</m:t>
                    </m:r>
                    <m:r>
                      <a:rPr lang="zh-CN" altLang="en-US">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𝑠</m:t>
                    </m:r>
                  </m:oMath>
                </a14:m>
                <a:endParaRPr lang="en-US" altLang="zh-CN" dirty="0" smtClean="0">
                  <a:solidFill>
                    <a:srgbClr val="FF0000"/>
                  </a:solidFill>
                </a:endParaRPr>
              </a:p>
              <a:p>
                <a:pPr lvl="1"/>
                <a:r>
                  <a:rPr lang="en-US" altLang="zh-CN" dirty="0" smtClean="0"/>
                  <a:t>Where,</a:t>
                </a:r>
                <a:endParaRPr lang="en-US" altLang="zh-CN" dirty="0"/>
              </a:p>
              <a:p>
                <a:pPr lvl="1"/>
                <a:endParaRPr lang="en-US" altLang="zh-CN" dirty="0" smtClean="0"/>
              </a:p>
              <a:p>
                <a:pPr lvl="1"/>
                <a:endParaRPr lang="zh-CN" altLang="en-US" dirty="0"/>
              </a:p>
              <a:p>
                <a:endParaRPr lang="en-US" altLang="zh-CN" dirty="0" smtClean="0"/>
              </a:p>
              <a:p>
                <a:endParaRPr lang="en-US" altLang="zh-CN" dirty="0"/>
              </a:p>
              <a:p>
                <a:endParaRPr lang="en-US" altLang="zh-CN" dirty="0" smtClean="0"/>
              </a:p>
              <a:p>
                <a:endParaRPr lang="en-US" altLang="zh-CN" dirty="0"/>
              </a:p>
              <a:p>
                <a:pPr marL="0" indent="0">
                  <a:buNone/>
                </a:pPr>
                <a:r>
                  <a:rPr lang="en-US" altLang="zh-CN" dirty="0" smtClean="0"/>
                  <a:t> </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522" t="-2521"/>
                </a:stretch>
              </a:blipFill>
            </p:spPr>
            <p:txBody>
              <a:bodyPr/>
              <a:lstStyle/>
              <a:p>
                <a:r>
                  <a:rPr lang="zh-CN" altLang="en-US">
                    <a:noFill/>
                  </a:rPr>
                  <a:t> </a:t>
                </a:r>
              </a:p>
            </p:txBody>
          </p:sp>
        </mc:Fallback>
      </mc:AlternateContent>
      <p:sp>
        <p:nvSpPr>
          <p:cNvPr id="6" name="矩形 5"/>
          <p:cNvSpPr/>
          <p:nvPr/>
        </p:nvSpPr>
        <p:spPr>
          <a:xfrm>
            <a:off x="196311" y="2298909"/>
            <a:ext cx="6832169" cy="369332"/>
          </a:xfrm>
          <a:prstGeom prst="rect">
            <a:avLst/>
          </a:prstGeom>
        </p:spPr>
        <p:txBody>
          <a:bodyPr wrap="square">
            <a:spAutoFit/>
          </a:bodyPr>
          <a:lstStyle/>
          <a:p>
            <a:endParaRPr lang="zh-CN" altLang="en-US" dirty="0"/>
          </a:p>
        </p:txBody>
      </p:sp>
      <p:grpSp>
        <p:nvGrpSpPr>
          <p:cNvPr id="21" name="组合 20"/>
          <p:cNvGrpSpPr/>
          <p:nvPr/>
        </p:nvGrpSpPr>
        <p:grpSpPr>
          <a:xfrm>
            <a:off x="1688050" y="3890153"/>
            <a:ext cx="6360162" cy="544718"/>
            <a:chOff x="2042109" y="3900282"/>
            <a:chExt cx="6141773" cy="457934"/>
          </a:xfrm>
        </p:grpSpPr>
        <p:pic>
          <p:nvPicPr>
            <p:cNvPr id="19" name="图片 18"/>
            <p:cNvPicPr>
              <a:picLocks noChangeAspect="1"/>
            </p:cNvPicPr>
            <p:nvPr/>
          </p:nvPicPr>
          <p:blipFill>
            <a:blip r:embed="rId4"/>
            <a:stretch>
              <a:fillRect/>
            </a:stretch>
          </p:blipFill>
          <p:spPr>
            <a:xfrm>
              <a:off x="2785852" y="3953680"/>
              <a:ext cx="5398030" cy="404536"/>
            </a:xfrm>
            <a:prstGeom prst="rect">
              <a:avLst/>
            </a:prstGeom>
          </p:spPr>
        </p:pic>
        <p:pic>
          <p:nvPicPr>
            <p:cNvPr id="20" name="图片 19"/>
            <p:cNvPicPr>
              <a:picLocks noChangeAspect="1"/>
            </p:cNvPicPr>
            <p:nvPr/>
          </p:nvPicPr>
          <p:blipFill>
            <a:blip r:embed="rId5"/>
            <a:stretch>
              <a:fillRect/>
            </a:stretch>
          </p:blipFill>
          <p:spPr>
            <a:xfrm>
              <a:off x="2042109" y="3900282"/>
              <a:ext cx="743743" cy="422373"/>
            </a:xfrm>
            <a:prstGeom prst="rect">
              <a:avLst/>
            </a:prstGeom>
          </p:spPr>
        </p:pic>
      </p:grpSp>
      <p:pic>
        <p:nvPicPr>
          <p:cNvPr id="22" name="图片 21"/>
          <p:cNvPicPr>
            <a:picLocks noChangeAspect="1"/>
          </p:cNvPicPr>
          <p:nvPr/>
        </p:nvPicPr>
        <p:blipFill>
          <a:blip r:embed="rId6"/>
          <a:stretch>
            <a:fillRect/>
          </a:stretch>
        </p:blipFill>
        <p:spPr>
          <a:xfrm>
            <a:off x="9880151" y="2100359"/>
            <a:ext cx="2115538" cy="1935275"/>
          </a:xfrm>
          <a:prstGeom prst="rect">
            <a:avLst/>
          </a:prstGeom>
        </p:spPr>
      </p:pic>
      <mc:AlternateContent xmlns:mc="http://schemas.openxmlformats.org/markup-compatibility/2006" xmlns:a14="http://schemas.microsoft.com/office/drawing/2010/main">
        <mc:Choice Requires="a14">
          <p:sp>
            <p:nvSpPr>
              <p:cNvPr id="23" name="矩形 22"/>
              <p:cNvSpPr/>
              <p:nvPr/>
            </p:nvSpPr>
            <p:spPr>
              <a:xfrm>
                <a:off x="1349114" y="4502339"/>
                <a:ext cx="6632126" cy="21752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1600" i="1">
                              <a:latin typeface="Cambria Math"/>
                            </a:rPr>
                          </m:ctrlPr>
                        </m:mPr>
                        <m:mr>
                          <m:e>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𝐶</m:t>
                                </m:r>
                              </m:e>
                              <m:sub>
                                <m:r>
                                  <a:rPr lang="zh-CN" altLang="en-US" sz="1600" i="0">
                                    <a:solidFill>
                                      <a:srgbClr val="FF0000"/>
                                    </a:solidFill>
                                    <a:latin typeface="Cambria Math" panose="02040503050406030204" pitchFamily="18" charset="0"/>
                                  </a:rPr>
                                  <m:t>1</m:t>
                                </m:r>
                              </m:sub>
                            </m:sSub>
                            <m:r>
                              <a:rPr lang="zh-CN" altLang="en-US" sz="1600" i="0">
                                <a:latin typeface="Cambria Math" panose="02040503050406030204" pitchFamily="18" charset="0"/>
                              </a:rPr>
                              <m:t>=</m:t>
                            </m:r>
                            <m:f>
                              <m:fPr>
                                <m:ctrlPr>
                                  <a:rPr lang="zh-CN" altLang="en-US" sz="1600" i="1">
                                    <a:latin typeface="Cambria Math"/>
                                  </a:rPr>
                                </m:ctrlPr>
                              </m:fPr>
                              <m:num>
                                <m:sSup>
                                  <m:sSupPr>
                                    <m:ctrlPr>
                                      <a:rPr lang="zh-CN" altLang="en-US" sz="1600" i="1">
                                        <a:latin typeface="Cambria Math"/>
                                      </a:rPr>
                                    </m:ctrlPr>
                                  </m:sSupPr>
                                  <m:e>
                                    <m:r>
                                      <a:rPr lang="zh-CN" altLang="en-US" sz="1600" i="1">
                                        <a:latin typeface="Cambria Math" panose="02040503050406030204" pitchFamily="18" charset="0"/>
                                      </a:rPr>
                                      <m:t>𝜔</m:t>
                                    </m:r>
                                  </m:e>
                                  <m:sup>
                                    <m:r>
                                      <a:rPr lang="zh-CN" altLang="en-US" sz="1600" i="0">
                                        <a:latin typeface="Cambria Math" panose="02040503050406030204" pitchFamily="18" charset="0"/>
                                      </a:rPr>
                                      <m:t>2</m:t>
                                    </m:r>
                                  </m:sup>
                                </m:sSup>
                                <m:r>
                                  <a:rPr lang="zh-CN" altLang="en-US" sz="1600" i="1">
                                    <a:latin typeface="Cambria Math" panose="02040503050406030204" pitchFamily="18" charset="0"/>
                                  </a:rPr>
                                  <m:t>𝛥</m:t>
                                </m:r>
                                <m:sSup>
                                  <m:sSupPr>
                                    <m:ctrlPr>
                                      <a:rPr lang="zh-CN" altLang="en-US" sz="1600" i="1">
                                        <a:latin typeface="Cambria Math"/>
                                      </a:rPr>
                                    </m:ctrlPr>
                                  </m:sSupPr>
                                  <m:e>
                                    <m:r>
                                      <a:rPr lang="zh-CN" altLang="en-US" sz="1600" i="1">
                                        <a:latin typeface="Cambria Math" panose="02040503050406030204" pitchFamily="18" charset="0"/>
                                      </a:rPr>
                                      <m:t>𝑧</m:t>
                                    </m:r>
                                  </m:e>
                                  <m:sup>
                                    <m:r>
                                      <a:rPr lang="zh-CN" altLang="en-US" sz="1600" i="0">
                                        <a:latin typeface="Cambria Math" panose="02040503050406030204" pitchFamily="18" charset="0"/>
                                      </a:rPr>
                                      <m:t>2</m:t>
                                    </m:r>
                                  </m:sup>
                                </m:sSup>
                              </m:num>
                              <m:den>
                                <m:sSup>
                                  <m:sSupPr>
                                    <m:ctrlPr>
                                      <a:rPr lang="zh-CN" altLang="en-US" sz="1600" i="1">
                                        <a:latin typeface="Cambria Math"/>
                                      </a:rPr>
                                    </m:ctrlPr>
                                  </m:sSupPr>
                                  <m:e>
                                    <m:r>
                                      <a:rPr lang="zh-CN" altLang="en-US" sz="1600" i="1">
                                        <a:latin typeface="Cambria Math" panose="02040503050406030204" pitchFamily="18" charset="0"/>
                                      </a:rPr>
                                      <m:t>𝑣</m:t>
                                    </m:r>
                                  </m:e>
                                  <m:sup>
                                    <m:r>
                                      <a:rPr lang="zh-CN" altLang="en-US" sz="1600" i="0">
                                        <a:latin typeface="Cambria Math" panose="02040503050406030204" pitchFamily="18" charset="0"/>
                                      </a:rPr>
                                      <m:t>2</m:t>
                                    </m:r>
                                  </m:sup>
                                </m:sSup>
                              </m:den>
                            </m:f>
                            <m:d>
                              <m:dPr>
                                <m:ctrlPr>
                                  <a:rPr lang="zh-CN" altLang="en-US" sz="1600" i="1">
                                    <a:latin typeface="Cambria Math"/>
                                  </a:rPr>
                                </m:ctrlPr>
                              </m:dPr>
                              <m:e>
                                <m:r>
                                  <a:rPr lang="zh-CN" altLang="en-US" sz="1600" i="0">
                                    <a:latin typeface="Cambria Math" panose="02040503050406030204" pitchFamily="18" charset="0"/>
                                  </a:rPr>
                                  <m:t>1−2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r>
                                  <a:rPr lang="zh-CN" altLang="en-US" sz="1600" i="0">
                                    <a:latin typeface="Cambria Math" panose="02040503050406030204" pitchFamily="18" charset="0"/>
                                  </a:rPr>
                                  <m:t>+4</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e>
                            </m:d>
                            <m:r>
                              <a:rPr lang="zh-CN" altLang="en-US" sz="1600" i="0">
                                <a:latin typeface="Cambria Math" panose="02040503050406030204" pitchFamily="18" charset="0"/>
                              </a:rPr>
                              <m:t>+2</m:t>
                            </m:r>
                            <m:sSup>
                              <m:sSupPr>
                                <m:ctrlPr>
                                  <a:rPr lang="zh-CN" altLang="en-US" sz="1600" i="1">
                                    <a:latin typeface="Cambria Math"/>
                                  </a:rPr>
                                </m:ctrlPr>
                              </m:sSupPr>
                              <m:e>
                                <m:r>
                                  <a:rPr lang="zh-CN" altLang="en-US" sz="1600" i="1">
                                    <a:latin typeface="Cambria Math" panose="02040503050406030204" pitchFamily="18" charset="0"/>
                                  </a:rPr>
                                  <m:t>𝑟</m:t>
                                </m:r>
                              </m:e>
                              <m:sup>
                                <m:r>
                                  <a:rPr lang="zh-CN" altLang="en-US" sz="1600" i="0">
                                    <a:latin typeface="Cambria Math" panose="02040503050406030204" pitchFamily="18" charset="0"/>
                                  </a:rPr>
                                  <m:t>−2</m:t>
                                </m:r>
                              </m:sup>
                            </m:sSup>
                            <m:d>
                              <m:dPr>
                                <m:ctrlPr>
                                  <a:rPr lang="zh-CN" altLang="en-US" sz="1600" i="1">
                                    <a:latin typeface="Cambria Math"/>
                                  </a:rPr>
                                </m:ctrlPr>
                              </m:dPr>
                              <m:e>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r>
                                  <a:rPr lang="zh-CN" altLang="en-US" sz="1600" i="0">
                                    <a:latin typeface="Cambria Math" panose="02040503050406030204" pitchFamily="18" charset="0"/>
                                  </a:rPr>
                                  <m:t>−1</m:t>
                                </m:r>
                              </m:e>
                            </m:d>
                            <m:r>
                              <a:rPr lang="zh-CN" altLang="en-US" sz="1600" i="0">
                                <a:latin typeface="Cambria Math" panose="02040503050406030204" pitchFamily="18" charset="0"/>
                              </a:rPr>
                              <m:t>+2</m:t>
                            </m:r>
                            <m:d>
                              <m:dPr>
                                <m:ctrlPr>
                                  <a:rPr lang="zh-CN" altLang="en-US" sz="1600" i="1">
                                    <a:latin typeface="Cambria Math"/>
                                  </a:rPr>
                                </m:ctrlPr>
                              </m:dPr>
                              <m:e>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r>
                                  <a:rPr lang="zh-CN" altLang="en-US" sz="1600" i="0">
                                    <a:latin typeface="Cambria Math" panose="02040503050406030204" pitchFamily="18" charset="0"/>
                                  </a:rPr>
                                  <m:t>−1</m:t>
                                </m:r>
                              </m:e>
                            </m:d>
                          </m:e>
                        </m:mr>
                        <m:mr>
                          <m:e>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𝐶</m:t>
                                </m:r>
                              </m:e>
                              <m:sub>
                                <m:r>
                                  <a:rPr lang="zh-CN" altLang="en-US" sz="1600" i="0">
                                    <a:solidFill>
                                      <a:srgbClr val="FF0000"/>
                                    </a:solidFill>
                                    <a:latin typeface="Cambria Math" panose="02040503050406030204" pitchFamily="18" charset="0"/>
                                  </a:rPr>
                                  <m:t>2</m:t>
                                </m:r>
                              </m:sub>
                            </m:sSub>
                            <m:r>
                              <a:rPr lang="zh-CN" altLang="en-US" sz="1600" i="0">
                                <a:latin typeface="Cambria Math" panose="02040503050406030204" pitchFamily="18" charset="0"/>
                              </a:rPr>
                              <m:t>=</m:t>
                            </m:r>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𝐶</m:t>
                                </m:r>
                              </m:e>
                              <m:sub>
                                <m:r>
                                  <a:rPr lang="zh-CN" altLang="en-US" sz="1600" i="0">
                                    <a:solidFill>
                                      <a:srgbClr val="FF0000"/>
                                    </a:solidFill>
                                    <a:latin typeface="Cambria Math" panose="02040503050406030204" pitchFamily="18" charset="0"/>
                                  </a:rPr>
                                  <m:t>3</m:t>
                                </m:r>
                              </m:sub>
                            </m:sSub>
                            <m:r>
                              <a:rPr lang="zh-CN" altLang="en-US" sz="1600" i="0">
                                <a:latin typeface="Cambria Math" panose="02040503050406030204" pitchFamily="18" charset="0"/>
                              </a:rPr>
                              <m:t>=</m:t>
                            </m:r>
                            <m:f>
                              <m:fPr>
                                <m:ctrlPr>
                                  <a:rPr lang="zh-CN" altLang="en-US" sz="1600" i="1">
                                    <a:latin typeface="Cambria Math"/>
                                  </a:rPr>
                                </m:ctrlPr>
                              </m:fPr>
                              <m:num>
                                <m:sSup>
                                  <m:sSupPr>
                                    <m:ctrlPr>
                                      <a:rPr lang="zh-CN" altLang="en-US" sz="1600" i="1">
                                        <a:latin typeface="Cambria Math"/>
                                      </a:rPr>
                                    </m:ctrlPr>
                                  </m:sSupPr>
                                  <m:e>
                                    <m:r>
                                      <a:rPr lang="zh-CN" altLang="en-US" sz="1600" i="1">
                                        <a:latin typeface="Cambria Math" panose="02040503050406030204" pitchFamily="18" charset="0"/>
                                      </a:rPr>
                                      <m:t>𝜔</m:t>
                                    </m:r>
                                  </m:e>
                                  <m:sup>
                                    <m:r>
                                      <a:rPr lang="zh-CN" altLang="en-US" sz="1600" i="0">
                                        <a:latin typeface="Cambria Math" panose="02040503050406030204" pitchFamily="18" charset="0"/>
                                      </a:rPr>
                                      <m:t>2</m:t>
                                    </m:r>
                                  </m:sup>
                                </m:sSup>
                                <m:r>
                                  <a:rPr lang="zh-CN" altLang="en-US" sz="1600" i="1">
                                    <a:latin typeface="Cambria Math" panose="02040503050406030204" pitchFamily="18" charset="0"/>
                                  </a:rPr>
                                  <m:t>𝛥</m:t>
                                </m:r>
                                <m:sSup>
                                  <m:sSupPr>
                                    <m:ctrlPr>
                                      <a:rPr lang="zh-CN" altLang="en-US" sz="1600" i="1">
                                        <a:latin typeface="Cambria Math"/>
                                      </a:rPr>
                                    </m:ctrlPr>
                                  </m:sSupPr>
                                  <m:e>
                                    <m:r>
                                      <a:rPr lang="zh-CN" altLang="en-US" sz="1600" i="1">
                                        <a:latin typeface="Cambria Math" panose="02040503050406030204" pitchFamily="18" charset="0"/>
                                      </a:rPr>
                                      <m:t>𝑧</m:t>
                                    </m:r>
                                  </m:e>
                                  <m:sup>
                                    <m:r>
                                      <a:rPr lang="zh-CN" altLang="en-US" sz="1600" i="0">
                                        <a:latin typeface="Cambria Math" panose="02040503050406030204" pitchFamily="18" charset="0"/>
                                      </a:rPr>
                                      <m:t>2</m:t>
                                    </m:r>
                                  </m:sup>
                                </m:sSup>
                              </m:num>
                              <m:den>
                                <m:sSup>
                                  <m:sSupPr>
                                    <m:ctrlPr>
                                      <a:rPr lang="zh-CN" altLang="en-US" sz="1600" i="1">
                                        <a:latin typeface="Cambria Math"/>
                                      </a:rPr>
                                    </m:ctrlPr>
                                  </m:sSupPr>
                                  <m:e>
                                    <m:r>
                                      <a:rPr lang="zh-CN" altLang="en-US" sz="1600" i="1">
                                        <a:latin typeface="Cambria Math" panose="02040503050406030204" pitchFamily="18" charset="0"/>
                                      </a:rPr>
                                      <m:t>𝑣</m:t>
                                    </m:r>
                                  </m:e>
                                  <m:sup>
                                    <m:r>
                                      <a:rPr lang="zh-CN" altLang="en-US" sz="1600" i="0">
                                        <a:latin typeface="Cambria Math" panose="02040503050406030204" pitchFamily="18" charset="0"/>
                                      </a:rPr>
                                      <m:t>2</m:t>
                                    </m:r>
                                  </m:sup>
                                </m:sSup>
                              </m:den>
                            </m:f>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d>
                              <m:dPr>
                                <m:ctrlPr>
                                  <a:rPr lang="zh-CN" altLang="en-US" sz="1600" i="1">
                                    <a:latin typeface="Cambria Math"/>
                                  </a:rPr>
                                </m:ctrlPr>
                              </m:dPr>
                              <m:e>
                                <m:r>
                                  <a:rPr lang="zh-CN" altLang="en-US" sz="1600" i="0">
                                    <a:latin typeface="Cambria Math" panose="02040503050406030204" pitchFamily="18" charset="0"/>
                                  </a:rPr>
                                  <m:t>1−2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e>
                            </m:d>
                            <m:r>
                              <a:rPr lang="zh-CN" altLang="en-US" sz="1600" i="0">
                                <a:latin typeface="Cambria Math" panose="02040503050406030204" pitchFamily="18" charset="0"/>
                              </a:rPr>
                              <m:t>−</m:t>
                            </m:r>
                            <m:sSup>
                              <m:sSupPr>
                                <m:ctrlPr>
                                  <a:rPr lang="zh-CN" altLang="en-US" sz="1600" i="1">
                                    <a:latin typeface="Cambria Math"/>
                                  </a:rPr>
                                </m:ctrlPr>
                              </m:sSupPr>
                              <m:e>
                                <m:r>
                                  <a:rPr lang="zh-CN" altLang="en-US" sz="1600" i="1">
                                    <a:latin typeface="Cambria Math" panose="02040503050406030204" pitchFamily="18" charset="0"/>
                                  </a:rPr>
                                  <m:t>𝑟</m:t>
                                </m:r>
                              </m:e>
                              <m:sup>
                                <m:r>
                                  <a:rPr lang="zh-CN" altLang="en-US" sz="1600" i="0">
                                    <a:latin typeface="Cambria Math" panose="02040503050406030204" pitchFamily="18" charset="0"/>
                                  </a:rPr>
                                  <m:t>−2</m:t>
                                </m:r>
                              </m:sup>
                            </m:sSup>
                            <m:d>
                              <m:dPr>
                                <m:ctrlPr>
                                  <a:rPr lang="zh-CN" altLang="en-US" sz="1600" i="1">
                                    <a:latin typeface="Cambria Math"/>
                                  </a:rPr>
                                </m:ctrlPr>
                              </m:dPr>
                              <m:e>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r>
                                  <a:rPr lang="zh-CN" altLang="en-US" sz="1600" i="0">
                                    <a:latin typeface="Cambria Math" panose="02040503050406030204" pitchFamily="18" charset="0"/>
                                  </a:rPr>
                                  <m:t>−1</m:t>
                                </m:r>
                              </m:e>
                            </m:d>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e>
                        </m:mr>
                        <m:mr>
                          <m:e>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𝐶</m:t>
                                </m:r>
                              </m:e>
                              <m:sub>
                                <m:r>
                                  <a:rPr lang="zh-CN" altLang="en-US" sz="1600" i="0">
                                    <a:solidFill>
                                      <a:srgbClr val="FF0000"/>
                                    </a:solidFill>
                                    <a:latin typeface="Cambria Math" panose="02040503050406030204" pitchFamily="18" charset="0"/>
                                  </a:rPr>
                                  <m:t>4</m:t>
                                </m:r>
                              </m:sub>
                            </m:sSub>
                            <m:r>
                              <a:rPr lang="zh-CN" altLang="en-US" sz="1600" i="0">
                                <a:latin typeface="Cambria Math" panose="02040503050406030204" pitchFamily="18" charset="0"/>
                              </a:rPr>
                              <m:t>=</m:t>
                            </m:r>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𝐶</m:t>
                                </m:r>
                              </m:e>
                              <m:sub>
                                <m:r>
                                  <a:rPr lang="zh-CN" altLang="en-US" sz="1600" i="0">
                                    <a:solidFill>
                                      <a:srgbClr val="FF0000"/>
                                    </a:solidFill>
                                    <a:latin typeface="Cambria Math" panose="02040503050406030204" pitchFamily="18" charset="0"/>
                                  </a:rPr>
                                  <m:t>5</m:t>
                                </m:r>
                              </m:sub>
                            </m:sSub>
                            <m:r>
                              <a:rPr lang="zh-CN" altLang="en-US" sz="1600" i="0">
                                <a:latin typeface="Cambria Math" panose="02040503050406030204" pitchFamily="18" charset="0"/>
                              </a:rPr>
                              <m:t>=</m:t>
                            </m:r>
                            <m:f>
                              <m:fPr>
                                <m:ctrlPr>
                                  <a:rPr lang="zh-CN" altLang="en-US" sz="1600" i="1">
                                    <a:latin typeface="Cambria Math"/>
                                  </a:rPr>
                                </m:ctrlPr>
                              </m:fPr>
                              <m:num>
                                <m:sSup>
                                  <m:sSupPr>
                                    <m:ctrlPr>
                                      <a:rPr lang="zh-CN" altLang="en-US" sz="1600" i="1">
                                        <a:latin typeface="Cambria Math"/>
                                      </a:rPr>
                                    </m:ctrlPr>
                                  </m:sSupPr>
                                  <m:e>
                                    <m:r>
                                      <a:rPr lang="zh-CN" altLang="en-US" sz="1600" i="1">
                                        <a:latin typeface="Cambria Math" panose="02040503050406030204" pitchFamily="18" charset="0"/>
                                      </a:rPr>
                                      <m:t>𝜔</m:t>
                                    </m:r>
                                  </m:e>
                                  <m:sup>
                                    <m:r>
                                      <a:rPr lang="zh-CN" altLang="en-US" sz="1600" i="0">
                                        <a:latin typeface="Cambria Math" panose="02040503050406030204" pitchFamily="18" charset="0"/>
                                      </a:rPr>
                                      <m:t>2</m:t>
                                    </m:r>
                                  </m:sup>
                                </m:sSup>
                                <m:r>
                                  <a:rPr lang="zh-CN" altLang="en-US" sz="1600" i="1">
                                    <a:latin typeface="Cambria Math" panose="02040503050406030204" pitchFamily="18" charset="0"/>
                                  </a:rPr>
                                  <m:t>𝛥</m:t>
                                </m:r>
                                <m:sSup>
                                  <m:sSupPr>
                                    <m:ctrlPr>
                                      <a:rPr lang="zh-CN" altLang="en-US" sz="1600" i="1">
                                        <a:latin typeface="Cambria Math"/>
                                      </a:rPr>
                                    </m:ctrlPr>
                                  </m:sSupPr>
                                  <m:e>
                                    <m:r>
                                      <a:rPr lang="zh-CN" altLang="en-US" sz="1600" i="1">
                                        <a:latin typeface="Cambria Math" panose="02040503050406030204" pitchFamily="18" charset="0"/>
                                      </a:rPr>
                                      <m:t>𝑧</m:t>
                                    </m:r>
                                  </m:e>
                                  <m:sup>
                                    <m:r>
                                      <a:rPr lang="zh-CN" altLang="en-US" sz="1600" i="0">
                                        <a:latin typeface="Cambria Math" panose="02040503050406030204" pitchFamily="18" charset="0"/>
                                      </a:rPr>
                                      <m:t>2</m:t>
                                    </m:r>
                                  </m:sup>
                                </m:sSup>
                              </m:num>
                              <m:den>
                                <m:sSup>
                                  <m:sSupPr>
                                    <m:ctrlPr>
                                      <a:rPr lang="zh-CN" altLang="en-US" sz="1600" i="1">
                                        <a:latin typeface="Cambria Math"/>
                                      </a:rPr>
                                    </m:ctrlPr>
                                  </m:sSupPr>
                                  <m:e>
                                    <m:r>
                                      <a:rPr lang="zh-CN" altLang="en-US" sz="1600" i="1">
                                        <a:latin typeface="Cambria Math" panose="02040503050406030204" pitchFamily="18" charset="0"/>
                                      </a:rPr>
                                      <m:t>𝑣</m:t>
                                    </m:r>
                                  </m:e>
                                  <m:sup>
                                    <m:r>
                                      <a:rPr lang="zh-CN" altLang="en-US" sz="1600" i="0">
                                        <a:latin typeface="Cambria Math" panose="02040503050406030204" pitchFamily="18" charset="0"/>
                                      </a:rPr>
                                      <m:t>2</m:t>
                                    </m:r>
                                  </m:sup>
                                </m:sSup>
                              </m:den>
                            </m:f>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d>
                              <m:dPr>
                                <m:ctrlPr>
                                  <a:rPr lang="zh-CN" altLang="en-US" sz="1600" i="1">
                                    <a:latin typeface="Cambria Math"/>
                                  </a:rPr>
                                </m:ctrlPr>
                              </m:dPr>
                              <m:e>
                                <m:r>
                                  <a:rPr lang="zh-CN" altLang="en-US" sz="1600" i="0">
                                    <a:latin typeface="Cambria Math" panose="02040503050406030204" pitchFamily="18" charset="0"/>
                                  </a:rPr>
                                  <m:t>1−2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e>
                            </m:d>
                            <m:r>
                              <a:rPr lang="zh-CN" altLang="en-US" sz="1600" i="0">
                                <a:latin typeface="Cambria Math" panose="02040503050406030204" pitchFamily="18" charset="0"/>
                              </a:rPr>
                              <m:t>−</m:t>
                            </m:r>
                            <m:d>
                              <m:dPr>
                                <m:ctrlPr>
                                  <a:rPr lang="zh-CN" altLang="en-US" sz="1600" i="1">
                                    <a:latin typeface="Cambria Math"/>
                                  </a:rPr>
                                </m:ctrlPr>
                              </m:dPr>
                              <m:e>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r>
                                  <a:rPr lang="zh-CN" altLang="en-US" sz="1600" i="0">
                                    <a:latin typeface="Cambria Math" panose="02040503050406030204" pitchFamily="18" charset="0"/>
                                  </a:rPr>
                                  <m:t>−1</m:t>
                                </m:r>
                              </m:e>
                            </m:d>
                            <m:r>
                              <a:rPr lang="zh-CN" altLang="en-US" sz="1600" i="0">
                                <a:latin typeface="Cambria Math" panose="02040503050406030204" pitchFamily="18" charset="0"/>
                              </a:rPr>
                              <m:t>−2</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sSup>
                              <m:sSupPr>
                                <m:ctrlPr>
                                  <a:rPr lang="zh-CN" altLang="en-US" sz="1600" i="1">
                                    <a:latin typeface="Cambria Math"/>
                                  </a:rPr>
                                </m:ctrlPr>
                              </m:sSupPr>
                              <m:e>
                                <m:r>
                                  <a:rPr lang="zh-CN" altLang="en-US" sz="1600" i="1">
                                    <a:latin typeface="Cambria Math" panose="02040503050406030204" pitchFamily="18" charset="0"/>
                                  </a:rPr>
                                  <m:t>𝑟</m:t>
                                </m:r>
                              </m:e>
                              <m:sup>
                                <m:r>
                                  <a:rPr lang="zh-CN" altLang="en-US" sz="1600" i="0">
                                    <a:latin typeface="Cambria Math" panose="02040503050406030204" pitchFamily="18" charset="0"/>
                                  </a:rPr>
                                  <m:t>−2</m:t>
                                </m:r>
                              </m:sup>
                            </m:sSup>
                          </m:e>
                        </m:mr>
                        <m:mr>
                          <m:e>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𝑅</m:t>
                                </m:r>
                              </m:e>
                              <m:sub>
                                <m:r>
                                  <a:rPr lang="zh-CN" altLang="en-US" sz="1600" i="0">
                                    <a:solidFill>
                                      <a:srgbClr val="FF0000"/>
                                    </a:solidFill>
                                    <a:latin typeface="Cambria Math" panose="02040503050406030204" pitchFamily="18" charset="0"/>
                                  </a:rPr>
                                  <m:t>1</m:t>
                                </m:r>
                              </m:sub>
                            </m:sSub>
                            <m:r>
                              <a:rPr lang="zh-CN" altLang="en-US" sz="1600" i="0">
                                <a:latin typeface="Cambria Math" panose="02040503050406030204" pitchFamily="18" charset="0"/>
                              </a:rPr>
                              <m:t>=</m:t>
                            </m:r>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𝑅</m:t>
                                </m:r>
                              </m:e>
                              <m:sub>
                                <m:r>
                                  <a:rPr lang="zh-CN" altLang="en-US" sz="1600" i="0">
                                    <a:solidFill>
                                      <a:srgbClr val="FF0000"/>
                                    </a:solidFill>
                                    <a:latin typeface="Cambria Math" panose="02040503050406030204" pitchFamily="18" charset="0"/>
                                  </a:rPr>
                                  <m:t>2</m:t>
                                </m:r>
                              </m:sub>
                            </m:sSub>
                            <m:r>
                              <a:rPr lang="zh-CN" altLang="en-US" sz="1600" i="0">
                                <a:latin typeface="Cambria Math" panose="02040503050406030204" pitchFamily="18" charset="0"/>
                              </a:rPr>
                              <m:t>=</m:t>
                            </m:r>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𝑅</m:t>
                                </m:r>
                              </m:e>
                              <m:sub>
                                <m:r>
                                  <a:rPr lang="zh-CN" altLang="en-US" sz="1600" i="0">
                                    <a:solidFill>
                                      <a:srgbClr val="FF0000"/>
                                    </a:solidFill>
                                    <a:latin typeface="Cambria Math" panose="02040503050406030204" pitchFamily="18" charset="0"/>
                                  </a:rPr>
                                  <m:t>3</m:t>
                                </m:r>
                              </m:sub>
                            </m:sSub>
                            <m:r>
                              <a:rPr lang="zh-CN" altLang="en-US" sz="1600" i="0">
                                <a:latin typeface="Cambria Math" panose="02040503050406030204" pitchFamily="18" charset="0"/>
                              </a:rPr>
                              <m:t>=</m:t>
                            </m:r>
                            <m:sSub>
                              <m:sSubPr>
                                <m:ctrlPr>
                                  <a:rPr lang="zh-CN" altLang="en-US" sz="1600" i="1" smtClean="0">
                                    <a:solidFill>
                                      <a:srgbClr val="FF0000"/>
                                    </a:solidFill>
                                    <a:latin typeface="Cambria Math"/>
                                  </a:rPr>
                                </m:ctrlPr>
                              </m:sSubPr>
                              <m:e>
                                <m:r>
                                  <a:rPr lang="zh-CN" altLang="en-US" sz="1600" i="1">
                                    <a:solidFill>
                                      <a:srgbClr val="FF0000"/>
                                    </a:solidFill>
                                    <a:latin typeface="Cambria Math" panose="02040503050406030204" pitchFamily="18" charset="0"/>
                                  </a:rPr>
                                  <m:t>𝑅</m:t>
                                </m:r>
                              </m:e>
                              <m:sub>
                                <m:r>
                                  <a:rPr lang="zh-CN" altLang="en-US" sz="1600" i="0">
                                    <a:solidFill>
                                      <a:srgbClr val="FF0000"/>
                                    </a:solidFill>
                                    <a:latin typeface="Cambria Math" panose="02040503050406030204" pitchFamily="18" charset="0"/>
                                  </a:rPr>
                                  <m:t>4</m:t>
                                </m:r>
                              </m:sub>
                            </m:sSub>
                            <m:r>
                              <a:rPr lang="zh-CN" altLang="en-US" sz="1600" i="0">
                                <a:latin typeface="Cambria Math" panose="02040503050406030204" pitchFamily="18" charset="0"/>
                              </a:rPr>
                              <m:t>=</m:t>
                            </m:r>
                            <m:f>
                              <m:fPr>
                                <m:ctrlPr>
                                  <a:rPr lang="zh-CN" altLang="en-US" sz="1600" i="1">
                                    <a:latin typeface="Cambria Math"/>
                                  </a:rPr>
                                </m:ctrlPr>
                              </m:fPr>
                              <m:num>
                                <m:sSup>
                                  <m:sSupPr>
                                    <m:ctrlPr>
                                      <a:rPr lang="zh-CN" altLang="en-US" sz="1600" i="1">
                                        <a:latin typeface="Cambria Math"/>
                                      </a:rPr>
                                    </m:ctrlPr>
                                  </m:sSupPr>
                                  <m:e>
                                    <m:r>
                                      <a:rPr lang="zh-CN" altLang="en-US" sz="1600" i="1">
                                        <a:latin typeface="Cambria Math" panose="02040503050406030204" pitchFamily="18" charset="0"/>
                                      </a:rPr>
                                      <m:t>𝜔</m:t>
                                    </m:r>
                                  </m:e>
                                  <m:sup>
                                    <m:r>
                                      <a:rPr lang="zh-CN" altLang="en-US" sz="1600" i="0">
                                        <a:latin typeface="Cambria Math" panose="02040503050406030204" pitchFamily="18" charset="0"/>
                                      </a:rPr>
                                      <m:t>2</m:t>
                                    </m:r>
                                  </m:sup>
                                </m:sSup>
                                <m:r>
                                  <a:rPr lang="zh-CN" altLang="en-US" sz="1600" i="1">
                                    <a:latin typeface="Cambria Math" panose="02040503050406030204" pitchFamily="18" charset="0"/>
                                  </a:rPr>
                                  <m:t>𝛥</m:t>
                                </m:r>
                                <m:sSup>
                                  <m:sSupPr>
                                    <m:ctrlPr>
                                      <a:rPr lang="zh-CN" altLang="en-US" sz="1600" i="1">
                                        <a:latin typeface="Cambria Math"/>
                                      </a:rPr>
                                    </m:ctrlPr>
                                  </m:sSupPr>
                                  <m:e>
                                    <m:r>
                                      <a:rPr lang="zh-CN" altLang="en-US" sz="1600" i="1">
                                        <a:latin typeface="Cambria Math" panose="02040503050406030204" pitchFamily="18" charset="0"/>
                                      </a:rPr>
                                      <m:t>𝑧</m:t>
                                    </m:r>
                                  </m:e>
                                  <m:sup>
                                    <m:r>
                                      <a:rPr lang="zh-CN" altLang="en-US" sz="1600" i="0">
                                        <a:latin typeface="Cambria Math" panose="02040503050406030204" pitchFamily="18" charset="0"/>
                                      </a:rPr>
                                      <m:t>2</m:t>
                                    </m:r>
                                  </m:sup>
                                </m:sSup>
                              </m:num>
                              <m:den>
                                <m:sSup>
                                  <m:sSupPr>
                                    <m:ctrlPr>
                                      <a:rPr lang="zh-CN" altLang="en-US" sz="1600" i="1">
                                        <a:latin typeface="Cambria Math"/>
                                      </a:rPr>
                                    </m:ctrlPr>
                                  </m:sSupPr>
                                  <m:e>
                                    <m:r>
                                      <a:rPr lang="zh-CN" altLang="en-US" sz="1600" i="1">
                                        <a:latin typeface="Cambria Math" panose="02040503050406030204" pitchFamily="18" charset="0"/>
                                      </a:rPr>
                                      <m:t>𝑣</m:t>
                                    </m:r>
                                  </m:e>
                                  <m:sup>
                                    <m:r>
                                      <a:rPr lang="zh-CN" altLang="en-US" sz="1600" i="0">
                                        <a:latin typeface="Cambria Math" panose="02040503050406030204" pitchFamily="18" charset="0"/>
                                      </a:rPr>
                                      <m:t>2</m:t>
                                    </m:r>
                                  </m:sup>
                                </m:sSup>
                              </m:den>
                            </m:f>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r>
                              <a:rPr lang="zh-CN" altLang="en-US" sz="1600" i="0">
                                <a:latin typeface="Cambria Math" panose="02040503050406030204" pitchFamily="18" charset="0"/>
                              </a:rPr>
                              <m:t>+</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𝑧</m:t>
                                </m:r>
                              </m:sub>
                            </m:sSub>
                            <m:sSup>
                              <m:sSupPr>
                                <m:ctrlPr>
                                  <a:rPr lang="zh-CN" altLang="en-US" sz="1600" i="1">
                                    <a:latin typeface="Cambria Math"/>
                                  </a:rPr>
                                </m:ctrlPr>
                              </m:sSupPr>
                              <m:e>
                                <m:r>
                                  <a:rPr lang="zh-CN" altLang="en-US" sz="1600" i="1">
                                    <a:latin typeface="Cambria Math" panose="02040503050406030204" pitchFamily="18" charset="0"/>
                                  </a:rPr>
                                  <m:t>𝑟</m:t>
                                </m:r>
                              </m:e>
                              <m:sup>
                                <m:r>
                                  <a:rPr lang="zh-CN" altLang="en-US" sz="1600" i="0">
                                    <a:latin typeface="Cambria Math" panose="02040503050406030204" pitchFamily="18" charset="0"/>
                                  </a:rPr>
                                  <m:t>−2</m:t>
                                </m:r>
                              </m:sup>
                            </m:sSup>
                            <m:r>
                              <a:rPr lang="zh-CN" altLang="en-US" sz="1600" i="0">
                                <a:latin typeface="Cambria Math" panose="02040503050406030204" pitchFamily="18" charset="0"/>
                              </a:rPr>
                              <m:t>+</m:t>
                            </m:r>
                            <m:sSub>
                              <m:sSubPr>
                                <m:ctrlPr>
                                  <a:rPr lang="zh-CN" altLang="en-US" sz="1600" i="1">
                                    <a:latin typeface="Cambria Math"/>
                                  </a:rPr>
                                </m:ctrlPr>
                              </m:sSubPr>
                              <m:e>
                                <m:r>
                                  <a:rPr lang="zh-CN" altLang="en-US" sz="1600" i="1">
                                    <a:latin typeface="Cambria Math" panose="02040503050406030204" pitchFamily="18" charset="0"/>
                                  </a:rPr>
                                  <m:t>𝑏</m:t>
                                </m:r>
                              </m:e>
                              <m:sub>
                                <m:r>
                                  <a:rPr lang="zh-CN" altLang="en-US" sz="1600" i="1">
                                    <a:latin typeface="Cambria Math" panose="02040503050406030204" pitchFamily="18" charset="0"/>
                                  </a:rPr>
                                  <m:t>𝑥</m:t>
                                </m:r>
                              </m:sub>
                            </m:sSub>
                          </m:e>
                        </m:mr>
                      </m:m>
                    </m:oMath>
                  </m:oMathPara>
                </a14:m>
                <a:endParaRPr lang="zh-CN" altLang="en-US" sz="1600" dirty="0"/>
              </a:p>
            </p:txBody>
          </p:sp>
        </mc:Choice>
        <mc:Fallback xmlns="">
          <p:sp>
            <p:nvSpPr>
              <p:cNvPr id="23" name="矩形 22"/>
              <p:cNvSpPr>
                <a:spLocks noRot="1" noChangeAspect="1" noMove="1" noResize="1" noEditPoints="1" noAdjustHandles="1" noChangeArrowheads="1" noChangeShapeType="1" noTextEdit="1"/>
              </p:cNvSpPr>
              <p:nvPr/>
            </p:nvSpPr>
            <p:spPr>
              <a:xfrm>
                <a:off x="1349114" y="4502339"/>
                <a:ext cx="6632126" cy="2175211"/>
              </a:xfrm>
              <a:prstGeom prst="rect">
                <a:avLst/>
              </a:prstGeom>
              <a:blipFill rotWithShape="0">
                <a:blip r:embed="rId7"/>
                <a:stretch>
                  <a:fillRect/>
                </a:stretch>
              </a:blipFill>
            </p:spPr>
            <p:txBody>
              <a:bodyPr/>
              <a:lstStyle/>
              <a:p>
                <a:r>
                  <a:rPr lang="zh-CN" altLang="en-US">
                    <a:noFill/>
                  </a:rPr>
                  <a:t> </a:t>
                </a:r>
              </a:p>
            </p:txBody>
          </p:sp>
        </mc:Fallback>
      </mc:AlternateContent>
      <p:sp>
        <p:nvSpPr>
          <p:cNvPr id="26" name="标题 1"/>
          <p:cNvSpPr txBox="1">
            <a:spLocks/>
          </p:cNvSpPr>
          <p:nvPr/>
        </p:nvSpPr>
        <p:spPr>
          <a:xfrm>
            <a:off x="547141" y="36512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t>The optimized implicit FD scheme for the Helmholtz equation</a:t>
            </a:r>
            <a:endParaRPr lang="zh-CN" altLang="en-US" sz="3600" dirty="0"/>
          </a:p>
        </p:txBody>
      </p:sp>
      <p:pic>
        <p:nvPicPr>
          <p:cNvPr id="2" name="图片 1"/>
          <p:cNvPicPr>
            <a:picLocks noChangeAspect="1"/>
          </p:cNvPicPr>
          <p:nvPr/>
        </p:nvPicPr>
        <p:blipFill>
          <a:blip r:embed="rId8"/>
          <a:stretch>
            <a:fillRect/>
          </a:stretch>
        </p:blipFill>
        <p:spPr>
          <a:xfrm>
            <a:off x="8115183" y="4310367"/>
            <a:ext cx="3880506" cy="2405765"/>
          </a:xfrm>
          <a:prstGeom prst="rect">
            <a:avLst/>
          </a:prstGeom>
        </p:spPr>
      </p:pic>
    </p:spTree>
    <p:extLst>
      <p:ext uri="{BB962C8B-B14F-4D97-AF65-F5344CB8AC3E}">
        <p14:creationId xmlns:p14="http://schemas.microsoft.com/office/powerpoint/2010/main" val="30244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825625"/>
                <a:ext cx="11198902" cy="4717582"/>
              </a:xfrm>
            </p:spPr>
            <p:txBody>
              <a:bodyPr>
                <a:normAutofit fontScale="85000" lnSpcReduction="10000"/>
              </a:bodyPr>
              <a:lstStyle/>
              <a:p>
                <a:r>
                  <a:rPr lang="en-US" altLang="zh-CN" u="sng" dirty="0" smtClean="0"/>
                  <a:t>An optimization method to determine the implicit FD coefficients</a:t>
                </a:r>
                <a14:m>
                  <m:oMath xmlns:m="http://schemas.openxmlformats.org/officeDocument/2006/math">
                    <m:sSubSup>
                      <m:sSubSupPr>
                        <m:ctrlPr>
                          <a:rPr lang="zh-CN" altLang="en-US" i="1" u="sng">
                            <a:solidFill>
                              <a:srgbClr val="1313FF"/>
                            </a:solidFill>
                            <a:latin typeface="Cambria Math"/>
                          </a:rPr>
                        </m:ctrlPr>
                      </m:sSubSupPr>
                      <m:e>
                        <m:r>
                          <a:rPr lang="zh-CN" altLang="en-US" i="1" u="sng">
                            <a:solidFill>
                              <a:srgbClr val="1313FF"/>
                            </a:solidFill>
                            <a:latin typeface="Cambria Math" panose="02040503050406030204" pitchFamily="18" charset="0"/>
                          </a:rPr>
                          <m:t>𝑏</m:t>
                        </m:r>
                      </m:e>
                      <m:sub>
                        <m:r>
                          <a:rPr lang="zh-CN" altLang="en-US" i="1" u="sng">
                            <a:solidFill>
                              <a:srgbClr val="1313FF"/>
                            </a:solidFill>
                            <a:latin typeface="Cambria Math" panose="02040503050406030204" pitchFamily="18" charset="0"/>
                          </a:rPr>
                          <m:t>𝑥</m:t>
                        </m:r>
                      </m:sub>
                      <m:sup>
                        <m:r>
                          <a:rPr lang="en-US" altLang="zh-CN" i="1" u="sng">
                            <a:solidFill>
                              <a:srgbClr val="1313FF"/>
                            </a:solidFill>
                            <a:latin typeface="Cambria Math" panose="02040503050406030204" pitchFamily="18" charset="0"/>
                          </a:rPr>
                          <m:t>1</m:t>
                        </m:r>
                      </m:sup>
                    </m:sSubSup>
                    <m:r>
                      <a:rPr lang="en-US" altLang="zh-CN" b="0" i="0" u="sng" smtClean="0">
                        <a:solidFill>
                          <a:srgbClr val="1313FF"/>
                        </a:solidFill>
                        <a:latin typeface="Cambria Math" panose="02040503050406030204" pitchFamily="18" charset="0"/>
                      </a:rPr>
                      <m:t>,</m:t>
                    </m:r>
                    <m:sSubSup>
                      <m:sSubSupPr>
                        <m:ctrlPr>
                          <a:rPr lang="zh-CN" altLang="en-US" i="1" u="sng">
                            <a:solidFill>
                              <a:srgbClr val="1313FF"/>
                            </a:solidFill>
                            <a:latin typeface="Cambria Math"/>
                          </a:rPr>
                        </m:ctrlPr>
                      </m:sSubSupPr>
                      <m:e>
                        <m:r>
                          <a:rPr lang="zh-CN" altLang="en-US" i="1" u="sng">
                            <a:solidFill>
                              <a:srgbClr val="1313FF"/>
                            </a:solidFill>
                            <a:latin typeface="Cambria Math" panose="02040503050406030204" pitchFamily="18" charset="0"/>
                          </a:rPr>
                          <m:t>𝑏</m:t>
                        </m:r>
                      </m:e>
                      <m:sub>
                        <m:r>
                          <a:rPr lang="en-US" altLang="zh-CN" b="0" i="1" u="sng" smtClean="0">
                            <a:solidFill>
                              <a:srgbClr val="1313FF"/>
                            </a:solidFill>
                            <a:latin typeface="Cambria Math" panose="02040503050406030204" pitchFamily="18" charset="0"/>
                          </a:rPr>
                          <m:t>𝑧</m:t>
                        </m:r>
                      </m:sub>
                      <m:sup>
                        <m:r>
                          <a:rPr lang="en-US" altLang="zh-CN" i="1" u="sng">
                            <a:solidFill>
                              <a:srgbClr val="1313FF"/>
                            </a:solidFill>
                            <a:latin typeface="Cambria Math" panose="02040503050406030204" pitchFamily="18" charset="0"/>
                          </a:rPr>
                          <m:t>1</m:t>
                        </m:r>
                      </m:sup>
                    </m:sSubSup>
                  </m:oMath>
                </a14:m>
                <a:endParaRPr lang="en-US" altLang="zh-CN" u="sng" dirty="0" smtClean="0"/>
              </a:p>
              <a:p>
                <a:pPr marL="914400" lvl="1" indent="-457200">
                  <a:lnSpc>
                    <a:spcPct val="150000"/>
                  </a:lnSpc>
                  <a:buFont typeface="+mj-lt"/>
                  <a:buAutoNum type="arabicPeriod"/>
                </a:pPr>
                <a:r>
                  <a:rPr lang="en-US" altLang="zh-CN" dirty="0" smtClean="0"/>
                  <a:t>we obtain the numeric dispersion relations by the plane wave</a:t>
                </a:r>
                <a14:m>
                  <m:oMath xmlns:m="http://schemas.openxmlformats.org/officeDocument/2006/math">
                    <m:r>
                      <a:rPr lang="zh-CN" altLang="en-US" i="1">
                        <a:latin typeface="Cambria Math" panose="02040503050406030204" pitchFamily="18" charset="0"/>
                      </a:rPr>
                      <m:t>𝑃</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𝑧</m:t>
                    </m:r>
                    <m:r>
                      <a:rPr lang="zh-CN" altLang="en-US">
                        <a:latin typeface="Cambria Math" panose="02040503050406030204" pitchFamily="18" charset="0"/>
                      </a:rPr>
                      <m:t>,</m:t>
                    </m:r>
                    <m:r>
                      <a:rPr lang="zh-CN" altLang="en-US" i="1">
                        <a:latin typeface="Cambria Math" panose="02040503050406030204" pitchFamily="18" charset="0"/>
                      </a:rPr>
                      <m:t>𝑘</m:t>
                    </m:r>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𝑃</m:t>
                        </m:r>
                      </m:e>
                      <m:sub>
                        <m:r>
                          <a:rPr lang="zh-CN" altLang="en-US">
                            <a:latin typeface="Cambria Math" panose="02040503050406030204" pitchFamily="18" charset="0"/>
                          </a:rPr>
                          <m:t>0</m:t>
                        </m:r>
                      </m:sub>
                    </m:sSub>
                    <m:sSup>
                      <m:sSupPr>
                        <m:ctrlPr>
                          <a:rPr lang="zh-CN" altLang="en-US" i="1">
                            <a:latin typeface="Cambria Math"/>
                          </a:rPr>
                        </m:ctrlPr>
                      </m:sSupPr>
                      <m:e>
                        <m:r>
                          <a:rPr lang="zh-CN" altLang="en-US" i="1">
                            <a:latin typeface="Cambria Math" panose="02040503050406030204" pitchFamily="18" charset="0"/>
                          </a:rPr>
                          <m:t>𝑒</m:t>
                        </m:r>
                      </m:e>
                      <m:sup>
                        <m:d>
                          <m:dPr>
                            <m:begChr m:val=""/>
                            <m:ctrlPr>
                              <a:rPr lang="zh-CN" altLang="en-US" i="1">
                                <a:latin typeface="Cambria Math"/>
                              </a:rPr>
                            </m:ctrlPr>
                          </m:dPr>
                          <m:e>
                            <m:r>
                              <a:rPr lang="zh-CN" altLang="en-US">
                                <a:latin typeface="Cambria Math" panose="02040503050406030204" pitchFamily="18" charset="0"/>
                              </a:rPr>
                              <m:t>−</m:t>
                            </m:r>
                            <m:r>
                              <a:rPr lang="zh-CN" altLang="en-US" i="1">
                                <a:latin typeface="Cambria Math" panose="02040503050406030204" pitchFamily="18" charset="0"/>
                              </a:rPr>
                              <m:t>𝑖</m:t>
                            </m:r>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𝑘</m:t>
                                </m:r>
                              </m:e>
                              <m:sub>
                                <m:r>
                                  <a:rPr lang="zh-CN" altLang="en-US" i="1">
                                    <a:latin typeface="Cambria Math" panose="02040503050406030204" pitchFamily="18" charset="0"/>
                                  </a:rPr>
                                  <m:t>𝑥</m:t>
                                </m:r>
                              </m:sub>
                            </m:sSub>
                            <m:r>
                              <a:rPr lang="zh-CN" altLang="en-US" i="1">
                                <a:latin typeface="Cambria Math" panose="02040503050406030204" pitchFamily="18" charset="0"/>
                              </a:rPr>
                              <m:t>𝑥</m:t>
                            </m:r>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𝑘</m:t>
                                </m:r>
                              </m:e>
                              <m:sub>
                                <m:r>
                                  <a:rPr lang="zh-CN" altLang="en-US" i="1">
                                    <a:latin typeface="Cambria Math" panose="02040503050406030204" pitchFamily="18" charset="0"/>
                                  </a:rPr>
                                  <m:t>𝑧</m:t>
                                </m:r>
                              </m:sub>
                            </m:sSub>
                            <m:r>
                              <a:rPr lang="zh-CN" altLang="en-US" i="1">
                                <a:latin typeface="Cambria Math" panose="02040503050406030204" pitchFamily="18" charset="0"/>
                              </a:rPr>
                              <m:t>𝑧</m:t>
                            </m:r>
                          </m:e>
                        </m:d>
                      </m:sup>
                    </m:sSup>
                  </m:oMath>
                </a14:m>
                <a:r>
                  <a:rPr lang="en-US" altLang="zh-CN" dirty="0" smtClean="0"/>
                  <a:t> </a:t>
                </a:r>
              </a:p>
              <a:p>
                <a:pPr marL="457200" lvl="1" indent="0">
                  <a:lnSpc>
                    <a:spcPct val="150000"/>
                  </a:lnSpc>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f>
                        <m:fPr>
                          <m:ctrlPr>
                            <a:rPr lang="en-US" altLang="zh-CN" i="1" smtClean="0">
                              <a:latin typeface="Cambria Math"/>
                            </a:rPr>
                          </m:ctrlPr>
                        </m:fPr>
                        <m:num>
                          <m:sSub>
                            <m:sSubPr>
                              <m:ctrlPr>
                                <a:rPr lang="en-US" altLang="zh-CN" i="1" smtClean="0">
                                  <a:latin typeface="Cambria Math"/>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𝑝h</m:t>
                              </m:r>
                            </m:sub>
                          </m:sSub>
                        </m:num>
                        <m:den>
                          <m:r>
                            <a:rPr lang="en-US" altLang="zh-CN" b="0" i="1" smtClean="0">
                              <a:latin typeface="Cambria Math" panose="02040503050406030204" pitchFamily="18" charset="0"/>
                            </a:rPr>
                            <m:t>𝑣</m:t>
                          </m:r>
                        </m:den>
                      </m:f>
                      <m:r>
                        <a:rPr lang="zh-CN" altLang="en-US">
                          <a:latin typeface="Cambria Math" panose="02040503050406030204" pitchFamily="18" charset="0"/>
                        </a:rPr>
                        <m:t>=</m:t>
                      </m:r>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𝑟</m:t>
                              </m:r>
                            </m:e>
                            <m:sup>
                              <m:r>
                                <a:rPr lang="zh-CN" altLang="en-US">
                                  <a:latin typeface="Cambria Math" panose="02040503050406030204" pitchFamily="18" charset="0"/>
                                </a:rPr>
                                <m:t>−2</m:t>
                              </m:r>
                            </m:sup>
                          </m:sSup>
                          <m:r>
                            <a:rPr lang="zh-CN" altLang="en-US">
                              <a:latin typeface="Cambria Math" panose="02040503050406030204" pitchFamily="18" charset="0"/>
                            </a:rPr>
                            <m:t>+1−</m:t>
                          </m:r>
                          <m:sSup>
                            <m:sSupPr>
                              <m:ctrlPr>
                                <a:rPr lang="zh-CN" altLang="en-US" i="1">
                                  <a:latin typeface="Cambria Math"/>
                                </a:rPr>
                              </m:ctrlPr>
                            </m:sSupPr>
                            <m:e>
                              <m:r>
                                <a:rPr lang="zh-CN" altLang="en-US" i="1">
                                  <a:latin typeface="Cambria Math" panose="02040503050406030204" pitchFamily="18" charset="0"/>
                                </a:rPr>
                                <m:t>𝑟</m:t>
                              </m:r>
                            </m:e>
                            <m:sup>
                              <m:r>
                                <a:rPr lang="zh-CN" altLang="en-US">
                                  <a:latin typeface="Cambria Math" panose="02040503050406030204" pitchFamily="18" charset="0"/>
                                </a:rPr>
                                <m:t>−2</m:t>
                              </m:r>
                            </m:sup>
                          </m:sSup>
                          <m:sSub>
                            <m:sSubPr>
                              <m:ctrlPr>
                                <a:rPr lang="zh-CN" altLang="en-US" i="1" smtClean="0">
                                  <a:solidFill>
                                    <a:srgbClr val="1313FF"/>
                                  </a:solidFill>
                                  <a:latin typeface="Cambria Math"/>
                                </a:rPr>
                              </m:ctrlPr>
                            </m:sSubPr>
                            <m:e>
                              <m:r>
                                <a:rPr lang="zh-CN" altLang="en-US" i="1">
                                  <a:solidFill>
                                    <a:srgbClr val="1313FF"/>
                                  </a:solidFill>
                                  <a:latin typeface="Cambria Math" panose="02040503050406030204" pitchFamily="18" charset="0"/>
                                </a:rPr>
                                <m:t>𝐸</m:t>
                              </m:r>
                            </m:e>
                            <m:sub>
                              <m:r>
                                <a:rPr lang="zh-CN" altLang="en-US" i="1">
                                  <a:solidFill>
                                    <a:srgbClr val="1313FF"/>
                                  </a:solidFill>
                                  <a:latin typeface="Cambria Math" panose="02040503050406030204" pitchFamily="18" charset="0"/>
                                </a:rPr>
                                <m:t>𝑥</m:t>
                              </m:r>
                            </m:sub>
                          </m:sSub>
                          <m:r>
                            <a:rPr lang="zh-CN" altLang="en-US">
                              <a:latin typeface="Cambria Math" panose="02040503050406030204" pitchFamily="18" charset="0"/>
                            </a:rPr>
                            <m:t>−</m:t>
                          </m:r>
                          <m:sSub>
                            <m:sSubPr>
                              <m:ctrlPr>
                                <a:rPr lang="zh-CN" altLang="en-US" i="1" smtClean="0">
                                  <a:solidFill>
                                    <a:srgbClr val="FF0000"/>
                                  </a:solidFill>
                                  <a:latin typeface="Cambria Math"/>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𝑧</m:t>
                              </m:r>
                            </m:sub>
                          </m:sSub>
                          <m:r>
                            <a:rPr lang="zh-CN" altLang="en-US">
                              <a:latin typeface="Cambria Math" panose="02040503050406030204" pitchFamily="18" charset="0"/>
                            </a:rPr>
                            <m:t>−2(</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sSup>
                            <m:sSupPr>
                              <m:ctrlPr>
                                <a:rPr lang="zh-CN" altLang="en-US" i="1">
                                  <a:latin typeface="Cambria Math"/>
                                </a:rPr>
                              </m:ctrlPr>
                            </m:sSupPr>
                            <m:e>
                              <m:r>
                                <a:rPr lang="zh-CN" altLang="en-US" i="1">
                                  <a:latin typeface="Cambria Math" panose="02040503050406030204" pitchFamily="18" charset="0"/>
                                </a:rPr>
                                <m:t>𝑟</m:t>
                              </m:r>
                            </m:e>
                            <m:sup>
                              <m:r>
                                <a:rPr lang="zh-CN" altLang="en-US">
                                  <a:latin typeface="Cambria Math" panose="02040503050406030204" pitchFamily="18" charset="0"/>
                                </a:rPr>
                                <m:t>−2</m:t>
                              </m:r>
                            </m:sup>
                          </m:sSup>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𝑥</m:t>
                              </m:r>
                            </m:sub>
                          </m:sSub>
                          <m:r>
                            <a:rPr lang="zh-CN" altLang="en-US">
                              <a:latin typeface="Cambria Math" panose="02040503050406030204" pitchFamily="18" charset="0"/>
                            </a:rPr>
                            <m:t>)</m:t>
                          </m:r>
                          <m:sSup>
                            <m:sSupPr>
                              <m:ctrlPr>
                                <a:rPr lang="zh-CN" altLang="en-US" i="1">
                                  <a:latin typeface="Cambria Math"/>
                                </a:rPr>
                              </m:ctrlPr>
                            </m:sSupPr>
                            <m:e>
                              <m:d>
                                <m:dPr>
                                  <m:begChr m:val="["/>
                                  <m:endChr m:val="]"/>
                                  <m:ctrlPr>
                                    <a:rPr lang="zh-CN" altLang="en-US" i="1">
                                      <a:latin typeface="Cambria Math"/>
                                    </a:rPr>
                                  </m:ctrlPr>
                                </m:dPr>
                                <m:e>
                                  <m:sSub>
                                    <m:sSubPr>
                                      <m:ctrlPr>
                                        <a:rPr lang="zh-CN" altLang="en-US" i="1" smtClean="0">
                                          <a:solidFill>
                                            <a:srgbClr val="1313FF"/>
                                          </a:solidFill>
                                          <a:latin typeface="Cambria Math"/>
                                        </a:rPr>
                                      </m:ctrlPr>
                                    </m:sSubPr>
                                    <m:e>
                                      <m:r>
                                        <a:rPr lang="zh-CN" altLang="en-US" i="1">
                                          <a:solidFill>
                                            <a:srgbClr val="1313FF"/>
                                          </a:solidFill>
                                          <a:latin typeface="Cambria Math" panose="02040503050406030204" pitchFamily="18" charset="0"/>
                                        </a:rPr>
                                        <m:t>𝐸</m:t>
                                      </m:r>
                                    </m:e>
                                    <m:sub>
                                      <m:r>
                                        <a:rPr lang="zh-CN" altLang="en-US" i="1">
                                          <a:solidFill>
                                            <a:srgbClr val="1313FF"/>
                                          </a:solidFill>
                                          <a:latin typeface="Cambria Math" panose="02040503050406030204" pitchFamily="18" charset="0"/>
                                        </a:rPr>
                                        <m:t>𝑥</m:t>
                                      </m:r>
                                    </m:sub>
                                  </m:sSub>
                                  <m:sSub>
                                    <m:sSubPr>
                                      <m:ctrlPr>
                                        <a:rPr lang="zh-CN" altLang="en-US" i="1" smtClean="0">
                                          <a:solidFill>
                                            <a:srgbClr val="FF0000"/>
                                          </a:solidFill>
                                          <a:latin typeface="Cambria Math"/>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𝑧</m:t>
                                      </m:r>
                                    </m:sub>
                                  </m:sSub>
                                  <m:r>
                                    <a:rPr lang="zh-CN" altLang="en-US">
                                      <a:latin typeface="Cambria Math" panose="02040503050406030204" pitchFamily="18" charset="0"/>
                                    </a:rPr>
                                    <m:t>−(</m:t>
                                  </m:r>
                                  <m:sSub>
                                    <m:sSubPr>
                                      <m:ctrlPr>
                                        <a:rPr lang="zh-CN" altLang="en-US" i="1" smtClean="0">
                                          <a:solidFill>
                                            <a:srgbClr val="1313FF"/>
                                          </a:solidFill>
                                          <a:latin typeface="Cambria Math"/>
                                        </a:rPr>
                                      </m:ctrlPr>
                                    </m:sSubPr>
                                    <m:e>
                                      <m:r>
                                        <a:rPr lang="zh-CN" altLang="en-US" i="1">
                                          <a:solidFill>
                                            <a:srgbClr val="1313FF"/>
                                          </a:solidFill>
                                          <a:latin typeface="Cambria Math" panose="02040503050406030204" pitchFamily="18" charset="0"/>
                                        </a:rPr>
                                        <m:t>𝐸</m:t>
                                      </m:r>
                                    </m:e>
                                    <m:sub>
                                      <m:r>
                                        <a:rPr lang="zh-CN" altLang="en-US" i="1">
                                          <a:solidFill>
                                            <a:srgbClr val="1313FF"/>
                                          </a:solidFill>
                                          <a:latin typeface="Cambria Math" panose="02040503050406030204" pitchFamily="18" charset="0"/>
                                        </a:rPr>
                                        <m:t>𝑥</m:t>
                                      </m:r>
                                    </m:sub>
                                  </m:sSub>
                                  <m:r>
                                    <a:rPr lang="zh-CN" altLang="en-US">
                                      <a:latin typeface="Cambria Math" panose="02040503050406030204" pitchFamily="18" charset="0"/>
                                    </a:rPr>
                                    <m:t>+</m:t>
                                  </m:r>
                                  <m:sSub>
                                    <m:sSubPr>
                                      <m:ctrlPr>
                                        <a:rPr lang="zh-CN" altLang="en-US" i="1" smtClean="0">
                                          <a:solidFill>
                                            <a:srgbClr val="FF0000"/>
                                          </a:solidFill>
                                          <a:latin typeface="Cambria Math"/>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𝑧</m:t>
                                      </m:r>
                                    </m:sub>
                                  </m:sSub>
                                  <m:r>
                                    <a:rPr lang="zh-CN" altLang="en-US">
                                      <a:latin typeface="Cambria Math" panose="02040503050406030204" pitchFamily="18" charset="0"/>
                                    </a:rPr>
                                    <m:t>)+1</m:t>
                                  </m:r>
                                </m:e>
                              </m:d>
                            </m:e>
                            <m:sup>
                              <m:f>
                                <m:fPr>
                                  <m:type m:val="lin"/>
                                  <m:ctrlPr>
                                    <a:rPr lang="zh-CN" altLang="en-US" i="1">
                                      <a:latin typeface="Cambria Math"/>
                                    </a:rPr>
                                  </m:ctrlPr>
                                </m:fPr>
                                <m:num>
                                  <m:r>
                                    <a:rPr lang="zh-CN" altLang="en-US">
                                      <a:latin typeface="Cambria Math" panose="02040503050406030204" pitchFamily="18" charset="0"/>
                                    </a:rPr>
                                    <m:t>1</m:t>
                                  </m:r>
                                </m:num>
                                <m:den>
                                  <m:r>
                                    <a:rPr lang="zh-CN" altLang="en-US">
                                      <a:latin typeface="Cambria Math" panose="02040503050406030204" pitchFamily="18" charset="0"/>
                                    </a:rPr>
                                    <m:t>2</m:t>
                                  </m:r>
                                </m:den>
                              </m:f>
                            </m:sup>
                          </m:sSup>
                        </m:num>
                        <m:den>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m:t>
                          </m:r>
                          <m:sSup>
                            <m:sSupPr>
                              <m:ctrlPr>
                                <a:rPr lang="zh-CN" altLang="en-US" i="1">
                                  <a:latin typeface="Cambria Math"/>
                                </a:rPr>
                              </m:ctrlPr>
                            </m:sSupPr>
                            <m:e>
                              <m:d>
                                <m:dPr>
                                  <m:begChr m:val="["/>
                                  <m:endChr m:val="]"/>
                                  <m:ctrlPr>
                                    <a:rPr lang="zh-CN" altLang="en-US" i="1">
                                      <a:latin typeface="Cambria Math"/>
                                    </a:rPr>
                                  </m:ctrlPr>
                                </m:dPr>
                                <m:e>
                                  <m:r>
                                    <a:rPr lang="zh-CN" altLang="en-US">
                                      <a:latin typeface="Cambria Math" panose="02040503050406030204" pitchFamily="18" charset="0"/>
                                    </a:rPr>
                                    <m:t>0.5−</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𝑥</m:t>
                                      </m:r>
                                    </m:sub>
                                  </m:sSub>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r>
                                    <a:rPr lang="zh-CN" altLang="en-US">
                                      <a:latin typeface="Cambria Math" panose="02040503050406030204" pitchFamily="18" charset="0"/>
                                    </a:rPr>
                                    <m:t>+2</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𝑥</m:t>
                                      </m:r>
                                    </m:sub>
                                  </m:sSub>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𝑥</m:t>
                                      </m:r>
                                    </m:sub>
                                  </m:sSub>
                                  <m:r>
                                    <a:rPr lang="zh-CN" altLang="en-US">
                                      <a:latin typeface="Cambria Math" panose="02040503050406030204" pitchFamily="18" charset="0"/>
                                    </a:rPr>
                                    <m:t>(1−2</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r>
                                    <a:rPr lang="zh-CN" altLang="en-US">
                                      <a:latin typeface="Cambria Math" panose="02040503050406030204" pitchFamily="18" charset="0"/>
                                    </a:rPr>
                                    <m:t>)</m:t>
                                  </m:r>
                                  <m:sSub>
                                    <m:sSubPr>
                                      <m:ctrlPr>
                                        <a:rPr lang="zh-CN" altLang="en-US" i="1" smtClean="0">
                                          <a:solidFill>
                                            <a:srgbClr val="1313FF"/>
                                          </a:solidFill>
                                          <a:latin typeface="Cambria Math"/>
                                        </a:rPr>
                                      </m:ctrlPr>
                                    </m:sSubPr>
                                    <m:e>
                                      <m:r>
                                        <a:rPr lang="zh-CN" altLang="en-US" i="1">
                                          <a:solidFill>
                                            <a:srgbClr val="1313FF"/>
                                          </a:solidFill>
                                          <a:latin typeface="Cambria Math" panose="02040503050406030204" pitchFamily="18" charset="0"/>
                                        </a:rPr>
                                        <m:t>𝐸</m:t>
                                      </m:r>
                                    </m:e>
                                    <m:sub>
                                      <m:r>
                                        <a:rPr lang="zh-CN" altLang="en-US" i="1">
                                          <a:solidFill>
                                            <a:srgbClr val="1313FF"/>
                                          </a:solidFill>
                                          <a:latin typeface="Cambria Math" panose="02040503050406030204" pitchFamily="18" charset="0"/>
                                        </a:rPr>
                                        <m:t>𝑥</m:t>
                                      </m:r>
                                    </m:sub>
                                  </m:sSub>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r>
                                    <a:rPr lang="zh-CN" altLang="en-US">
                                      <a:latin typeface="Cambria Math" panose="02040503050406030204" pitchFamily="18" charset="0"/>
                                    </a:rPr>
                                    <m:t>(1−2</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r>
                                    <a:rPr lang="zh-CN" altLang="en-US">
                                      <a:latin typeface="Cambria Math" panose="02040503050406030204" pitchFamily="18" charset="0"/>
                                    </a:rPr>
                                    <m:t>)</m:t>
                                  </m:r>
                                  <m:sSub>
                                    <m:sSubPr>
                                      <m:ctrlPr>
                                        <a:rPr lang="zh-CN" altLang="en-US" i="1" smtClean="0">
                                          <a:solidFill>
                                            <a:srgbClr val="FF0000"/>
                                          </a:solidFill>
                                          <a:latin typeface="Cambria Math"/>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𝑧</m:t>
                                      </m:r>
                                    </m:sub>
                                  </m:sSub>
                                  <m:r>
                                    <a:rPr lang="zh-CN" altLang="en-US">
                                      <a:latin typeface="Cambria Math" panose="02040503050406030204" pitchFamily="18" charset="0"/>
                                    </a:rPr>
                                    <m:t>+4</m:t>
                                  </m:r>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𝑥</m:t>
                                      </m:r>
                                    </m:sub>
                                  </m:sSub>
                                  <m:sSub>
                                    <m:sSubPr>
                                      <m:ctrlPr>
                                        <a:rPr lang="zh-CN" altLang="en-US" i="1">
                                          <a:latin typeface="Cambria Math"/>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𝑧</m:t>
                                      </m:r>
                                    </m:sub>
                                  </m:sSub>
                                  <m:sSub>
                                    <m:sSubPr>
                                      <m:ctrlPr>
                                        <a:rPr lang="zh-CN" altLang="en-US" i="1" smtClean="0">
                                          <a:solidFill>
                                            <a:srgbClr val="1313FF"/>
                                          </a:solidFill>
                                          <a:latin typeface="Cambria Math"/>
                                        </a:rPr>
                                      </m:ctrlPr>
                                    </m:sSubPr>
                                    <m:e>
                                      <m:r>
                                        <a:rPr lang="zh-CN" altLang="en-US" i="1">
                                          <a:solidFill>
                                            <a:srgbClr val="1313FF"/>
                                          </a:solidFill>
                                          <a:latin typeface="Cambria Math" panose="02040503050406030204" pitchFamily="18" charset="0"/>
                                        </a:rPr>
                                        <m:t>𝐸</m:t>
                                      </m:r>
                                    </m:e>
                                    <m:sub>
                                      <m:r>
                                        <a:rPr lang="zh-CN" altLang="en-US" i="1">
                                          <a:solidFill>
                                            <a:srgbClr val="1313FF"/>
                                          </a:solidFill>
                                          <a:latin typeface="Cambria Math" panose="02040503050406030204" pitchFamily="18" charset="0"/>
                                        </a:rPr>
                                        <m:t>𝑥</m:t>
                                      </m:r>
                                    </m:sub>
                                  </m:sSub>
                                  <m:sSub>
                                    <m:sSubPr>
                                      <m:ctrlPr>
                                        <a:rPr lang="zh-CN" altLang="en-US" i="1" smtClean="0">
                                          <a:solidFill>
                                            <a:srgbClr val="FF0000"/>
                                          </a:solidFill>
                                          <a:latin typeface="Cambria Math"/>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𝑧</m:t>
                                      </m:r>
                                    </m:sub>
                                  </m:sSub>
                                </m:e>
                              </m:d>
                            </m:e>
                            <m:sup>
                              <m:f>
                                <m:fPr>
                                  <m:type m:val="lin"/>
                                  <m:ctrlPr>
                                    <a:rPr lang="zh-CN" altLang="en-US" i="1">
                                      <a:latin typeface="Cambria Math"/>
                                    </a:rPr>
                                  </m:ctrlPr>
                                </m:fPr>
                                <m:num>
                                  <m:r>
                                    <a:rPr lang="zh-CN" altLang="en-US">
                                      <a:latin typeface="Cambria Math" panose="02040503050406030204" pitchFamily="18" charset="0"/>
                                    </a:rPr>
                                    <m:t>1</m:t>
                                  </m:r>
                                </m:num>
                                <m:den>
                                  <m:r>
                                    <a:rPr lang="zh-CN" altLang="en-US">
                                      <a:latin typeface="Cambria Math" panose="02040503050406030204" pitchFamily="18" charset="0"/>
                                    </a:rPr>
                                    <m:t>2</m:t>
                                  </m:r>
                                </m:den>
                              </m:f>
                            </m:sup>
                          </m:sSup>
                        </m:den>
                      </m:f>
                    </m:oMath>
                  </m:oMathPara>
                </a14:m>
                <a:endParaRPr lang="en-US" altLang="zh-CN" dirty="0" smtClean="0">
                  <a:latin typeface="Times New Roman" panose="02020603050405020304" pitchFamily="18" charset="0"/>
                  <a:cs typeface="Times New Roman" panose="02020603050405020304" pitchFamily="18" charset="0"/>
                </a:endParaRPr>
              </a:p>
              <a:p>
                <a:pPr marL="457200" lvl="1" indent="0">
                  <a:lnSpc>
                    <a:spcPct val="150000"/>
                  </a:lnSpc>
                  <a:buNone/>
                </a:pPr>
                <a:r>
                  <a:rPr lang="en-US" altLang="zh-CN" dirty="0" smtClean="0"/>
                  <a:t> where</a:t>
                </a:r>
                <a14:m>
                  <m:oMath xmlns:m="http://schemas.openxmlformats.org/officeDocument/2006/math">
                    <m:d>
                      <m:dPr>
                        <m:begChr m:val=""/>
                        <m:ctrlPr>
                          <a:rPr lang="zh-CN" altLang="en-US" i="1">
                            <a:latin typeface="Cambria Math"/>
                          </a:rPr>
                        </m:ctrlPr>
                      </m:dPr>
                      <m:e>
                        <m:sSub>
                          <m:sSubPr>
                            <m:ctrlPr>
                              <a:rPr lang="zh-CN" altLang="en-US" i="1">
                                <a:latin typeface="Cambria Math"/>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𝑥</m:t>
                            </m:r>
                          </m:sub>
                        </m:sSub>
                        <m:r>
                          <a:rPr lang="zh-CN" altLang="en-US">
                            <a:latin typeface="Cambria Math" panose="02040503050406030204" pitchFamily="18" charset="0"/>
                          </a:rPr>
                          <m:t>=</m:t>
                        </m:r>
                        <m:r>
                          <m:rPr>
                            <m:sty m:val="p"/>
                          </m:rPr>
                          <a:rPr lang="zh-CN" altLang="en-US">
                            <a:latin typeface="Cambria Math" panose="02040503050406030204" pitchFamily="18" charset="0"/>
                          </a:rPr>
                          <m:t>cos</m:t>
                        </m:r>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𝐾𝑟</m:t>
                        </m:r>
                        <m:r>
                          <m:rPr>
                            <m:sty m:val="p"/>
                          </m:rPr>
                          <a:rPr lang="zh-CN" altLang="en-US">
                            <a:latin typeface="Cambria Math" panose="02040503050406030204" pitchFamily="18" charset="0"/>
                          </a:rPr>
                          <m:t>cos</m:t>
                        </m:r>
                        <m:r>
                          <a:rPr lang="zh-CN" altLang="en-US" i="1">
                            <a:latin typeface="Cambria Math" panose="02040503050406030204" pitchFamily="18" charset="0"/>
                          </a:rPr>
                          <m:t>𝜃</m:t>
                        </m:r>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𝐸</m:t>
                            </m:r>
                          </m:e>
                          <m:sub>
                            <m:r>
                              <a:rPr lang="zh-CN" altLang="en-US" i="1">
                                <a:latin typeface="Cambria Math" panose="02040503050406030204" pitchFamily="18" charset="0"/>
                              </a:rPr>
                              <m:t>𝑧</m:t>
                            </m:r>
                          </m:sub>
                        </m:sSub>
                        <m:r>
                          <a:rPr lang="zh-CN" altLang="en-US">
                            <a:latin typeface="Cambria Math" panose="02040503050406030204" pitchFamily="18" charset="0"/>
                          </a:rPr>
                          <m:t>=</m:t>
                        </m:r>
                        <m:r>
                          <m:rPr>
                            <m:sty m:val="p"/>
                          </m:rPr>
                          <a:rPr lang="zh-CN" altLang="en-US">
                            <a:latin typeface="Cambria Math" panose="02040503050406030204" pitchFamily="18" charset="0"/>
                          </a:rPr>
                          <m:t>cos</m:t>
                        </m:r>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m:t>
                        </m:r>
                        <m:r>
                          <m:rPr>
                            <m:sty m:val="p"/>
                          </m:rPr>
                          <a:rPr lang="zh-CN" altLang="en-US">
                            <a:latin typeface="Cambria Math" panose="02040503050406030204" pitchFamily="18" charset="0"/>
                          </a:rPr>
                          <m:t>sin</m:t>
                        </m:r>
                        <m:r>
                          <a:rPr lang="zh-CN" altLang="en-US" i="1">
                            <a:latin typeface="Cambria Math" panose="02040503050406030204" pitchFamily="18" charset="0"/>
                          </a:rPr>
                          <m:t>𝜃</m:t>
                        </m:r>
                      </m:e>
                    </m:d>
                  </m:oMath>
                </a14:m>
                <a:r>
                  <a:rPr lang="en-US" altLang="zh-CN" dirty="0" smtClean="0"/>
                  <a:t>,</a:t>
                </a:r>
                <a14:m>
                  <m:oMath xmlns:m="http://schemas.openxmlformats.org/officeDocument/2006/math">
                    <m:r>
                      <a:rPr lang="zh-CN" altLang="en-US" i="1" smtClean="0">
                        <a:solidFill>
                          <a:srgbClr val="FF0000"/>
                        </a:solidFill>
                        <a:latin typeface="Cambria Math" panose="02040503050406030204" pitchFamily="18" charset="0"/>
                      </a:rPr>
                      <m:t>𝜃</m:t>
                    </m:r>
                    <m:r>
                      <a:rPr lang="en-US" altLang="zh-CN" b="0" i="1" smtClean="0">
                        <a:latin typeface="Cambria Math" panose="02040503050406030204" pitchFamily="18" charset="0"/>
                      </a:rPr>
                      <m:t> </m:t>
                    </m:r>
                  </m:oMath>
                </a14:m>
                <a:r>
                  <a:rPr lang="en-US" altLang="zh-CN" dirty="0" smtClean="0"/>
                  <a:t>is the propagation angle of the plane wave,    </a:t>
                </a:r>
                <a14:m>
                  <m:oMath xmlns:m="http://schemas.openxmlformats.org/officeDocument/2006/math">
                    <m:r>
                      <a:rPr lang="en-US" altLang="zh-CN" b="0" i="0" smtClean="0">
                        <a:latin typeface="Cambria Math" panose="02040503050406030204" pitchFamily="18" charset="0"/>
                      </a:rPr>
                      <m:t> </m:t>
                    </m:r>
                    <m:r>
                      <a:rPr lang="zh-CN" altLang="en-US" i="1">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𝑧</m:t>
                    </m:r>
                  </m:oMath>
                </a14:m>
                <a:r>
                  <a:rPr lang="en-US" altLang="zh-CN" dirty="0" smtClean="0"/>
                  <a:t>, </a:t>
                </a:r>
                <a14:m>
                  <m:oMath xmlns:m="http://schemas.openxmlformats.org/officeDocument/2006/math">
                    <m:r>
                      <m:rPr>
                        <m:sty m:val="p"/>
                      </m:rPr>
                      <a:rPr lang="en-US" altLang="zh-CN" sz="2100" b="0" i="0" smtClean="0">
                        <a:latin typeface="Cambria Math" panose="02040503050406030204" pitchFamily="18" charset="0"/>
                        <a:ea typeface="Cambria Math" panose="02040503050406030204" pitchFamily="18" charset="0"/>
                      </a:rPr>
                      <m:t>r</m:t>
                    </m:r>
                    <m:r>
                      <a:rPr lang="en-US" altLang="zh-CN" sz="2100" b="0" i="0" smtClean="0">
                        <a:latin typeface="Cambria Math" panose="02040503050406030204" pitchFamily="18" charset="0"/>
                        <a:ea typeface="Cambria Math" panose="02040503050406030204" pitchFamily="18" charset="0"/>
                      </a:rPr>
                      <m:t>=</m:t>
                    </m:r>
                    <m:r>
                      <a:rPr lang="en-US" altLang="zh-CN" sz="2100" i="1">
                        <a:latin typeface="Cambria Math" panose="02040503050406030204" pitchFamily="18" charset="0"/>
                        <a:ea typeface="Cambria Math" panose="02040503050406030204" pitchFamily="18" charset="0"/>
                      </a:rPr>
                      <m:t>∆</m:t>
                    </m:r>
                    <m:r>
                      <a:rPr lang="en-US" altLang="zh-CN" sz="2100" b="0" i="1" smtClean="0">
                        <a:latin typeface="Cambria Math" panose="02040503050406030204" pitchFamily="18" charset="0"/>
                        <a:ea typeface="Cambria Math" panose="02040503050406030204" pitchFamily="18" charset="0"/>
                      </a:rPr>
                      <m:t>𝑥</m:t>
                    </m:r>
                    <m:r>
                      <a:rPr lang="en-US" altLang="zh-CN" sz="2100" b="0" i="1" smtClean="0">
                        <a:latin typeface="Cambria Math" panose="02040503050406030204" pitchFamily="18" charset="0"/>
                        <a:ea typeface="Cambria Math" panose="02040503050406030204" pitchFamily="18" charset="0"/>
                      </a:rPr>
                      <m:t>/∆</m:t>
                    </m:r>
                    <m:r>
                      <a:rPr lang="en-US" altLang="zh-CN" sz="2100" i="1">
                        <a:latin typeface="Cambria Math" panose="02040503050406030204" pitchFamily="18" charset="0"/>
                        <a:ea typeface="Cambria Math" panose="02040503050406030204" pitchFamily="18" charset="0"/>
                      </a:rPr>
                      <m:t>𝑧</m:t>
                    </m:r>
                    <m:r>
                      <a:rPr lang="en-US" altLang="zh-CN" sz="2100" b="0" i="1" smtClean="0">
                        <a:latin typeface="Cambria Math" panose="02040503050406030204" pitchFamily="18" charset="0"/>
                        <a:ea typeface="Cambria Math" panose="02040503050406030204" pitchFamily="18" charset="0"/>
                      </a:rPr>
                      <m:t>,</m:t>
                    </m:r>
                    <m:r>
                      <a:rPr lang="zh-CN" altLang="en-US" sz="2100" i="1">
                        <a:latin typeface="Cambria Math" panose="02040503050406030204" pitchFamily="18" charset="0"/>
                      </a:rPr>
                      <m:t>𝑘𝑥</m:t>
                    </m:r>
                    <m:r>
                      <a:rPr lang="en-US" altLang="zh-CN" sz="2100" b="0" i="0" smtClean="0">
                        <a:latin typeface="Cambria Math" panose="02040503050406030204" pitchFamily="18" charset="0"/>
                      </a:rPr>
                      <m:t>=</m:t>
                    </m:r>
                    <m:r>
                      <m:rPr>
                        <m:sty m:val="p"/>
                      </m:rPr>
                      <a:rPr lang="en-US" altLang="zh-CN" sz="2100" b="0" i="0" smtClean="0">
                        <a:latin typeface="Cambria Math" panose="02040503050406030204" pitchFamily="18" charset="0"/>
                      </a:rPr>
                      <m:t>kcos</m:t>
                    </m:r>
                    <m:r>
                      <a:rPr lang="zh-CN" altLang="en-US" sz="2100" i="1">
                        <a:latin typeface="Cambria Math" panose="02040503050406030204" pitchFamily="18" charset="0"/>
                      </a:rPr>
                      <m:t>𝜃</m:t>
                    </m:r>
                    <m:r>
                      <a:rPr lang="en-US" altLang="zh-CN" sz="2100" b="0" i="0" smtClean="0">
                        <a:latin typeface="Cambria Math" panose="02040503050406030204" pitchFamily="18" charset="0"/>
                      </a:rPr>
                      <m:t>,</m:t>
                    </m:r>
                    <m:r>
                      <a:rPr lang="zh-CN" altLang="en-US" sz="2100" i="1">
                        <a:latin typeface="Cambria Math" panose="02040503050406030204" pitchFamily="18" charset="0"/>
                      </a:rPr>
                      <m:t>𝑘</m:t>
                    </m:r>
                    <m:r>
                      <a:rPr lang="en-US" altLang="zh-CN" sz="2100" b="0" i="1" smtClean="0">
                        <a:latin typeface="Cambria Math" panose="02040503050406030204" pitchFamily="18" charset="0"/>
                      </a:rPr>
                      <m:t>𝑧</m:t>
                    </m:r>
                    <m:r>
                      <a:rPr lang="en-US" altLang="zh-CN" sz="2100">
                        <a:latin typeface="Cambria Math" panose="02040503050406030204" pitchFamily="18" charset="0"/>
                      </a:rPr>
                      <m:t>=</m:t>
                    </m:r>
                    <m:r>
                      <m:rPr>
                        <m:sty m:val="p"/>
                      </m:rPr>
                      <a:rPr lang="en-US" altLang="zh-CN" sz="2100">
                        <a:latin typeface="Cambria Math" panose="02040503050406030204" pitchFamily="18" charset="0"/>
                      </a:rPr>
                      <m:t>ksin</m:t>
                    </m:r>
                    <m:r>
                      <a:rPr lang="zh-CN" altLang="en-US" sz="2100" i="1">
                        <a:latin typeface="Cambria Math" panose="02040503050406030204" pitchFamily="18" charset="0"/>
                      </a:rPr>
                      <m:t>𝜃</m:t>
                    </m:r>
                    <m:r>
                      <a:rPr lang="en-US" altLang="zh-CN" sz="2100" b="0" i="0" smtClean="0">
                        <a:latin typeface="Cambria Math" panose="02040503050406030204" pitchFamily="18" charset="0"/>
                        <a:ea typeface="Cambria Math" panose="02040503050406030204" pitchFamily="18" charset="0"/>
                      </a:rPr>
                      <m:t>.</m:t>
                    </m:r>
                  </m:oMath>
                </a14:m>
                <a:endParaRPr lang="en-US" altLang="zh-CN" dirty="0" smtClean="0"/>
              </a:p>
              <a:p>
                <a:pPr marL="914400" lvl="1" indent="-457200">
                  <a:buFont typeface="+mj-lt"/>
                  <a:buAutoNum type="arabicPeriod" startAt="2"/>
                </a:pPr>
                <a:r>
                  <a:rPr lang="en-US" altLang="zh-CN" dirty="0" smtClean="0"/>
                  <a:t>Define the error,		</a:t>
                </a:r>
                <a14:m>
                  <m:oMath xmlns:m="http://schemas.openxmlformats.org/officeDocument/2006/math">
                    <m:r>
                      <a:rPr lang="zh-CN" altLang="en-US" i="1">
                        <a:latin typeface="Cambria Math" panose="02040503050406030204" pitchFamily="18" charset="0"/>
                      </a:rPr>
                      <m:t>𝜀</m:t>
                    </m:r>
                    <m:d>
                      <m:dPr>
                        <m:ctrlPr>
                          <a:rPr lang="en-US" altLang="zh-CN" i="1">
                            <a:latin typeface="Cambria Math"/>
                          </a:rPr>
                        </m:ctrlPr>
                      </m:dPr>
                      <m:e>
                        <m:r>
                          <a:rPr lang="zh-CN" altLang="en-US" i="1">
                            <a:latin typeface="Cambria Math" panose="02040503050406030204" pitchFamily="18" charset="0"/>
                          </a:rPr>
                          <m:t>𝜃</m:t>
                        </m:r>
                        <m:r>
                          <a:rPr lang="en-US" altLang="zh-CN" b="0" i="1" smtClean="0">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en-US" altLang="zh-CN" b="0" i="1" smtClean="0">
                            <a:solidFill>
                              <a:srgbClr val="1313FF"/>
                            </a:solidFill>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en-US" altLang="zh-CN" b="0" i="1" smtClean="0">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e>
                    </m:d>
                    <m:r>
                      <a:rPr lang="en-US" altLang="zh-CN" i="1">
                        <a:latin typeface="Cambria Math" panose="02040503050406030204" pitchFamily="18" charset="0"/>
                      </a:rPr>
                      <m:t>=</m:t>
                    </m:r>
                    <m:r>
                      <a:rPr lang="en-US" altLang="zh-CN" b="0" i="1" smtClean="0">
                        <a:latin typeface="Cambria Math" panose="02040503050406030204" pitchFamily="18" charset="0"/>
                      </a:rPr>
                      <m:t>1−</m:t>
                    </m:r>
                    <m:f>
                      <m:fPr>
                        <m:ctrlPr>
                          <a:rPr lang="en-US" altLang="zh-CN" i="1">
                            <a:latin typeface="Cambria Math"/>
                          </a:rPr>
                        </m:ctrlPr>
                      </m:fPr>
                      <m:num>
                        <m:sSub>
                          <m:sSubPr>
                            <m:ctrlPr>
                              <a:rPr lang="en-US" altLang="zh-CN" i="1">
                                <a:latin typeface="Cambria Math"/>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𝑝h</m:t>
                            </m:r>
                          </m:sub>
                        </m:sSub>
                      </m:num>
                      <m:den>
                        <m:r>
                          <a:rPr lang="en-US" altLang="zh-CN" i="1">
                            <a:latin typeface="Cambria Math" panose="02040503050406030204" pitchFamily="18" charset="0"/>
                          </a:rPr>
                          <m:t>𝑣</m:t>
                        </m:r>
                      </m:den>
                    </m:f>
                  </m:oMath>
                </a14:m>
                <a:endParaRPr lang="en-US" altLang="zh-CN" dirty="0" smtClean="0"/>
              </a:p>
              <a:p>
                <a:pPr marL="914400" lvl="1" indent="-457200">
                  <a:buFont typeface="+mj-lt"/>
                  <a:buAutoNum type="arabicPeriod" startAt="2"/>
                </a:pPr>
                <a:r>
                  <a:rPr lang="en-US" altLang="zh-CN" dirty="0" smtClean="0"/>
                  <a:t> minimized the square of the L-2 norm of error, </a:t>
                </a:r>
                <a:endParaRPr lang="en-US" altLang="zh-CN"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𝐸</m:t>
                      </m:r>
                      <m:d>
                        <m:dPr>
                          <m:ctrlPr>
                            <a:rPr lang="en-US" altLang="zh-CN" i="1">
                              <a:latin typeface="Cambria Math"/>
                            </a:rPr>
                          </m:ctrlPr>
                        </m:dPr>
                        <m:e>
                          <m:r>
                            <a:rPr lang="zh-CN" altLang="en-US"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en-US" altLang="zh-CN" i="1">
                              <a:solidFill>
                                <a:srgbClr val="1313FF"/>
                              </a:solidFill>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en-US" altLang="zh-CN" i="1">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e>
                      </m:d>
                      <m:r>
                        <a:rPr lang="en-US" altLang="zh-CN" b="0" i="1" smtClean="0">
                          <a:solidFill>
                            <a:schemeClr val="tx1"/>
                          </a:solidFill>
                          <a:latin typeface="Cambria Math" panose="02040503050406030204" pitchFamily="18" charset="0"/>
                        </a:rPr>
                        <m:t>=</m:t>
                      </m:r>
                      <m:nary>
                        <m:naryPr>
                          <m:ctrlPr>
                            <a:rPr lang="en-US" altLang="zh-CN" i="1" smtClean="0">
                              <a:latin typeface="Cambria Math"/>
                            </a:rPr>
                          </m:ctrlPr>
                        </m:naryPr>
                        <m:sub>
                          <m:r>
                            <m:rPr>
                              <m:brk m:alnAt="23"/>
                            </m:rPr>
                            <a:rPr lang="en-US" altLang="zh-CN" b="0" i="1" smtClean="0">
                              <a:latin typeface="Cambria Math" panose="02040503050406030204" pitchFamily="18" charset="0"/>
                            </a:rPr>
                            <m:t>0</m:t>
                          </m:r>
                        </m:sub>
                        <m:sup>
                          <m:f>
                            <m:fPr>
                              <m:ctrlPr>
                                <a:rPr lang="en-US" altLang="zh-CN" i="1" smtClean="0">
                                  <a:latin typeface="Cambria Math"/>
                                </a:rPr>
                              </m:ctrlPr>
                            </m:fPr>
                            <m:num>
                              <m:r>
                                <a:rPr lang="zh-CN" altLang="en-US" i="1" smtClean="0">
                                  <a:latin typeface="Cambria Math" panose="02040503050406030204" pitchFamily="18" charset="0"/>
                                </a:rPr>
                                <m:t>𝜋</m:t>
                              </m:r>
                            </m:num>
                            <m:den>
                              <m:r>
                                <a:rPr lang="en-US" altLang="zh-CN" b="0" i="1" smtClean="0">
                                  <a:latin typeface="Cambria Math" panose="02040503050406030204" pitchFamily="18" charset="0"/>
                                </a:rPr>
                                <m:t>2</m:t>
                              </m:r>
                            </m:den>
                          </m:f>
                        </m:sup>
                        <m:e>
                          <m:nary>
                            <m:naryPr>
                              <m:ctrlPr>
                                <a:rPr lang="en-US" altLang="zh-CN" i="1" smtClean="0">
                                  <a:latin typeface="Cambria Math"/>
                                </a:rPr>
                              </m:ctrlPr>
                            </m:naryPr>
                            <m:sub>
                              <m:r>
                                <m:rPr>
                                  <m:brk m:alnAt="23"/>
                                </m:rPr>
                                <a:rPr lang="en-US" altLang="zh-CN" b="0" i="1" smtClean="0">
                                  <a:latin typeface="Cambria Math" panose="02040503050406030204" pitchFamily="18" charset="0"/>
                                </a:rPr>
                                <m:t>0</m:t>
                              </m:r>
                            </m:sub>
                            <m:sup>
                              <m:sSub>
                                <m:sSubPr>
                                  <m:ctrlPr>
                                    <a:rPr lang="en-US" altLang="zh-CN" i="1" smtClean="0">
                                      <a:latin typeface="Cambria Math"/>
                                    </a:rPr>
                                  </m:ctrlPr>
                                </m:sSubPr>
                                <m:e>
                                  <m:r>
                                    <a:rPr lang="en-US" altLang="zh-CN" i="1">
                                      <a:latin typeface="Cambria Math" panose="02040503050406030204" pitchFamily="18" charset="0"/>
                                    </a:rPr>
                                    <m:t>𝐾</m:t>
                                  </m:r>
                                </m:e>
                                <m:sub>
                                  <m:r>
                                    <a:rPr lang="en-US" altLang="zh-CN" b="0" i="1" smtClean="0">
                                      <a:latin typeface="Cambria Math" panose="02040503050406030204" pitchFamily="18" charset="0"/>
                                    </a:rPr>
                                    <m:t>𝑚𝑎𝑥</m:t>
                                  </m:r>
                                </m:sub>
                              </m:sSub>
                            </m:sup>
                            <m:e>
                              <m:sSup>
                                <m:sSupPr>
                                  <m:ctrlPr>
                                    <a:rPr lang="en-US" altLang="zh-CN" i="1" smtClean="0">
                                      <a:latin typeface="Cambria Math"/>
                                    </a:rPr>
                                  </m:ctrlPr>
                                </m:sSupPr>
                                <m:e>
                                  <m:r>
                                    <a:rPr lang="zh-CN" altLang="en-US" i="1">
                                      <a:latin typeface="Cambria Math" panose="02040503050406030204" pitchFamily="18" charset="0"/>
                                    </a:rPr>
                                    <m:t>𝜀</m:t>
                                  </m:r>
                                </m:e>
                                <m:sup>
                                  <m:r>
                                    <a:rPr lang="en-US" altLang="zh-CN" i="1" smtClean="0">
                                      <a:latin typeface="Cambria Math" panose="02040503050406030204" pitchFamily="18" charset="0"/>
                                    </a:rPr>
                                    <m:t>2</m:t>
                                  </m:r>
                                </m:sup>
                              </m:sSup>
                              <m:d>
                                <m:dPr>
                                  <m:ctrlPr>
                                    <a:rPr lang="en-US" altLang="zh-CN" i="1">
                                      <a:latin typeface="Cambria Math"/>
                                    </a:rPr>
                                  </m:ctrlPr>
                                </m:dPr>
                                <m:e>
                                  <m:r>
                                    <a:rPr lang="zh-CN" altLang="en-US"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en-US" altLang="zh-CN" i="1">
                                      <a:solidFill>
                                        <a:srgbClr val="1313FF"/>
                                      </a:solidFill>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en-US" altLang="zh-CN" i="1">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e>
                              </m:d>
                              <m:r>
                                <a:rPr lang="en-US" altLang="zh-CN" b="0" i="1" smtClean="0">
                                  <a:solidFill>
                                    <a:schemeClr val="tx1"/>
                                  </a:solidFill>
                                  <a:latin typeface="Cambria Math" panose="02040503050406030204" pitchFamily="18" charset="0"/>
                                </a:rPr>
                                <m:t>𝑑</m:t>
                              </m:r>
                              <m:r>
                                <a:rPr lang="zh-CN" altLang="en-US" i="1">
                                  <a:latin typeface="Cambria Math" panose="02040503050406030204" pitchFamily="18" charset="0"/>
                                </a:rPr>
                                <m:t>𝜃</m:t>
                              </m:r>
                              <m:r>
                                <a:rPr lang="en-US" altLang="zh-CN" b="0" i="1" smtClean="0">
                                  <a:latin typeface="Cambria Math" panose="02040503050406030204" pitchFamily="18" charset="0"/>
                                </a:rPr>
                                <m:t>𝑑𝐾</m:t>
                              </m:r>
                            </m:e>
                          </m:nary>
                        </m:e>
                      </m:nary>
                    </m:oMath>
                  </m:oMathPara>
                </a14:m>
                <a:endParaRPr lang="en-US" altLang="zh-CN" dirty="0" smtClean="0"/>
              </a:p>
              <a:p>
                <a:pPr marL="457200" lvl="1" indent="0">
                  <a:buNone/>
                </a:pPr>
                <a:r>
                  <a:rPr lang="en-US" altLang="zh-CN" dirty="0" smtClean="0"/>
                  <a:t>Then we </a:t>
                </a:r>
                <a:r>
                  <a:rPr lang="en-US" altLang="zh-CN" dirty="0"/>
                  <a:t>o</a:t>
                </a:r>
                <a:r>
                  <a:rPr lang="en-US" altLang="zh-CN" dirty="0" smtClean="0"/>
                  <a:t>btain the optimal </a:t>
                </a:r>
                <a14:m>
                  <m:oMath xmlns:m="http://schemas.openxmlformats.org/officeDocument/2006/math">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en-US" altLang="zh-CN">
                        <a:solidFill>
                          <a:srgbClr val="1313FF"/>
                        </a:solidFill>
                        <a:latin typeface="Cambria Math" panose="02040503050406030204" pitchFamily="18" charset="0"/>
                      </a:rPr>
                      <m:t>,</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en-US" altLang="zh-CN" i="1">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oMath>
                </a14:m>
                <a:endParaRPr lang="en-US" altLang="zh-CN" dirty="0" smtClean="0"/>
              </a:p>
              <a:p>
                <a:pPr lvl="1"/>
                <a:endParaRPr lang="en-US" altLang="zh-CN" dirty="0"/>
              </a:p>
              <a:p>
                <a:pPr lvl="1"/>
                <a:endParaRPr lang="en-US" altLang="zh-CN" dirty="0" smtClean="0"/>
              </a:p>
              <a:p>
                <a:pPr lvl="1"/>
                <a:endParaRPr lang="en-US" altLang="zh-CN" dirty="0"/>
              </a:p>
              <a:p>
                <a:pPr marL="0"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825625"/>
                <a:ext cx="11198902" cy="4717582"/>
              </a:xfrm>
              <a:blipFill rotWithShape="0">
                <a:blip r:embed="rId3"/>
                <a:stretch>
                  <a:fillRect l="-762" t="-2455"/>
                </a:stretch>
              </a:blipFill>
            </p:spPr>
            <p:txBody>
              <a:bodyPr/>
              <a:lstStyle/>
              <a:p>
                <a:r>
                  <a:rPr lang="zh-CN" altLang="en-US">
                    <a:noFill/>
                  </a:rPr>
                  <a:t> </a:t>
                </a:r>
              </a:p>
            </p:txBody>
          </p:sp>
        </mc:Fallback>
      </mc:AlternateContent>
      <p:sp>
        <p:nvSpPr>
          <p:cNvPr id="6" name="矩形 5"/>
          <p:cNvSpPr/>
          <p:nvPr/>
        </p:nvSpPr>
        <p:spPr>
          <a:xfrm>
            <a:off x="196311" y="2298909"/>
            <a:ext cx="6832169" cy="369332"/>
          </a:xfrm>
          <a:prstGeom prst="rect">
            <a:avLst/>
          </a:prstGeom>
        </p:spPr>
        <p:txBody>
          <a:bodyPr wrap="square">
            <a:spAutoFit/>
          </a:bodyPr>
          <a:lstStyle/>
          <a:p>
            <a:endParaRPr lang="zh-CN" altLang="en-US" dirty="0"/>
          </a:p>
        </p:txBody>
      </p:sp>
      <p:sp>
        <p:nvSpPr>
          <p:cNvPr id="26" name="标题 1"/>
          <p:cNvSpPr txBox="1">
            <a:spLocks/>
          </p:cNvSpPr>
          <p:nvPr/>
        </p:nvSpPr>
        <p:spPr>
          <a:xfrm>
            <a:off x="547141" y="36512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smtClean="0"/>
              <a:t>The optimized implicit FD scheme for the Helmholtz equation</a:t>
            </a:r>
            <a:endParaRPr lang="zh-CN" altLang="en-US" sz="3600" dirty="0"/>
          </a:p>
        </p:txBody>
      </p:sp>
    </p:spTree>
    <p:extLst>
      <p:ext uri="{BB962C8B-B14F-4D97-AF65-F5344CB8AC3E}">
        <p14:creationId xmlns:p14="http://schemas.microsoft.com/office/powerpoint/2010/main" val="11976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1198902" cy="4351338"/>
          </a:xfrm>
        </p:spPr>
        <p:txBody>
          <a:bodyPr>
            <a:normAutofit/>
          </a:bodyPr>
          <a:lstStyle/>
          <a:p>
            <a:pPr marL="457200" lvl="1" indent="0">
              <a:lnSpc>
                <a:spcPct val="150000"/>
              </a:lnSpc>
              <a:buNone/>
            </a:pPr>
            <a:endParaRPr lang="en-US" altLang="zh-CN" dirty="0" smtClean="0"/>
          </a:p>
          <a:p>
            <a:pPr lvl="1"/>
            <a:endParaRPr lang="en-US" altLang="zh-CN" dirty="0"/>
          </a:p>
          <a:p>
            <a:pPr lvl="1"/>
            <a:endParaRPr lang="en-US" altLang="zh-CN" dirty="0" smtClean="0"/>
          </a:p>
          <a:p>
            <a:pPr lvl="1"/>
            <a:endParaRPr lang="en-US" altLang="zh-CN" dirty="0"/>
          </a:p>
          <a:p>
            <a:pPr marL="0" indent="0">
              <a:buNone/>
            </a:pPr>
            <a:endParaRPr lang="en-US" altLang="zh-CN" dirty="0"/>
          </a:p>
        </p:txBody>
      </p:sp>
      <p:sp>
        <p:nvSpPr>
          <p:cNvPr id="6" name="矩形 5"/>
          <p:cNvSpPr/>
          <p:nvPr/>
        </p:nvSpPr>
        <p:spPr>
          <a:xfrm>
            <a:off x="196311" y="2298909"/>
            <a:ext cx="6832169" cy="369332"/>
          </a:xfrm>
          <a:prstGeom prst="rect">
            <a:avLst/>
          </a:prstGeom>
        </p:spPr>
        <p:txBody>
          <a:bodyPr wrap="square">
            <a:spAutoFit/>
          </a:bodyPr>
          <a:lstStyle/>
          <a:p>
            <a:endParaRPr lang="zh-CN" altLang="en-US" dirty="0"/>
          </a:p>
        </p:txBody>
      </p:sp>
      <p:sp>
        <p:nvSpPr>
          <p:cNvPr id="26" name="标题 1"/>
          <p:cNvSpPr txBox="1">
            <a:spLocks/>
          </p:cNvSpPr>
          <p:nvPr/>
        </p:nvSpPr>
        <p:spPr>
          <a:xfrm>
            <a:off x="547141" y="36512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smtClean="0"/>
              <a:t>The optimized implicit FD scheme for the Helmholtz equation</a:t>
            </a:r>
            <a:endParaRPr lang="zh-CN" altLang="en-US" sz="3600" dirty="0"/>
          </a:p>
        </p:txBody>
      </p:sp>
      <p:pic>
        <p:nvPicPr>
          <p:cNvPr id="2" name="图片 1"/>
          <p:cNvPicPr>
            <a:picLocks noChangeAspect="1"/>
          </p:cNvPicPr>
          <p:nvPr/>
        </p:nvPicPr>
        <p:blipFill>
          <a:blip r:embed="rId3"/>
          <a:stretch>
            <a:fillRect/>
          </a:stretch>
        </p:blipFill>
        <p:spPr>
          <a:xfrm>
            <a:off x="2354578" y="1576495"/>
            <a:ext cx="5604134" cy="4674669"/>
          </a:xfrm>
          <a:prstGeom prst="rect">
            <a:avLst/>
          </a:prstGeom>
        </p:spPr>
      </p:pic>
      <p:grpSp>
        <p:nvGrpSpPr>
          <p:cNvPr id="8" name="组合 7"/>
          <p:cNvGrpSpPr/>
          <p:nvPr/>
        </p:nvGrpSpPr>
        <p:grpSpPr>
          <a:xfrm>
            <a:off x="196311" y="3913829"/>
            <a:ext cx="3202521" cy="634317"/>
            <a:chOff x="1409236" y="4001293"/>
            <a:chExt cx="3202521" cy="634317"/>
          </a:xfrm>
        </p:grpSpPr>
        <p:cxnSp>
          <p:nvCxnSpPr>
            <p:cNvPr id="5" name="直接箭头连接符 4"/>
            <p:cNvCxnSpPr/>
            <p:nvPr/>
          </p:nvCxnSpPr>
          <p:spPr>
            <a:xfrm flipH="1" flipV="1">
              <a:off x="3045350" y="4420925"/>
              <a:ext cx="1566407" cy="214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矩形 6"/>
                <p:cNvSpPr/>
                <p:nvPr/>
              </p:nvSpPr>
              <p:spPr>
                <a:xfrm>
                  <a:off x="1409236" y="4001293"/>
                  <a:ext cx="15935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u="sng" smtClean="0">
                                <a:solidFill>
                                  <a:srgbClr val="1313FF"/>
                                </a:solidFill>
                                <a:latin typeface="Cambria Math"/>
                              </a:rPr>
                            </m:ctrlPr>
                          </m:sSubSupPr>
                          <m:e>
                            <m:r>
                              <a:rPr lang="zh-CN" altLang="en-US" i="1" u="sng">
                                <a:solidFill>
                                  <a:srgbClr val="1313FF"/>
                                </a:solidFill>
                                <a:latin typeface="Cambria Math" panose="02040503050406030204" pitchFamily="18" charset="0"/>
                              </a:rPr>
                              <m:t>𝑏</m:t>
                            </m:r>
                          </m:e>
                          <m:sub>
                            <m:r>
                              <a:rPr lang="zh-CN" altLang="en-US" i="1" u="sng">
                                <a:solidFill>
                                  <a:srgbClr val="1313FF"/>
                                </a:solidFill>
                                <a:latin typeface="Cambria Math" panose="02040503050406030204" pitchFamily="18" charset="0"/>
                              </a:rPr>
                              <m:t>𝑥</m:t>
                            </m:r>
                          </m:sub>
                          <m:sup>
                            <m:r>
                              <a:rPr lang="en-US" altLang="zh-CN" i="1" u="sng">
                                <a:solidFill>
                                  <a:srgbClr val="1313FF"/>
                                </a:solidFill>
                                <a:latin typeface="Cambria Math" panose="02040503050406030204" pitchFamily="18" charset="0"/>
                              </a:rPr>
                              <m:t>1</m:t>
                            </m:r>
                          </m:sup>
                        </m:sSubSup>
                        <m:r>
                          <a:rPr lang="en-US" altLang="zh-CN" u="sng">
                            <a:solidFill>
                              <a:srgbClr val="1313FF"/>
                            </a:solidFill>
                            <a:latin typeface="Cambria Math" panose="02040503050406030204" pitchFamily="18" charset="0"/>
                          </a:rPr>
                          <m:t>,</m:t>
                        </m:r>
                        <m:sSubSup>
                          <m:sSubSupPr>
                            <m:ctrlPr>
                              <a:rPr lang="zh-CN" altLang="en-US" i="1" u="sng">
                                <a:solidFill>
                                  <a:srgbClr val="1313FF"/>
                                </a:solidFill>
                                <a:latin typeface="Cambria Math"/>
                              </a:rPr>
                            </m:ctrlPr>
                          </m:sSubSupPr>
                          <m:e>
                            <m:r>
                              <a:rPr lang="zh-CN" altLang="en-US" i="1" u="sng">
                                <a:solidFill>
                                  <a:srgbClr val="1313FF"/>
                                </a:solidFill>
                                <a:latin typeface="Cambria Math" panose="02040503050406030204" pitchFamily="18" charset="0"/>
                              </a:rPr>
                              <m:t>𝑏</m:t>
                            </m:r>
                          </m:e>
                          <m:sub>
                            <m:r>
                              <a:rPr lang="en-US" altLang="zh-CN" i="1" u="sng">
                                <a:solidFill>
                                  <a:srgbClr val="1313FF"/>
                                </a:solidFill>
                                <a:latin typeface="Cambria Math" panose="02040503050406030204" pitchFamily="18" charset="0"/>
                              </a:rPr>
                              <m:t>𝑧</m:t>
                            </m:r>
                          </m:sub>
                          <m:sup>
                            <m:r>
                              <a:rPr lang="en-US" altLang="zh-CN" i="1" u="sng">
                                <a:solidFill>
                                  <a:srgbClr val="1313FF"/>
                                </a:solidFill>
                                <a:latin typeface="Cambria Math" panose="02040503050406030204" pitchFamily="18" charset="0"/>
                              </a:rPr>
                              <m:t>1</m:t>
                            </m:r>
                          </m:sup>
                        </m:sSubSup>
                        <m:r>
                          <a:rPr lang="en-US" altLang="zh-CN" b="0" i="1" u="sng" smtClean="0">
                            <a:solidFill>
                              <a:srgbClr val="1313FF"/>
                            </a:solidFill>
                            <a:latin typeface="Cambria Math" panose="02040503050406030204" pitchFamily="18" charset="0"/>
                          </a:rPr>
                          <m:t>=1/12</m:t>
                        </m:r>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409236" y="4001293"/>
                  <a:ext cx="1593513" cy="369332"/>
                </a:xfrm>
                <a:prstGeom prst="rect">
                  <a:avLst/>
                </a:prstGeom>
                <a:blipFill rotWithShape="0">
                  <a:blip r:embed="rId4"/>
                  <a:stretch>
                    <a:fillRect b="-13115"/>
                  </a:stretch>
                </a:blipFill>
              </p:spPr>
              <p:txBody>
                <a:bodyPr/>
                <a:lstStyle/>
                <a:p>
                  <a:r>
                    <a:rPr lang="zh-CN" altLang="en-US">
                      <a:noFill/>
                    </a:rPr>
                    <a:t> </a:t>
                  </a:r>
                </a:p>
              </p:txBody>
            </p:sp>
          </mc:Fallback>
        </mc:AlternateContent>
      </p:grpSp>
      <p:grpSp>
        <p:nvGrpSpPr>
          <p:cNvPr id="19" name="组合 18"/>
          <p:cNvGrpSpPr/>
          <p:nvPr/>
        </p:nvGrpSpPr>
        <p:grpSpPr>
          <a:xfrm>
            <a:off x="6273579" y="1825625"/>
            <a:ext cx="5833345" cy="3066816"/>
            <a:chOff x="6273579" y="1825625"/>
            <a:chExt cx="5833345" cy="3066816"/>
          </a:xfrm>
        </p:grpSpPr>
        <p:grpSp>
          <p:nvGrpSpPr>
            <p:cNvPr id="14" name="组合 13"/>
            <p:cNvGrpSpPr/>
            <p:nvPr/>
          </p:nvGrpSpPr>
          <p:grpSpPr>
            <a:xfrm>
              <a:off x="8480865" y="1825625"/>
              <a:ext cx="3626059" cy="3066816"/>
              <a:chOff x="8480865" y="1825625"/>
              <a:chExt cx="3626059" cy="3066816"/>
            </a:xfrm>
          </p:grpSpPr>
          <p:pic>
            <p:nvPicPr>
              <p:cNvPr id="9" name="图片 8"/>
              <p:cNvPicPr>
                <a:picLocks noChangeAspect="1"/>
              </p:cNvPicPr>
              <p:nvPr/>
            </p:nvPicPr>
            <p:blipFill>
              <a:blip r:embed="rId5"/>
              <a:stretch>
                <a:fillRect/>
              </a:stretch>
            </p:blipFill>
            <p:spPr>
              <a:xfrm>
                <a:off x="8480865" y="1825625"/>
                <a:ext cx="3626059" cy="3066816"/>
              </a:xfrm>
              <a:prstGeom prst="rect">
                <a:avLst/>
              </a:prstGeom>
            </p:spPr>
          </p:pic>
          <p:cxnSp>
            <p:nvCxnSpPr>
              <p:cNvPr id="11" name="直接连接符 10"/>
              <p:cNvCxnSpPr/>
              <p:nvPr/>
            </p:nvCxnSpPr>
            <p:spPr>
              <a:xfrm flipV="1">
                <a:off x="11235193" y="2870421"/>
                <a:ext cx="0" cy="1412740"/>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9032682" y="2854518"/>
                <a:ext cx="2138901" cy="397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直接箭头连接符 17"/>
            <p:cNvCxnSpPr/>
            <p:nvPr/>
          </p:nvCxnSpPr>
          <p:spPr>
            <a:xfrm flipV="1">
              <a:off x="6273579" y="2926080"/>
              <a:ext cx="2727298" cy="18765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70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484026"/>
            <a:ext cx="10515600" cy="4692937"/>
          </a:xfrm>
        </p:spPr>
        <p:txBody>
          <a:bodyPr>
            <a:normAutofit/>
          </a:bodyPr>
          <a:lstStyle/>
          <a:p>
            <a:r>
              <a:rPr lang="en-US" altLang="zh-CN" u="sng" dirty="0" smtClean="0"/>
              <a:t>Numerical Experiments</a:t>
            </a:r>
          </a:p>
          <a:p>
            <a:pPr marL="914400" lvl="1" indent="-457200">
              <a:buFont typeface="+mj-lt"/>
              <a:buAutoNum type="arabicPeriod"/>
            </a:pPr>
            <a:r>
              <a:rPr lang="en-US" altLang="zh-CN" dirty="0" smtClean="0"/>
              <a:t>A </a:t>
            </a:r>
            <a:r>
              <a:rPr lang="en-US" altLang="zh-CN" dirty="0" smtClean="0">
                <a:solidFill>
                  <a:srgbClr val="FF0000"/>
                </a:solidFill>
              </a:rPr>
              <a:t>homogeneous model </a:t>
            </a:r>
            <a:r>
              <a:rPr lang="en-US" altLang="zh-CN" dirty="0" smtClean="0"/>
              <a:t>with velocity 3000m/s</a:t>
            </a:r>
          </a:p>
          <a:p>
            <a:pPr marL="914400" lvl="2" indent="0">
              <a:buNone/>
            </a:pPr>
            <a:r>
              <a:rPr lang="en-US" altLang="zh-CN" dirty="0" smtClean="0"/>
              <a:t>We calculate the frequency domain </a:t>
            </a:r>
            <a:r>
              <a:rPr lang="en-US" altLang="zh-CN" dirty="0" err="1" smtClean="0"/>
              <a:t>wavefront</a:t>
            </a:r>
            <a:r>
              <a:rPr lang="en-US" altLang="zh-CN" dirty="0" smtClean="0"/>
              <a:t> at 1Hz,2Hz,…,100Hz</a:t>
            </a:r>
          </a:p>
          <a:p>
            <a:pPr lvl="1"/>
            <a:endParaRPr lang="en-US" altLang="zh-CN" dirty="0" smtClean="0"/>
          </a:p>
          <a:p>
            <a:pPr lvl="1"/>
            <a:endParaRPr lang="zh-CN" altLang="en-US" dirty="0"/>
          </a:p>
          <a:p>
            <a:endParaRPr lang="en-US" altLang="zh-CN" dirty="0" smtClean="0"/>
          </a:p>
          <a:p>
            <a:endParaRPr lang="en-US" altLang="zh-CN" dirty="0"/>
          </a:p>
          <a:p>
            <a:endParaRPr lang="en-US" altLang="zh-CN" dirty="0" smtClean="0"/>
          </a:p>
          <a:p>
            <a:endParaRPr lang="en-US" altLang="zh-CN" dirty="0"/>
          </a:p>
          <a:p>
            <a:r>
              <a:rPr lang="en-US" altLang="zh-CN" dirty="0" smtClean="0"/>
              <a:t> </a:t>
            </a:r>
            <a:endParaRPr lang="en-US" altLang="zh-CN" dirty="0"/>
          </a:p>
        </p:txBody>
      </p:sp>
      <p:sp>
        <p:nvSpPr>
          <p:cNvPr id="6" name="矩形 5"/>
          <p:cNvSpPr/>
          <p:nvPr/>
        </p:nvSpPr>
        <p:spPr>
          <a:xfrm>
            <a:off x="196311" y="2298909"/>
            <a:ext cx="6832169" cy="369332"/>
          </a:xfrm>
          <a:prstGeom prst="rect">
            <a:avLst/>
          </a:prstGeom>
        </p:spPr>
        <p:txBody>
          <a:bodyPr wrap="square">
            <a:spAutoFit/>
          </a:bodyPr>
          <a:lstStyle/>
          <a:p>
            <a:endParaRPr lang="zh-CN" altLang="en-US" dirty="0"/>
          </a:p>
        </p:txBody>
      </p:sp>
      <p:sp>
        <p:nvSpPr>
          <p:cNvPr id="26" name="标题 1"/>
          <p:cNvSpPr txBox="1">
            <a:spLocks/>
          </p:cNvSpPr>
          <p:nvPr/>
        </p:nvSpPr>
        <p:spPr>
          <a:xfrm>
            <a:off x="547141" y="36512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smtClean="0"/>
              <a:t>The optimized implicit FD scheme for the Helmholtz equation</a:t>
            </a:r>
            <a:endParaRPr lang="zh-CN" altLang="en-US" sz="3600" dirty="0"/>
          </a:p>
        </p:txBody>
      </p:sp>
      <p:grpSp>
        <p:nvGrpSpPr>
          <p:cNvPr id="39" name="组合 38"/>
          <p:cNvGrpSpPr/>
          <p:nvPr/>
        </p:nvGrpSpPr>
        <p:grpSpPr>
          <a:xfrm>
            <a:off x="399559" y="2705510"/>
            <a:ext cx="5176782" cy="2126013"/>
            <a:chOff x="399559" y="2705510"/>
            <a:chExt cx="5176782" cy="2126013"/>
          </a:xfrm>
        </p:grpSpPr>
        <p:grpSp>
          <p:nvGrpSpPr>
            <p:cNvPr id="10" name="组合 9"/>
            <p:cNvGrpSpPr/>
            <p:nvPr/>
          </p:nvGrpSpPr>
          <p:grpSpPr>
            <a:xfrm>
              <a:off x="399559" y="2705510"/>
              <a:ext cx="5176782" cy="1842482"/>
              <a:chOff x="399559" y="2705510"/>
              <a:chExt cx="5176782" cy="1842482"/>
            </a:xfrm>
          </p:grpSpPr>
          <p:grpSp>
            <p:nvGrpSpPr>
              <p:cNvPr id="2" name="组合 1"/>
              <p:cNvGrpSpPr/>
              <p:nvPr/>
            </p:nvGrpSpPr>
            <p:grpSpPr>
              <a:xfrm>
                <a:off x="936886" y="2705510"/>
                <a:ext cx="4639455" cy="1842482"/>
                <a:chOff x="547141" y="3006365"/>
                <a:chExt cx="5280025" cy="2374265"/>
              </a:xfrm>
            </p:grpSpPr>
            <p:pic>
              <p:nvPicPr>
                <p:cNvPr id="13" name="图片 12"/>
                <p:cNvPicPr/>
                <p:nvPr/>
              </p:nvPicPr>
              <p:blipFill rotWithShape="1">
                <a:blip r:embed="rId3" cstate="screen">
                  <a:extLst>
                    <a:ext uri="{28A0092B-C50C-407E-A947-70E740481C1C}">
                      <a14:useLocalDpi xmlns:a14="http://schemas.microsoft.com/office/drawing/2010/main"/>
                    </a:ext>
                  </a:extLst>
                </a:blip>
                <a:srcRect r="6081" b="7708"/>
                <a:stretch/>
              </p:blipFill>
              <p:spPr bwMode="auto">
                <a:xfrm>
                  <a:off x="3153181" y="3006365"/>
                  <a:ext cx="2673985" cy="2373630"/>
                </a:xfrm>
                <a:prstGeom prst="rect">
                  <a:avLst/>
                </a:prstGeom>
                <a:ln>
                  <a:noFill/>
                </a:ln>
                <a:extLst>
                  <a:ext uri="{53640926-AAD7-44D8-BBD7-CCE9431645EC}">
                    <a14:shadowObscured xmlns:a14="http://schemas.microsoft.com/office/drawing/2010/main"/>
                  </a:ext>
                </a:extLst>
              </p:spPr>
            </p:pic>
            <p:pic>
              <p:nvPicPr>
                <p:cNvPr id="14" name="图片 13"/>
                <p:cNvPicPr/>
                <p:nvPr/>
              </p:nvPicPr>
              <p:blipFill rotWithShape="1">
                <a:blip r:embed="rId4" cstate="screen">
                  <a:extLst>
                    <a:ext uri="{28A0092B-C50C-407E-A947-70E740481C1C}">
                      <a14:useLocalDpi xmlns:a14="http://schemas.microsoft.com/office/drawing/2010/main"/>
                    </a:ext>
                  </a:extLst>
                </a:blip>
                <a:srcRect r="6047" b="6730"/>
                <a:stretch/>
              </p:blipFill>
              <p:spPr bwMode="auto">
                <a:xfrm>
                  <a:off x="547141" y="3006365"/>
                  <a:ext cx="2655570" cy="2374265"/>
                </a:xfrm>
                <a:prstGeom prst="rect">
                  <a:avLst/>
                </a:prstGeom>
                <a:ln>
                  <a:noFill/>
                </a:ln>
                <a:extLst>
                  <a:ext uri="{53640926-AAD7-44D8-BBD7-CCE9431645EC}">
                    <a14:shadowObscured xmlns:a14="http://schemas.microsoft.com/office/drawing/2010/main"/>
                  </a:ext>
                </a:extLst>
              </p:spPr>
            </p:pic>
          </p:grpSp>
          <p:sp>
            <p:nvSpPr>
              <p:cNvPr id="4" name="文本框 3"/>
              <p:cNvSpPr txBox="1"/>
              <p:nvPr/>
            </p:nvSpPr>
            <p:spPr>
              <a:xfrm>
                <a:off x="399559" y="3591777"/>
                <a:ext cx="537327" cy="369332"/>
              </a:xfrm>
              <a:prstGeom prst="rect">
                <a:avLst/>
              </a:prstGeom>
              <a:noFill/>
            </p:spPr>
            <p:txBody>
              <a:bodyPr wrap="none" rtlCol="0">
                <a:spAutoFit/>
              </a:bodyPr>
              <a:lstStyle/>
              <a:p>
                <a:r>
                  <a:rPr lang="en-US" altLang="zh-CN" dirty="0" smtClean="0"/>
                  <a:t>5Hz</a:t>
                </a:r>
                <a:endParaRPr lang="zh-CN" altLang="en-US" dirty="0"/>
              </a:p>
            </p:txBody>
          </p:sp>
        </p:grpSp>
        <p:sp>
          <p:nvSpPr>
            <p:cNvPr id="32" name="文本框 31"/>
            <p:cNvSpPr txBox="1"/>
            <p:nvPr/>
          </p:nvSpPr>
          <p:spPr>
            <a:xfrm>
              <a:off x="1470960" y="4462191"/>
              <a:ext cx="3625095" cy="369332"/>
            </a:xfrm>
            <a:prstGeom prst="rect">
              <a:avLst/>
            </a:prstGeom>
            <a:noFill/>
          </p:spPr>
          <p:txBody>
            <a:bodyPr wrap="none" rtlCol="0">
              <a:spAutoFit/>
            </a:bodyPr>
            <a:lstStyle/>
            <a:p>
              <a:r>
                <a:rPr lang="en-US" altLang="zh-CN" dirty="0" smtClean="0"/>
                <a:t>Non-optimized                     optimized</a:t>
              </a:r>
              <a:endParaRPr lang="zh-CN" altLang="en-US" dirty="0"/>
            </a:p>
          </p:txBody>
        </p:sp>
      </p:grpSp>
      <p:grpSp>
        <p:nvGrpSpPr>
          <p:cNvPr id="37" name="组合 36"/>
          <p:cNvGrpSpPr/>
          <p:nvPr/>
        </p:nvGrpSpPr>
        <p:grpSpPr>
          <a:xfrm>
            <a:off x="5802263" y="2665505"/>
            <a:ext cx="5223004" cy="2108356"/>
            <a:chOff x="5802263" y="2665505"/>
            <a:chExt cx="5223004" cy="2108356"/>
          </a:xfrm>
        </p:grpSpPr>
        <p:grpSp>
          <p:nvGrpSpPr>
            <p:cNvPr id="11" name="组合 10"/>
            <p:cNvGrpSpPr/>
            <p:nvPr/>
          </p:nvGrpSpPr>
          <p:grpSpPr>
            <a:xfrm>
              <a:off x="5802263" y="2665505"/>
              <a:ext cx="5223004" cy="1899002"/>
              <a:chOff x="5802263" y="2665505"/>
              <a:chExt cx="5223004" cy="1899002"/>
            </a:xfrm>
          </p:grpSpPr>
          <p:sp>
            <p:nvSpPr>
              <p:cNvPr id="24" name="文本框 23"/>
              <p:cNvSpPr txBox="1"/>
              <p:nvPr/>
            </p:nvSpPr>
            <p:spPr>
              <a:xfrm>
                <a:off x="5802263" y="3531816"/>
                <a:ext cx="654346" cy="369332"/>
              </a:xfrm>
              <a:prstGeom prst="rect">
                <a:avLst/>
              </a:prstGeom>
              <a:noFill/>
            </p:spPr>
            <p:txBody>
              <a:bodyPr wrap="none" rtlCol="0">
                <a:spAutoFit/>
              </a:bodyPr>
              <a:lstStyle/>
              <a:p>
                <a:r>
                  <a:rPr lang="en-US" altLang="zh-CN" dirty="0" smtClean="0"/>
                  <a:t>40Hz</a:t>
                </a:r>
                <a:endParaRPr lang="zh-CN" altLang="en-US" dirty="0"/>
              </a:p>
            </p:txBody>
          </p:sp>
          <p:grpSp>
            <p:nvGrpSpPr>
              <p:cNvPr id="7" name="组合 6"/>
              <p:cNvGrpSpPr/>
              <p:nvPr/>
            </p:nvGrpSpPr>
            <p:grpSpPr>
              <a:xfrm>
                <a:off x="6369571" y="2665505"/>
                <a:ext cx="4655696" cy="1899002"/>
                <a:chOff x="3456622" y="2277110"/>
                <a:chExt cx="5278755" cy="2303780"/>
              </a:xfrm>
            </p:grpSpPr>
            <p:pic>
              <p:nvPicPr>
                <p:cNvPr id="17" name="图片 16"/>
                <p:cNvPicPr/>
                <p:nvPr/>
              </p:nvPicPr>
              <p:blipFill rotWithShape="1">
                <a:blip r:embed="rId5" cstate="screen">
                  <a:extLst>
                    <a:ext uri="{28A0092B-C50C-407E-A947-70E740481C1C}">
                      <a14:useLocalDpi xmlns:a14="http://schemas.microsoft.com/office/drawing/2010/main"/>
                    </a:ext>
                  </a:extLst>
                </a:blip>
                <a:srcRect r="6532" b="8307"/>
                <a:stretch/>
              </p:blipFill>
              <p:spPr bwMode="auto">
                <a:xfrm>
                  <a:off x="6112192" y="2277110"/>
                  <a:ext cx="2623185" cy="2303780"/>
                </a:xfrm>
                <a:prstGeom prst="rect">
                  <a:avLst/>
                </a:prstGeom>
                <a:ln>
                  <a:noFill/>
                </a:ln>
                <a:extLst>
                  <a:ext uri="{53640926-AAD7-44D8-BBD7-CCE9431645EC}">
                    <a14:shadowObscured xmlns:a14="http://schemas.microsoft.com/office/drawing/2010/main"/>
                  </a:ext>
                </a:extLst>
              </p:spPr>
            </p:pic>
            <p:pic>
              <p:nvPicPr>
                <p:cNvPr id="18" name="图片 17"/>
                <p:cNvPicPr/>
                <p:nvPr/>
              </p:nvPicPr>
              <p:blipFill rotWithShape="1">
                <a:blip r:embed="rId6" cstate="screen">
                  <a:extLst>
                    <a:ext uri="{28A0092B-C50C-407E-A947-70E740481C1C}">
                      <a14:useLocalDpi xmlns:a14="http://schemas.microsoft.com/office/drawing/2010/main"/>
                    </a:ext>
                  </a:extLst>
                </a:blip>
                <a:srcRect r="6532" b="8606"/>
                <a:stretch/>
              </p:blipFill>
              <p:spPr bwMode="auto">
                <a:xfrm>
                  <a:off x="3456622" y="2310765"/>
                  <a:ext cx="2605405" cy="2245995"/>
                </a:xfrm>
                <a:prstGeom prst="rect">
                  <a:avLst/>
                </a:prstGeom>
                <a:ln>
                  <a:noFill/>
                </a:ln>
                <a:extLst>
                  <a:ext uri="{53640926-AAD7-44D8-BBD7-CCE9431645EC}">
                    <a14:shadowObscured xmlns:a14="http://schemas.microsoft.com/office/drawing/2010/main"/>
                  </a:ext>
                </a:extLst>
              </p:spPr>
            </p:pic>
          </p:grpSp>
        </p:grpSp>
        <p:sp>
          <p:nvSpPr>
            <p:cNvPr id="33" name="文本框 32"/>
            <p:cNvSpPr txBox="1"/>
            <p:nvPr/>
          </p:nvSpPr>
          <p:spPr>
            <a:xfrm>
              <a:off x="6979611" y="4404529"/>
              <a:ext cx="3625095" cy="369332"/>
            </a:xfrm>
            <a:prstGeom prst="rect">
              <a:avLst/>
            </a:prstGeom>
            <a:noFill/>
          </p:spPr>
          <p:txBody>
            <a:bodyPr wrap="none" rtlCol="0">
              <a:spAutoFit/>
            </a:bodyPr>
            <a:lstStyle/>
            <a:p>
              <a:r>
                <a:rPr lang="en-US" altLang="zh-CN" dirty="0" smtClean="0"/>
                <a:t>Non-optimized                     optimized</a:t>
              </a:r>
              <a:endParaRPr lang="zh-CN" altLang="en-US" dirty="0"/>
            </a:p>
          </p:txBody>
        </p:sp>
      </p:grpSp>
      <p:grpSp>
        <p:nvGrpSpPr>
          <p:cNvPr id="38" name="组合 37"/>
          <p:cNvGrpSpPr/>
          <p:nvPr/>
        </p:nvGrpSpPr>
        <p:grpSpPr>
          <a:xfrm>
            <a:off x="291707" y="4759637"/>
            <a:ext cx="5284635" cy="2110774"/>
            <a:chOff x="291707" y="4759637"/>
            <a:chExt cx="5284635" cy="2110774"/>
          </a:xfrm>
        </p:grpSpPr>
        <p:grpSp>
          <p:nvGrpSpPr>
            <p:cNvPr id="15" name="组合 14"/>
            <p:cNvGrpSpPr/>
            <p:nvPr/>
          </p:nvGrpSpPr>
          <p:grpSpPr>
            <a:xfrm>
              <a:off x="291707" y="4759637"/>
              <a:ext cx="5284635" cy="1836035"/>
              <a:chOff x="291707" y="4759637"/>
              <a:chExt cx="5284635" cy="1836035"/>
            </a:xfrm>
          </p:grpSpPr>
          <p:grpSp>
            <p:nvGrpSpPr>
              <p:cNvPr id="9" name="组合 8"/>
              <p:cNvGrpSpPr/>
              <p:nvPr/>
            </p:nvGrpSpPr>
            <p:grpSpPr>
              <a:xfrm>
                <a:off x="943656" y="4759637"/>
                <a:ext cx="4632686" cy="1836035"/>
                <a:chOff x="3455352" y="2289810"/>
                <a:chExt cx="5281295" cy="2278380"/>
              </a:xfrm>
            </p:grpSpPr>
            <p:pic>
              <p:nvPicPr>
                <p:cNvPr id="25" name="图片 24"/>
                <p:cNvPicPr/>
                <p:nvPr/>
              </p:nvPicPr>
              <p:blipFill rotWithShape="1">
                <a:blip r:embed="rId7" cstate="screen">
                  <a:extLst>
                    <a:ext uri="{28A0092B-C50C-407E-A947-70E740481C1C}">
                      <a14:useLocalDpi xmlns:a14="http://schemas.microsoft.com/office/drawing/2010/main"/>
                    </a:ext>
                  </a:extLst>
                </a:blip>
                <a:srcRect r="5976" b="7222"/>
                <a:stretch/>
              </p:blipFill>
              <p:spPr>
                <a:xfrm>
                  <a:off x="6062027" y="2289810"/>
                  <a:ext cx="2674620" cy="2278380"/>
                </a:xfrm>
                <a:prstGeom prst="rect">
                  <a:avLst/>
                </a:prstGeom>
              </p:spPr>
            </p:pic>
            <p:pic>
              <p:nvPicPr>
                <p:cNvPr id="27" name="图片 26"/>
                <p:cNvPicPr/>
                <p:nvPr/>
              </p:nvPicPr>
              <p:blipFill rotWithShape="1">
                <a:blip r:embed="rId8" cstate="screen">
                  <a:extLst>
                    <a:ext uri="{28A0092B-C50C-407E-A947-70E740481C1C}">
                      <a14:useLocalDpi xmlns:a14="http://schemas.microsoft.com/office/drawing/2010/main"/>
                    </a:ext>
                  </a:extLst>
                </a:blip>
                <a:srcRect r="5958" b="8081"/>
                <a:stretch/>
              </p:blipFill>
              <p:spPr>
                <a:xfrm>
                  <a:off x="3455352" y="2289810"/>
                  <a:ext cx="2613025" cy="2278380"/>
                </a:xfrm>
                <a:prstGeom prst="rect">
                  <a:avLst/>
                </a:prstGeom>
              </p:spPr>
            </p:pic>
          </p:grpSp>
          <p:sp>
            <p:nvSpPr>
              <p:cNvPr id="30" name="文本框 29"/>
              <p:cNvSpPr txBox="1"/>
              <p:nvPr/>
            </p:nvSpPr>
            <p:spPr>
              <a:xfrm>
                <a:off x="291707" y="5493738"/>
                <a:ext cx="654346" cy="369332"/>
              </a:xfrm>
              <a:prstGeom prst="rect">
                <a:avLst/>
              </a:prstGeom>
              <a:noFill/>
            </p:spPr>
            <p:txBody>
              <a:bodyPr wrap="none" rtlCol="0">
                <a:spAutoFit/>
              </a:bodyPr>
              <a:lstStyle/>
              <a:p>
                <a:r>
                  <a:rPr lang="en-US" altLang="zh-CN" dirty="0" smtClean="0"/>
                  <a:t>80Hz</a:t>
                </a:r>
                <a:endParaRPr lang="zh-CN" altLang="en-US" dirty="0"/>
              </a:p>
            </p:txBody>
          </p:sp>
        </p:grpSp>
        <p:sp>
          <p:nvSpPr>
            <p:cNvPr id="34" name="文本框 33"/>
            <p:cNvSpPr txBox="1"/>
            <p:nvPr/>
          </p:nvSpPr>
          <p:spPr>
            <a:xfrm>
              <a:off x="1457736" y="6501079"/>
              <a:ext cx="3625095" cy="369332"/>
            </a:xfrm>
            <a:prstGeom prst="rect">
              <a:avLst/>
            </a:prstGeom>
            <a:noFill/>
          </p:spPr>
          <p:txBody>
            <a:bodyPr wrap="none" rtlCol="0">
              <a:spAutoFit/>
            </a:bodyPr>
            <a:lstStyle/>
            <a:p>
              <a:r>
                <a:rPr lang="en-US" altLang="zh-CN" dirty="0" smtClean="0"/>
                <a:t>Non-optimized                     optimized</a:t>
              </a:r>
              <a:endParaRPr lang="zh-CN" altLang="en-US" dirty="0"/>
            </a:p>
          </p:txBody>
        </p:sp>
      </p:grpSp>
      <p:grpSp>
        <p:nvGrpSpPr>
          <p:cNvPr id="36" name="组合 35"/>
          <p:cNvGrpSpPr/>
          <p:nvPr/>
        </p:nvGrpSpPr>
        <p:grpSpPr>
          <a:xfrm>
            <a:off x="5797947" y="4691357"/>
            <a:ext cx="5219810" cy="2142378"/>
            <a:chOff x="5797947" y="4691357"/>
            <a:chExt cx="5219810" cy="2142378"/>
          </a:xfrm>
        </p:grpSpPr>
        <p:grpSp>
          <p:nvGrpSpPr>
            <p:cNvPr id="16" name="组合 15"/>
            <p:cNvGrpSpPr/>
            <p:nvPr/>
          </p:nvGrpSpPr>
          <p:grpSpPr>
            <a:xfrm>
              <a:off x="5797947" y="4691357"/>
              <a:ext cx="5219810" cy="1880321"/>
              <a:chOff x="5797947" y="4691357"/>
              <a:chExt cx="5219810" cy="1880321"/>
            </a:xfrm>
          </p:grpSpPr>
          <p:pic>
            <p:nvPicPr>
              <p:cNvPr id="28" name="图片 27"/>
              <p:cNvPicPr/>
              <p:nvPr/>
            </p:nvPicPr>
            <p:blipFill rotWithShape="1">
              <a:blip r:embed="rId9" cstate="screen">
                <a:extLst>
                  <a:ext uri="{28A0092B-C50C-407E-A947-70E740481C1C}">
                    <a14:useLocalDpi xmlns:a14="http://schemas.microsoft.com/office/drawing/2010/main"/>
                  </a:ext>
                </a:extLst>
              </a:blip>
              <a:srcRect r="5700" b="8769"/>
              <a:stretch/>
            </p:blipFill>
            <p:spPr>
              <a:xfrm>
                <a:off x="6443412" y="4691357"/>
                <a:ext cx="2224044" cy="1868950"/>
              </a:xfrm>
              <a:prstGeom prst="rect">
                <a:avLst/>
              </a:prstGeom>
            </p:spPr>
          </p:pic>
          <p:pic>
            <p:nvPicPr>
              <p:cNvPr id="29" name="图片 28"/>
              <p:cNvPicPr/>
              <p:nvPr/>
            </p:nvPicPr>
            <p:blipFill rotWithShape="1">
              <a:blip r:embed="rId10" cstate="screen">
                <a:extLst>
                  <a:ext uri="{28A0092B-C50C-407E-A947-70E740481C1C}">
                    <a14:useLocalDpi xmlns:a14="http://schemas.microsoft.com/office/drawing/2010/main"/>
                  </a:ext>
                </a:extLst>
              </a:blip>
              <a:srcRect r="6218" b="8309"/>
              <a:stretch/>
            </p:blipFill>
            <p:spPr>
              <a:xfrm>
                <a:off x="8783984" y="4702728"/>
                <a:ext cx="2233773" cy="1868950"/>
              </a:xfrm>
              <a:prstGeom prst="rect">
                <a:avLst/>
              </a:prstGeom>
            </p:spPr>
          </p:pic>
          <p:sp>
            <p:nvSpPr>
              <p:cNvPr id="31" name="文本框 30"/>
              <p:cNvSpPr txBox="1"/>
              <p:nvPr/>
            </p:nvSpPr>
            <p:spPr>
              <a:xfrm>
                <a:off x="5797947" y="5538940"/>
                <a:ext cx="771365" cy="369332"/>
              </a:xfrm>
              <a:prstGeom prst="rect">
                <a:avLst/>
              </a:prstGeom>
              <a:noFill/>
            </p:spPr>
            <p:txBody>
              <a:bodyPr wrap="none" rtlCol="0">
                <a:spAutoFit/>
              </a:bodyPr>
              <a:lstStyle/>
              <a:p>
                <a:r>
                  <a:rPr lang="en-US" altLang="zh-CN" dirty="0" smtClean="0"/>
                  <a:t>100Hz</a:t>
                </a:r>
                <a:endParaRPr lang="zh-CN" altLang="en-US" dirty="0"/>
              </a:p>
            </p:txBody>
          </p:sp>
        </p:grpSp>
        <p:sp>
          <p:nvSpPr>
            <p:cNvPr id="35" name="文本框 34"/>
            <p:cNvSpPr txBox="1"/>
            <p:nvPr/>
          </p:nvSpPr>
          <p:spPr>
            <a:xfrm>
              <a:off x="7022930" y="6464403"/>
              <a:ext cx="3625095" cy="369332"/>
            </a:xfrm>
            <a:prstGeom prst="rect">
              <a:avLst/>
            </a:prstGeom>
            <a:noFill/>
          </p:spPr>
          <p:txBody>
            <a:bodyPr wrap="none" rtlCol="0">
              <a:spAutoFit/>
            </a:bodyPr>
            <a:lstStyle/>
            <a:p>
              <a:r>
                <a:rPr lang="en-US" altLang="zh-CN" dirty="0" smtClean="0"/>
                <a:t>Non-optimized                     optimized</a:t>
              </a:r>
              <a:endParaRPr lang="zh-CN" altLang="en-US" dirty="0"/>
            </a:p>
          </p:txBody>
        </p:sp>
      </p:grpSp>
    </p:spTree>
    <p:extLst>
      <p:ext uri="{BB962C8B-B14F-4D97-AF65-F5344CB8AC3E}">
        <p14:creationId xmlns:p14="http://schemas.microsoft.com/office/powerpoint/2010/main" val="7525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4499" y="1169233"/>
            <a:ext cx="10515600" cy="4692937"/>
          </a:xfrm>
        </p:spPr>
        <p:txBody>
          <a:bodyPr>
            <a:normAutofit/>
          </a:bodyPr>
          <a:lstStyle/>
          <a:p>
            <a:r>
              <a:rPr lang="en-US" altLang="zh-CN" dirty="0" smtClean="0"/>
              <a:t>how about the TD?</a:t>
            </a:r>
          </a:p>
          <a:p>
            <a:pPr marL="0" indent="0">
              <a:buNone/>
            </a:pPr>
            <a:endParaRPr lang="en-US" altLang="zh-CN" dirty="0" smtClean="0"/>
          </a:p>
          <a:p>
            <a:pPr marL="457200" lvl="1" indent="0">
              <a:buNone/>
            </a:pPr>
            <a:endParaRPr lang="en-US" altLang="zh-CN" dirty="0" smtClean="0"/>
          </a:p>
          <a:p>
            <a:pPr lvl="1"/>
            <a:endParaRPr lang="zh-CN" altLang="en-US" dirty="0"/>
          </a:p>
          <a:p>
            <a:endParaRPr lang="en-US" altLang="zh-CN" dirty="0" smtClean="0"/>
          </a:p>
          <a:p>
            <a:endParaRPr lang="en-US" altLang="zh-CN" dirty="0"/>
          </a:p>
          <a:p>
            <a:endParaRPr lang="en-US" altLang="zh-CN" dirty="0" smtClean="0"/>
          </a:p>
          <a:p>
            <a:endParaRPr lang="en-US" altLang="zh-CN" dirty="0"/>
          </a:p>
          <a:p>
            <a:pPr marL="0" indent="0">
              <a:buNone/>
            </a:pPr>
            <a:r>
              <a:rPr lang="en-US" altLang="zh-CN" dirty="0" smtClean="0"/>
              <a:t> </a:t>
            </a:r>
            <a:endParaRPr lang="en-US" altLang="zh-CN" dirty="0"/>
          </a:p>
        </p:txBody>
      </p:sp>
      <p:sp>
        <p:nvSpPr>
          <p:cNvPr id="6" name="矩形 5"/>
          <p:cNvSpPr/>
          <p:nvPr/>
        </p:nvSpPr>
        <p:spPr>
          <a:xfrm>
            <a:off x="196311" y="2298909"/>
            <a:ext cx="6832169" cy="369332"/>
          </a:xfrm>
          <a:prstGeom prst="rect">
            <a:avLst/>
          </a:prstGeom>
        </p:spPr>
        <p:txBody>
          <a:bodyPr wrap="square">
            <a:spAutoFit/>
          </a:bodyPr>
          <a:lstStyle/>
          <a:p>
            <a:endParaRPr lang="zh-CN" altLang="en-US" dirty="0"/>
          </a:p>
        </p:txBody>
      </p:sp>
      <p:sp>
        <p:nvSpPr>
          <p:cNvPr id="26" name="标题 1"/>
          <p:cNvSpPr txBox="1">
            <a:spLocks/>
          </p:cNvSpPr>
          <p:nvPr/>
        </p:nvSpPr>
        <p:spPr>
          <a:xfrm>
            <a:off x="547141" y="8031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t>The optimized implicit FD scheme for the Helmholtz equation</a:t>
            </a:r>
            <a:endParaRPr lang="zh-CN" altLang="en-US" sz="3600" dirty="0"/>
          </a:p>
        </p:txBody>
      </p:sp>
      <p:pic>
        <p:nvPicPr>
          <p:cNvPr id="41" name="图片 40"/>
          <p:cNvPicPr>
            <a:picLocks noChangeAspect="1"/>
          </p:cNvPicPr>
          <p:nvPr/>
        </p:nvPicPr>
        <p:blipFill rotWithShape="1">
          <a:blip r:embed="rId3"/>
          <a:srcRect b="14106"/>
          <a:stretch/>
        </p:blipFill>
        <p:spPr>
          <a:xfrm>
            <a:off x="8109256" y="1300638"/>
            <a:ext cx="3739031" cy="2735205"/>
          </a:xfrm>
          <a:prstGeom prst="rect">
            <a:avLst/>
          </a:prstGeom>
        </p:spPr>
      </p:pic>
      <p:grpSp>
        <p:nvGrpSpPr>
          <p:cNvPr id="2" name="组合 1"/>
          <p:cNvGrpSpPr/>
          <p:nvPr/>
        </p:nvGrpSpPr>
        <p:grpSpPr>
          <a:xfrm>
            <a:off x="346382" y="2298909"/>
            <a:ext cx="4323054" cy="4456293"/>
            <a:chOff x="346382" y="2298909"/>
            <a:chExt cx="4323054" cy="4456293"/>
          </a:xfrm>
        </p:grpSpPr>
        <p:pic>
          <p:nvPicPr>
            <p:cNvPr id="19" name="图片 18"/>
            <p:cNvPicPr>
              <a:picLocks noChangeAspect="1"/>
            </p:cNvPicPr>
            <p:nvPr/>
          </p:nvPicPr>
          <p:blipFill>
            <a:blip r:embed="rId4"/>
            <a:stretch>
              <a:fillRect/>
            </a:stretch>
          </p:blipFill>
          <p:spPr>
            <a:xfrm>
              <a:off x="346382" y="4035844"/>
              <a:ext cx="3530464" cy="2719358"/>
            </a:xfrm>
            <a:prstGeom prst="rect">
              <a:avLst/>
            </a:prstGeom>
          </p:spPr>
        </p:pic>
        <p:cxnSp>
          <p:nvCxnSpPr>
            <p:cNvPr id="21" name="直接箭头连接符 20"/>
            <p:cNvCxnSpPr/>
            <p:nvPr/>
          </p:nvCxnSpPr>
          <p:spPr>
            <a:xfrm flipH="1">
              <a:off x="2443397" y="2298909"/>
              <a:ext cx="2226039" cy="17759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293495" y="3404663"/>
              <a:ext cx="654346" cy="369332"/>
            </a:xfrm>
            <a:prstGeom prst="rect">
              <a:avLst/>
            </a:prstGeom>
            <a:noFill/>
          </p:spPr>
          <p:txBody>
            <a:bodyPr wrap="none" rtlCol="0">
              <a:spAutoFit/>
            </a:bodyPr>
            <a:lstStyle/>
            <a:p>
              <a:r>
                <a:rPr lang="en-US" altLang="zh-CN" dirty="0" smtClean="0">
                  <a:solidFill>
                    <a:srgbClr val="FF0000"/>
                  </a:solidFill>
                </a:rPr>
                <a:t>15Hz</a:t>
              </a:r>
              <a:endParaRPr lang="zh-CN" altLang="en-US" dirty="0">
                <a:solidFill>
                  <a:srgbClr val="FF0000"/>
                </a:solidFill>
              </a:endParaRPr>
            </a:p>
          </p:txBody>
        </p:sp>
      </p:grpSp>
      <p:cxnSp>
        <p:nvCxnSpPr>
          <p:cNvPr id="48" name="直接箭头连接符 47"/>
          <p:cNvCxnSpPr/>
          <p:nvPr/>
        </p:nvCxnSpPr>
        <p:spPr>
          <a:xfrm>
            <a:off x="6478250" y="3897443"/>
            <a:ext cx="3500521"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220558" y="2953062"/>
            <a:ext cx="3715513" cy="3802139"/>
            <a:chOff x="4220558" y="2953062"/>
            <a:chExt cx="3715513" cy="3802139"/>
          </a:xfrm>
        </p:grpSpPr>
        <p:pic>
          <p:nvPicPr>
            <p:cNvPr id="12" name="图片 11"/>
            <p:cNvPicPr>
              <a:picLocks noChangeAspect="1"/>
            </p:cNvPicPr>
            <p:nvPr/>
          </p:nvPicPr>
          <p:blipFill>
            <a:blip r:embed="rId5"/>
            <a:stretch>
              <a:fillRect/>
            </a:stretch>
          </p:blipFill>
          <p:spPr>
            <a:xfrm>
              <a:off x="4220558" y="4074906"/>
              <a:ext cx="3715513" cy="2680295"/>
            </a:xfrm>
            <a:prstGeom prst="rect">
              <a:avLst/>
            </a:prstGeom>
          </p:spPr>
        </p:pic>
        <p:cxnSp>
          <p:nvCxnSpPr>
            <p:cNvPr id="23" name="直接箭头连接符 22"/>
            <p:cNvCxnSpPr/>
            <p:nvPr/>
          </p:nvCxnSpPr>
          <p:spPr>
            <a:xfrm>
              <a:off x="4819338" y="2953062"/>
              <a:ext cx="397239" cy="1183470"/>
            </a:xfrm>
            <a:prstGeom prst="straightConnector1">
              <a:avLst/>
            </a:prstGeom>
            <a:ln w="57150">
              <a:solidFill>
                <a:srgbClr val="1313FF"/>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534331" y="3767200"/>
              <a:ext cx="654346" cy="369332"/>
            </a:xfrm>
            <a:prstGeom prst="rect">
              <a:avLst/>
            </a:prstGeom>
            <a:noFill/>
          </p:spPr>
          <p:txBody>
            <a:bodyPr wrap="none" rtlCol="0">
              <a:spAutoFit/>
            </a:bodyPr>
            <a:lstStyle/>
            <a:p>
              <a:r>
                <a:rPr lang="en-US" altLang="zh-CN" dirty="0" smtClean="0">
                  <a:solidFill>
                    <a:srgbClr val="1313FF"/>
                  </a:solidFill>
                </a:rPr>
                <a:t>25Hz</a:t>
              </a:r>
              <a:endParaRPr lang="zh-CN" altLang="en-US" dirty="0">
                <a:solidFill>
                  <a:srgbClr val="1313FF"/>
                </a:solidFill>
              </a:endParaRPr>
            </a:p>
          </p:txBody>
        </p:sp>
      </p:grpSp>
      <p:grpSp>
        <p:nvGrpSpPr>
          <p:cNvPr id="7" name="组合 6"/>
          <p:cNvGrpSpPr/>
          <p:nvPr/>
        </p:nvGrpSpPr>
        <p:grpSpPr>
          <a:xfrm>
            <a:off x="5831174" y="3125449"/>
            <a:ext cx="5904875" cy="3608388"/>
            <a:chOff x="5831174" y="3125449"/>
            <a:chExt cx="5904875" cy="3608388"/>
          </a:xfrm>
        </p:grpSpPr>
        <p:pic>
          <p:nvPicPr>
            <p:cNvPr id="8" name="图片 7"/>
            <p:cNvPicPr>
              <a:picLocks noChangeAspect="1"/>
            </p:cNvPicPr>
            <p:nvPr/>
          </p:nvPicPr>
          <p:blipFill rotWithShape="1">
            <a:blip r:embed="rId6"/>
            <a:srcRect b="10719"/>
            <a:stretch/>
          </p:blipFill>
          <p:spPr>
            <a:xfrm>
              <a:off x="8438960" y="4136532"/>
              <a:ext cx="3297089" cy="2597305"/>
            </a:xfrm>
            <a:prstGeom prst="rect">
              <a:avLst/>
            </a:prstGeom>
          </p:spPr>
        </p:pic>
        <p:cxnSp>
          <p:nvCxnSpPr>
            <p:cNvPr id="43" name="直接箭头连接符 42"/>
            <p:cNvCxnSpPr/>
            <p:nvPr/>
          </p:nvCxnSpPr>
          <p:spPr>
            <a:xfrm>
              <a:off x="5831174" y="3125449"/>
              <a:ext cx="3657600" cy="101108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922671" y="3837935"/>
              <a:ext cx="654346" cy="369332"/>
            </a:xfrm>
            <a:prstGeom prst="rect">
              <a:avLst/>
            </a:prstGeom>
            <a:noFill/>
          </p:spPr>
          <p:txBody>
            <a:bodyPr wrap="none" rtlCol="0">
              <a:spAutoFit/>
            </a:bodyPr>
            <a:lstStyle/>
            <a:p>
              <a:r>
                <a:rPr lang="en-US" altLang="zh-CN" dirty="0" smtClean="0">
                  <a:solidFill>
                    <a:srgbClr val="00B050"/>
                  </a:solidFill>
                </a:rPr>
                <a:t>35Hz</a:t>
              </a:r>
              <a:endParaRPr lang="zh-CN" altLang="en-US" dirty="0">
                <a:solidFill>
                  <a:srgbClr val="00B050"/>
                </a:solidFill>
              </a:endParaRPr>
            </a:p>
          </p:txBody>
        </p:sp>
      </p:grpSp>
      <p:grpSp>
        <p:nvGrpSpPr>
          <p:cNvPr id="15" name="组合 14"/>
          <p:cNvGrpSpPr/>
          <p:nvPr/>
        </p:nvGrpSpPr>
        <p:grpSpPr>
          <a:xfrm>
            <a:off x="1223623" y="1355439"/>
            <a:ext cx="6429683" cy="2625601"/>
            <a:chOff x="1223623" y="1355439"/>
            <a:chExt cx="6429683" cy="2625601"/>
          </a:xfrm>
        </p:grpSpPr>
        <p:sp>
          <p:nvSpPr>
            <p:cNvPr id="5" name="文本框 4"/>
            <p:cNvSpPr txBox="1"/>
            <p:nvPr/>
          </p:nvSpPr>
          <p:spPr>
            <a:xfrm>
              <a:off x="1223623" y="2114325"/>
              <a:ext cx="2888256" cy="923330"/>
            </a:xfrm>
            <a:prstGeom prst="rect">
              <a:avLst/>
            </a:prstGeom>
            <a:noFill/>
          </p:spPr>
          <p:txBody>
            <a:bodyPr wrap="square" rtlCol="0">
              <a:spAutoFit/>
            </a:bodyPr>
            <a:lstStyle/>
            <a:p>
              <a:r>
                <a:rPr lang="en-US" altLang="zh-CN" dirty="0"/>
                <a:t> The amplitude spectrum of the Ricker sources with different </a:t>
              </a:r>
              <a:r>
                <a:rPr lang="en-US" altLang="zh-CN" dirty="0" err="1" smtClean="0"/>
                <a:t>centre</a:t>
              </a:r>
              <a:r>
                <a:rPr lang="en-US" altLang="zh-CN" dirty="0" smtClean="0"/>
                <a:t>  frequencies</a:t>
              </a:r>
              <a:endParaRPr lang="zh-CN" altLang="en-US" dirty="0"/>
            </a:p>
          </p:txBody>
        </p:sp>
        <p:grpSp>
          <p:nvGrpSpPr>
            <p:cNvPr id="14" name="组合 13"/>
            <p:cNvGrpSpPr/>
            <p:nvPr/>
          </p:nvGrpSpPr>
          <p:grpSpPr>
            <a:xfrm>
              <a:off x="4220558" y="1355439"/>
              <a:ext cx="3432748" cy="2625601"/>
              <a:chOff x="4220558" y="1355439"/>
              <a:chExt cx="3432748" cy="2625601"/>
            </a:xfrm>
          </p:grpSpPr>
          <p:pic>
            <p:nvPicPr>
              <p:cNvPr id="40" name="图片 39"/>
              <p:cNvPicPr/>
              <p:nvPr/>
            </p:nvPicPr>
            <p:blipFill>
              <a:blip r:embed="rId7" cstate="screen">
                <a:extLst>
                  <a:ext uri="{28A0092B-C50C-407E-A947-70E740481C1C}">
                    <a14:useLocalDpi xmlns:a14="http://schemas.microsoft.com/office/drawing/2010/main"/>
                  </a:ext>
                </a:extLst>
              </a:blip>
              <a:stretch>
                <a:fillRect/>
              </a:stretch>
            </p:blipFill>
            <p:spPr>
              <a:xfrm>
                <a:off x="4220558" y="1355439"/>
                <a:ext cx="3432748" cy="2625601"/>
              </a:xfrm>
              <a:prstGeom prst="rect">
                <a:avLst/>
              </a:prstGeom>
            </p:spPr>
          </p:pic>
          <p:cxnSp>
            <p:nvCxnSpPr>
              <p:cNvPr id="10" name="直接箭头连接符 9"/>
              <p:cNvCxnSpPr/>
              <p:nvPr/>
            </p:nvCxnSpPr>
            <p:spPr>
              <a:xfrm flipH="1">
                <a:off x="4617295" y="3204376"/>
                <a:ext cx="12448" cy="521386"/>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078314" y="3256008"/>
                <a:ext cx="0" cy="51119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096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A three-layer model</a:t>
            </a:r>
            <a:endParaRPr lang="zh-CN" altLang="en-US" dirty="0"/>
          </a:p>
        </p:txBody>
      </p:sp>
      <p:sp>
        <p:nvSpPr>
          <p:cNvPr id="4" name="标题 1"/>
          <p:cNvSpPr txBox="1">
            <a:spLocks/>
          </p:cNvSpPr>
          <p:nvPr/>
        </p:nvSpPr>
        <p:spPr>
          <a:xfrm>
            <a:off x="547141" y="8031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t>The optimized implicit FD scheme for the Helmholtz equation</a:t>
            </a:r>
            <a:endParaRPr lang="zh-CN" altLang="en-US" sz="3600" dirty="0"/>
          </a:p>
        </p:txBody>
      </p:sp>
      <p:pic>
        <p:nvPicPr>
          <p:cNvPr id="5" name="图片 4"/>
          <p:cNvPicPr/>
          <p:nvPr/>
        </p:nvPicPr>
        <p:blipFill rotWithShape="1">
          <a:blip r:embed="rId2" cstate="screen">
            <a:extLst>
              <a:ext uri="{28A0092B-C50C-407E-A947-70E740481C1C}">
                <a14:useLocalDpi xmlns:a14="http://schemas.microsoft.com/office/drawing/2010/main"/>
              </a:ext>
            </a:extLst>
          </a:blip>
          <a:srcRect r="5140" b="6897"/>
          <a:stretch/>
        </p:blipFill>
        <p:spPr bwMode="auto">
          <a:xfrm>
            <a:off x="276069" y="2450732"/>
            <a:ext cx="2886856" cy="2489067"/>
          </a:xfrm>
          <a:prstGeom prst="rect">
            <a:avLst/>
          </a:prstGeom>
          <a:ln>
            <a:noFill/>
          </a:ln>
          <a:extLst>
            <a:ext uri="{53640926-AAD7-44D8-BBD7-CCE9431645EC}">
              <a14:shadowObscured xmlns:a14="http://schemas.microsoft.com/office/drawing/2010/main"/>
            </a:ext>
          </a:extLst>
        </p:spPr>
      </p:pic>
      <p:pic>
        <p:nvPicPr>
          <p:cNvPr id="6" name="图片 5"/>
          <p:cNvPicPr/>
          <p:nvPr/>
        </p:nvPicPr>
        <p:blipFill rotWithShape="1">
          <a:blip r:embed="rId3" cstate="screen">
            <a:extLst>
              <a:ext uri="{28A0092B-C50C-407E-A947-70E740481C1C}">
                <a14:useLocalDpi xmlns:a14="http://schemas.microsoft.com/office/drawing/2010/main"/>
              </a:ext>
            </a:extLst>
          </a:blip>
          <a:srcRect r="5658" b="6551"/>
          <a:stretch/>
        </p:blipFill>
        <p:spPr bwMode="auto">
          <a:xfrm>
            <a:off x="3162925" y="2421291"/>
            <a:ext cx="2990537" cy="2547948"/>
          </a:xfrm>
          <a:prstGeom prst="rect">
            <a:avLst/>
          </a:prstGeom>
          <a:ln>
            <a:noFill/>
          </a:ln>
          <a:extLst>
            <a:ext uri="{53640926-AAD7-44D8-BBD7-CCE9431645EC}">
              <a14:shadowObscured xmlns:a14="http://schemas.microsoft.com/office/drawing/2010/main"/>
            </a:ext>
          </a:extLst>
        </p:spPr>
      </p:pic>
      <p:sp>
        <p:nvSpPr>
          <p:cNvPr id="7" name="文本框 6"/>
          <p:cNvSpPr txBox="1"/>
          <p:nvPr/>
        </p:nvSpPr>
        <p:spPr>
          <a:xfrm>
            <a:off x="3162925" y="5203769"/>
            <a:ext cx="771365" cy="369332"/>
          </a:xfrm>
          <a:prstGeom prst="rect">
            <a:avLst/>
          </a:prstGeom>
          <a:noFill/>
        </p:spPr>
        <p:txBody>
          <a:bodyPr wrap="none" rtlCol="0">
            <a:spAutoFit/>
          </a:bodyPr>
          <a:lstStyle/>
          <a:p>
            <a:r>
              <a:rPr lang="en-US" altLang="zh-CN" dirty="0" smtClean="0"/>
              <a:t>100Hz</a:t>
            </a:r>
            <a:endParaRPr lang="zh-CN" altLang="en-US" dirty="0"/>
          </a:p>
        </p:txBody>
      </p:sp>
      <p:sp>
        <p:nvSpPr>
          <p:cNvPr id="8" name="文本框 7"/>
          <p:cNvSpPr txBox="1"/>
          <p:nvPr/>
        </p:nvSpPr>
        <p:spPr>
          <a:xfrm>
            <a:off x="1573783" y="4919390"/>
            <a:ext cx="3625095" cy="369332"/>
          </a:xfrm>
          <a:prstGeom prst="rect">
            <a:avLst/>
          </a:prstGeom>
          <a:noFill/>
        </p:spPr>
        <p:txBody>
          <a:bodyPr wrap="none" rtlCol="0">
            <a:spAutoFit/>
          </a:bodyPr>
          <a:lstStyle/>
          <a:p>
            <a:r>
              <a:rPr lang="en-US" altLang="zh-CN" dirty="0" smtClean="0"/>
              <a:t>Non-optimized                     optimized</a:t>
            </a:r>
            <a:endParaRPr lang="zh-CN" altLang="en-US" dirty="0"/>
          </a:p>
        </p:txBody>
      </p:sp>
      <p:pic>
        <p:nvPicPr>
          <p:cNvPr id="9" name="图片 8"/>
          <p:cNvPicPr/>
          <p:nvPr/>
        </p:nvPicPr>
        <p:blipFill rotWithShape="1">
          <a:blip r:embed="rId4" cstate="screen">
            <a:extLst>
              <a:ext uri="{28A0092B-C50C-407E-A947-70E740481C1C}">
                <a14:useLocalDpi xmlns:a14="http://schemas.microsoft.com/office/drawing/2010/main"/>
              </a:ext>
            </a:extLst>
          </a:blip>
          <a:srcRect/>
          <a:stretch/>
        </p:blipFill>
        <p:spPr bwMode="auto">
          <a:xfrm>
            <a:off x="6275288" y="2095307"/>
            <a:ext cx="2635885" cy="3192780"/>
          </a:xfrm>
          <a:prstGeom prst="rect">
            <a:avLst/>
          </a:prstGeom>
          <a:ln>
            <a:noFill/>
          </a:ln>
          <a:extLst>
            <a:ext uri="{53640926-AAD7-44D8-BBD7-CCE9431645EC}">
              <a14:shadowObscured xmlns:a14="http://schemas.microsoft.com/office/drawing/2010/main"/>
            </a:ext>
          </a:extLst>
        </p:spPr>
      </p:pic>
      <p:pic>
        <p:nvPicPr>
          <p:cNvPr id="10" name="图片 9"/>
          <p:cNvPicPr/>
          <p:nvPr/>
        </p:nvPicPr>
        <p:blipFill rotWithShape="1">
          <a:blip r:embed="rId5" cstate="screen">
            <a:extLst>
              <a:ext uri="{28A0092B-C50C-407E-A947-70E740481C1C}">
                <a14:useLocalDpi xmlns:a14="http://schemas.microsoft.com/office/drawing/2010/main"/>
              </a:ext>
            </a:extLst>
          </a:blip>
          <a:srcRect/>
          <a:stretch/>
        </p:blipFill>
        <p:spPr bwMode="auto">
          <a:xfrm>
            <a:off x="8906093" y="2095307"/>
            <a:ext cx="2635885" cy="3193415"/>
          </a:xfrm>
          <a:prstGeom prst="rect">
            <a:avLst/>
          </a:prstGeom>
          <a:ln>
            <a:noFill/>
          </a:ln>
          <a:extLst>
            <a:ext uri="{53640926-AAD7-44D8-BBD7-CCE9431645EC}">
              <a14:shadowObscured xmlns:a14="http://schemas.microsoft.com/office/drawing/2010/main"/>
            </a:ext>
          </a:extLst>
        </p:spPr>
      </p:pic>
      <p:sp>
        <p:nvSpPr>
          <p:cNvPr id="11" name="文本框 10"/>
          <p:cNvSpPr txBox="1"/>
          <p:nvPr/>
        </p:nvSpPr>
        <p:spPr>
          <a:xfrm>
            <a:off x="7255055" y="5373103"/>
            <a:ext cx="3625095" cy="369332"/>
          </a:xfrm>
          <a:prstGeom prst="rect">
            <a:avLst/>
          </a:prstGeom>
          <a:noFill/>
        </p:spPr>
        <p:txBody>
          <a:bodyPr wrap="none" rtlCol="0">
            <a:spAutoFit/>
          </a:bodyPr>
          <a:lstStyle/>
          <a:p>
            <a:r>
              <a:rPr lang="en-US" altLang="zh-CN" dirty="0" smtClean="0"/>
              <a:t>Non-optimized                     optimized</a:t>
            </a:r>
            <a:endParaRPr lang="zh-CN" altLang="en-US" dirty="0"/>
          </a:p>
        </p:txBody>
      </p:sp>
    </p:spTree>
    <p:extLst>
      <p:ext uri="{BB962C8B-B14F-4D97-AF65-F5344CB8AC3E}">
        <p14:creationId xmlns:p14="http://schemas.microsoft.com/office/powerpoint/2010/main" val="3793893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The </a:t>
            </a:r>
            <a:r>
              <a:rPr lang="en-US" altLang="zh-CN" dirty="0" err="1" smtClean="0"/>
              <a:t>Marmousi</a:t>
            </a:r>
            <a:r>
              <a:rPr lang="en-US" altLang="zh-CN" dirty="0" smtClean="0"/>
              <a:t> Model</a:t>
            </a:r>
            <a:endParaRPr lang="zh-CN" altLang="en-US" dirty="0"/>
          </a:p>
        </p:txBody>
      </p:sp>
      <p:sp>
        <p:nvSpPr>
          <p:cNvPr id="4" name="标题 1"/>
          <p:cNvSpPr txBox="1">
            <a:spLocks/>
          </p:cNvSpPr>
          <p:nvPr/>
        </p:nvSpPr>
        <p:spPr>
          <a:xfrm>
            <a:off x="547141" y="8031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t>The optimized implicit FD scheme for the Helmholtz equation</a:t>
            </a:r>
            <a:endParaRPr lang="zh-CN" altLang="en-US" sz="3600" dirty="0"/>
          </a:p>
        </p:txBody>
      </p:sp>
      <p:pic>
        <p:nvPicPr>
          <p:cNvPr id="5" name="图片 4"/>
          <p:cNvPicPr/>
          <p:nvPr/>
        </p:nvPicPr>
        <p:blipFill>
          <a:blip r:embed="rId2" cstate="screen">
            <a:extLst>
              <a:ext uri="{28A0092B-C50C-407E-A947-70E740481C1C}">
                <a14:useLocalDpi xmlns:a14="http://schemas.microsoft.com/office/drawing/2010/main"/>
              </a:ext>
            </a:extLst>
          </a:blip>
          <a:stretch>
            <a:fillRect/>
          </a:stretch>
        </p:blipFill>
        <p:spPr>
          <a:xfrm>
            <a:off x="0" y="2343311"/>
            <a:ext cx="2965352" cy="3105614"/>
          </a:xfrm>
          <a:prstGeom prst="rect">
            <a:avLst/>
          </a:prstGeom>
        </p:spPr>
      </p:pic>
      <p:pic>
        <p:nvPicPr>
          <p:cNvPr id="6" name="图片 5"/>
          <p:cNvPicPr/>
          <p:nvPr/>
        </p:nvPicPr>
        <p:blipFill>
          <a:blip r:embed="rId3" cstate="screen">
            <a:extLst>
              <a:ext uri="{28A0092B-C50C-407E-A947-70E740481C1C}">
                <a14:useLocalDpi xmlns:a14="http://schemas.microsoft.com/office/drawing/2010/main"/>
              </a:ext>
            </a:extLst>
          </a:blip>
          <a:stretch>
            <a:fillRect/>
          </a:stretch>
        </p:blipFill>
        <p:spPr>
          <a:xfrm>
            <a:off x="2767366" y="2297016"/>
            <a:ext cx="3183729" cy="3151909"/>
          </a:xfrm>
          <a:prstGeom prst="rect">
            <a:avLst/>
          </a:prstGeom>
        </p:spPr>
      </p:pic>
      <p:sp>
        <p:nvSpPr>
          <p:cNvPr id="7" name="文本框 6"/>
          <p:cNvSpPr txBox="1"/>
          <p:nvPr/>
        </p:nvSpPr>
        <p:spPr>
          <a:xfrm>
            <a:off x="1152804" y="5384085"/>
            <a:ext cx="3625095" cy="369332"/>
          </a:xfrm>
          <a:prstGeom prst="rect">
            <a:avLst/>
          </a:prstGeom>
          <a:noFill/>
        </p:spPr>
        <p:txBody>
          <a:bodyPr wrap="none" rtlCol="0">
            <a:spAutoFit/>
          </a:bodyPr>
          <a:lstStyle/>
          <a:p>
            <a:r>
              <a:rPr lang="en-US" altLang="zh-CN" dirty="0" smtClean="0"/>
              <a:t>Non-optimized                     optimized</a:t>
            </a:r>
            <a:endParaRPr lang="zh-CN" altLang="en-US" dirty="0"/>
          </a:p>
        </p:txBody>
      </p:sp>
      <p:grpSp>
        <p:nvGrpSpPr>
          <p:cNvPr id="30" name="组合 29"/>
          <p:cNvGrpSpPr/>
          <p:nvPr/>
        </p:nvGrpSpPr>
        <p:grpSpPr>
          <a:xfrm>
            <a:off x="5728145" y="1088928"/>
            <a:ext cx="5849138" cy="2754459"/>
            <a:chOff x="5728145" y="1088928"/>
            <a:chExt cx="5849138" cy="2754459"/>
          </a:xfrm>
        </p:grpSpPr>
        <p:grpSp>
          <p:nvGrpSpPr>
            <p:cNvPr id="22" name="组合 21"/>
            <p:cNvGrpSpPr/>
            <p:nvPr/>
          </p:nvGrpSpPr>
          <p:grpSpPr>
            <a:xfrm>
              <a:off x="5728145" y="1088928"/>
              <a:ext cx="5849138" cy="2416175"/>
              <a:chOff x="5728145" y="1088928"/>
              <a:chExt cx="5849138" cy="2416175"/>
            </a:xfrm>
          </p:grpSpPr>
          <p:grpSp>
            <p:nvGrpSpPr>
              <p:cNvPr id="18" name="组合 17"/>
              <p:cNvGrpSpPr/>
              <p:nvPr/>
            </p:nvGrpSpPr>
            <p:grpSpPr>
              <a:xfrm>
                <a:off x="6295988" y="1088928"/>
                <a:ext cx="5281295" cy="2416175"/>
                <a:chOff x="6295988" y="1088928"/>
                <a:chExt cx="5281295" cy="2416175"/>
              </a:xfrm>
            </p:grpSpPr>
            <p:pic>
              <p:nvPicPr>
                <p:cNvPr id="8" name="图片 7"/>
                <p:cNvPicPr/>
                <p:nvPr/>
              </p:nvPicPr>
              <p:blipFill rotWithShape="1">
                <a:blip r:embed="rId4" cstate="screen">
                  <a:extLst>
                    <a:ext uri="{28A0092B-C50C-407E-A947-70E740481C1C}">
                      <a14:useLocalDpi xmlns:a14="http://schemas.microsoft.com/office/drawing/2010/main"/>
                    </a:ext>
                  </a:extLst>
                </a:blip>
                <a:srcRect/>
                <a:stretch/>
              </p:blipFill>
              <p:spPr bwMode="auto">
                <a:xfrm>
                  <a:off x="6295988" y="1088928"/>
                  <a:ext cx="2579370" cy="241173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5" cstate="screen">
                  <a:extLst>
                    <a:ext uri="{28A0092B-C50C-407E-A947-70E740481C1C}">
                      <a14:useLocalDpi xmlns:a14="http://schemas.microsoft.com/office/drawing/2010/main"/>
                    </a:ext>
                  </a:extLst>
                </a:blip>
                <a:srcRect/>
                <a:stretch/>
              </p:blipFill>
              <p:spPr bwMode="auto">
                <a:xfrm>
                  <a:off x="8963623" y="1088928"/>
                  <a:ext cx="2613660" cy="2416175"/>
                </a:xfrm>
                <a:prstGeom prst="rect">
                  <a:avLst/>
                </a:prstGeom>
                <a:ln>
                  <a:noFill/>
                </a:ln>
                <a:extLst>
                  <a:ext uri="{53640926-AAD7-44D8-BBD7-CCE9431645EC}">
                    <a14:shadowObscured xmlns:a14="http://schemas.microsoft.com/office/drawing/2010/main"/>
                  </a:ext>
                </a:extLst>
              </p:spPr>
            </p:pic>
          </p:grpSp>
          <p:sp>
            <p:nvSpPr>
              <p:cNvPr id="21" name="文本框 20"/>
              <p:cNvSpPr txBox="1"/>
              <p:nvPr/>
            </p:nvSpPr>
            <p:spPr>
              <a:xfrm>
                <a:off x="5728145" y="1881954"/>
                <a:ext cx="790794" cy="369332"/>
              </a:xfrm>
              <a:prstGeom prst="rect">
                <a:avLst/>
              </a:prstGeom>
              <a:noFill/>
            </p:spPr>
            <p:txBody>
              <a:bodyPr wrap="none" rtlCol="0">
                <a:spAutoFit/>
              </a:bodyPr>
              <a:lstStyle/>
              <a:p>
                <a:r>
                  <a:rPr lang="en-US" altLang="zh-CN" dirty="0" smtClean="0"/>
                  <a:t>Area 1</a:t>
                </a:r>
                <a:endParaRPr lang="zh-CN" altLang="en-US" dirty="0"/>
              </a:p>
            </p:txBody>
          </p:sp>
        </p:grpSp>
        <p:sp>
          <p:nvSpPr>
            <p:cNvPr id="29" name="文本框 28"/>
            <p:cNvSpPr txBox="1"/>
            <p:nvPr/>
          </p:nvSpPr>
          <p:spPr>
            <a:xfrm>
              <a:off x="7308805" y="3474055"/>
              <a:ext cx="3625095" cy="369332"/>
            </a:xfrm>
            <a:prstGeom prst="rect">
              <a:avLst/>
            </a:prstGeom>
            <a:solidFill>
              <a:schemeClr val="bg1"/>
            </a:solidFill>
          </p:spPr>
          <p:txBody>
            <a:bodyPr wrap="none" rtlCol="0">
              <a:spAutoFit/>
            </a:bodyPr>
            <a:lstStyle/>
            <a:p>
              <a:r>
                <a:rPr lang="en-US" altLang="zh-CN" dirty="0" smtClean="0"/>
                <a:t>Non-optimized                     optimized</a:t>
              </a:r>
              <a:endParaRPr lang="zh-CN" altLang="en-US" dirty="0"/>
            </a:p>
          </p:txBody>
        </p:sp>
      </p:grpSp>
      <p:grpSp>
        <p:nvGrpSpPr>
          <p:cNvPr id="28" name="组合 27"/>
          <p:cNvGrpSpPr/>
          <p:nvPr/>
        </p:nvGrpSpPr>
        <p:grpSpPr>
          <a:xfrm>
            <a:off x="5759014" y="2657262"/>
            <a:ext cx="5939679" cy="2766328"/>
            <a:chOff x="5759014" y="2657262"/>
            <a:chExt cx="5939679" cy="2766328"/>
          </a:xfrm>
        </p:grpSpPr>
        <p:grpSp>
          <p:nvGrpSpPr>
            <p:cNvPr id="24" name="组合 23"/>
            <p:cNvGrpSpPr/>
            <p:nvPr/>
          </p:nvGrpSpPr>
          <p:grpSpPr>
            <a:xfrm>
              <a:off x="5759014" y="2657262"/>
              <a:ext cx="5939679" cy="2431415"/>
              <a:chOff x="5759014" y="2657262"/>
              <a:chExt cx="5939679" cy="2431415"/>
            </a:xfrm>
          </p:grpSpPr>
          <p:grpSp>
            <p:nvGrpSpPr>
              <p:cNvPr id="19" name="组合 18"/>
              <p:cNvGrpSpPr/>
              <p:nvPr/>
            </p:nvGrpSpPr>
            <p:grpSpPr>
              <a:xfrm>
                <a:off x="6417398" y="2657262"/>
                <a:ext cx="5281295" cy="2431415"/>
                <a:chOff x="6417398" y="2414491"/>
                <a:chExt cx="5281295" cy="2431415"/>
              </a:xfrm>
            </p:grpSpPr>
            <p:pic>
              <p:nvPicPr>
                <p:cNvPr id="14" name="图片 13"/>
                <p:cNvPicPr/>
                <p:nvPr/>
              </p:nvPicPr>
              <p:blipFill rotWithShape="1">
                <a:blip r:embed="rId6" cstate="screen">
                  <a:extLst>
                    <a:ext uri="{28A0092B-C50C-407E-A947-70E740481C1C}">
                      <a14:useLocalDpi xmlns:a14="http://schemas.microsoft.com/office/drawing/2010/main"/>
                    </a:ext>
                  </a:extLst>
                </a:blip>
                <a:srcRect/>
                <a:stretch/>
              </p:blipFill>
              <p:spPr bwMode="auto">
                <a:xfrm>
                  <a:off x="6417398" y="2434176"/>
                  <a:ext cx="2582545" cy="2411730"/>
                </a:xfrm>
                <a:prstGeom prst="rect">
                  <a:avLst/>
                </a:prstGeom>
                <a:ln>
                  <a:noFill/>
                </a:ln>
                <a:extLst>
                  <a:ext uri="{53640926-AAD7-44D8-BBD7-CCE9431645EC}">
                    <a14:shadowObscured xmlns:a14="http://schemas.microsoft.com/office/drawing/2010/main"/>
                  </a:ext>
                </a:extLst>
              </p:spPr>
            </p:pic>
            <p:pic>
              <p:nvPicPr>
                <p:cNvPr id="15" name="图片 14"/>
                <p:cNvPicPr/>
                <p:nvPr/>
              </p:nvPicPr>
              <p:blipFill rotWithShape="1">
                <a:blip r:embed="rId7" cstate="screen">
                  <a:extLst>
                    <a:ext uri="{28A0092B-C50C-407E-A947-70E740481C1C}">
                      <a14:useLocalDpi xmlns:a14="http://schemas.microsoft.com/office/drawing/2010/main"/>
                    </a:ext>
                  </a:extLst>
                </a:blip>
                <a:srcRect/>
                <a:stretch/>
              </p:blipFill>
              <p:spPr bwMode="auto">
                <a:xfrm>
                  <a:off x="9158058" y="2414491"/>
                  <a:ext cx="2540635" cy="2411730"/>
                </a:xfrm>
                <a:prstGeom prst="rect">
                  <a:avLst/>
                </a:prstGeom>
                <a:ln>
                  <a:noFill/>
                </a:ln>
                <a:extLst>
                  <a:ext uri="{53640926-AAD7-44D8-BBD7-CCE9431645EC}">
                    <a14:shadowObscured xmlns:a14="http://schemas.microsoft.com/office/drawing/2010/main"/>
                  </a:ext>
                </a:extLst>
              </p:spPr>
            </p:pic>
          </p:grpSp>
          <p:sp>
            <p:nvSpPr>
              <p:cNvPr id="23" name="文本框 22"/>
              <p:cNvSpPr txBox="1"/>
              <p:nvPr/>
            </p:nvSpPr>
            <p:spPr>
              <a:xfrm>
                <a:off x="5759014" y="3466862"/>
                <a:ext cx="790794" cy="369332"/>
              </a:xfrm>
              <a:prstGeom prst="rect">
                <a:avLst/>
              </a:prstGeom>
              <a:noFill/>
            </p:spPr>
            <p:txBody>
              <a:bodyPr wrap="none" rtlCol="0">
                <a:spAutoFit/>
              </a:bodyPr>
              <a:lstStyle/>
              <a:p>
                <a:r>
                  <a:rPr lang="en-US" altLang="zh-CN" dirty="0" smtClean="0"/>
                  <a:t>Area 2</a:t>
                </a:r>
                <a:endParaRPr lang="zh-CN" altLang="en-US" dirty="0"/>
              </a:p>
            </p:txBody>
          </p:sp>
        </p:grpSp>
        <p:sp>
          <p:nvSpPr>
            <p:cNvPr id="27" name="文本框 26"/>
            <p:cNvSpPr txBox="1"/>
            <p:nvPr/>
          </p:nvSpPr>
          <p:spPr>
            <a:xfrm>
              <a:off x="7414336" y="5054258"/>
              <a:ext cx="3625095" cy="369332"/>
            </a:xfrm>
            <a:prstGeom prst="rect">
              <a:avLst/>
            </a:prstGeom>
            <a:solidFill>
              <a:schemeClr val="bg1"/>
            </a:solidFill>
          </p:spPr>
          <p:txBody>
            <a:bodyPr wrap="none" rtlCol="0">
              <a:spAutoFit/>
            </a:bodyPr>
            <a:lstStyle/>
            <a:p>
              <a:r>
                <a:rPr lang="en-US" altLang="zh-CN" dirty="0" smtClean="0"/>
                <a:t>Non-optimized                     optimized</a:t>
              </a:r>
              <a:endParaRPr lang="zh-CN" altLang="en-US" dirty="0"/>
            </a:p>
          </p:txBody>
        </p:sp>
      </p:grpSp>
      <p:grpSp>
        <p:nvGrpSpPr>
          <p:cNvPr id="33" name="组合 32"/>
          <p:cNvGrpSpPr/>
          <p:nvPr/>
        </p:nvGrpSpPr>
        <p:grpSpPr>
          <a:xfrm>
            <a:off x="5900591" y="4121782"/>
            <a:ext cx="5819057" cy="2806693"/>
            <a:chOff x="5900591" y="4280805"/>
            <a:chExt cx="5819057" cy="2806693"/>
          </a:xfrm>
        </p:grpSpPr>
        <p:grpSp>
          <p:nvGrpSpPr>
            <p:cNvPr id="20" name="组合 19"/>
            <p:cNvGrpSpPr/>
            <p:nvPr/>
          </p:nvGrpSpPr>
          <p:grpSpPr>
            <a:xfrm>
              <a:off x="6438353" y="4280805"/>
              <a:ext cx="5281295" cy="2441575"/>
              <a:chOff x="6417398" y="4846541"/>
              <a:chExt cx="5281295" cy="2441575"/>
            </a:xfrm>
          </p:grpSpPr>
          <p:pic>
            <p:nvPicPr>
              <p:cNvPr id="16" name="图片 15"/>
              <p:cNvPicPr/>
              <p:nvPr/>
            </p:nvPicPr>
            <p:blipFill rotWithShape="1">
              <a:blip r:embed="rId8" cstate="screen">
                <a:extLst>
                  <a:ext uri="{28A0092B-C50C-407E-A947-70E740481C1C}">
                    <a14:useLocalDpi xmlns:a14="http://schemas.microsoft.com/office/drawing/2010/main"/>
                  </a:ext>
                </a:extLst>
              </a:blip>
              <a:srcRect/>
              <a:stretch/>
            </p:blipFill>
            <p:spPr bwMode="auto">
              <a:xfrm>
                <a:off x="6417398" y="4876386"/>
                <a:ext cx="2593975" cy="2411730"/>
              </a:xfrm>
              <a:prstGeom prst="rect">
                <a:avLst/>
              </a:prstGeom>
              <a:ln>
                <a:noFill/>
              </a:ln>
              <a:extLst>
                <a:ext uri="{53640926-AAD7-44D8-BBD7-CCE9431645EC}">
                  <a14:shadowObscured xmlns:a14="http://schemas.microsoft.com/office/drawing/2010/main"/>
                </a:ext>
              </a:extLst>
            </p:spPr>
          </p:pic>
          <p:pic>
            <p:nvPicPr>
              <p:cNvPr id="17" name="图片 16"/>
              <p:cNvPicPr/>
              <p:nvPr/>
            </p:nvPicPr>
            <p:blipFill rotWithShape="1">
              <a:blip r:embed="rId9" cstate="screen">
                <a:extLst>
                  <a:ext uri="{28A0092B-C50C-407E-A947-70E740481C1C}">
                    <a14:useLocalDpi xmlns:a14="http://schemas.microsoft.com/office/drawing/2010/main"/>
                  </a:ext>
                </a:extLst>
              </a:blip>
              <a:srcRect/>
              <a:stretch/>
            </p:blipFill>
            <p:spPr bwMode="auto">
              <a:xfrm>
                <a:off x="9205048" y="4846541"/>
                <a:ext cx="2493645" cy="2411730"/>
              </a:xfrm>
              <a:prstGeom prst="rect">
                <a:avLst/>
              </a:prstGeom>
              <a:ln>
                <a:noFill/>
              </a:ln>
              <a:extLst>
                <a:ext uri="{53640926-AAD7-44D8-BBD7-CCE9431645EC}">
                  <a14:shadowObscured xmlns:a14="http://schemas.microsoft.com/office/drawing/2010/main"/>
                </a:ext>
              </a:extLst>
            </p:spPr>
          </p:pic>
        </p:grpSp>
        <p:sp>
          <p:nvSpPr>
            <p:cNvPr id="31" name="文本框 30"/>
            <p:cNvSpPr txBox="1"/>
            <p:nvPr/>
          </p:nvSpPr>
          <p:spPr>
            <a:xfrm>
              <a:off x="5900591" y="5830496"/>
              <a:ext cx="790794" cy="369332"/>
            </a:xfrm>
            <a:prstGeom prst="rect">
              <a:avLst/>
            </a:prstGeom>
            <a:noFill/>
          </p:spPr>
          <p:txBody>
            <a:bodyPr wrap="none" rtlCol="0">
              <a:spAutoFit/>
            </a:bodyPr>
            <a:lstStyle/>
            <a:p>
              <a:r>
                <a:rPr lang="en-US" altLang="zh-CN" dirty="0" smtClean="0"/>
                <a:t>Area 3</a:t>
              </a:r>
              <a:endParaRPr lang="zh-CN" altLang="en-US" dirty="0"/>
            </a:p>
          </p:txBody>
        </p:sp>
        <p:sp>
          <p:nvSpPr>
            <p:cNvPr id="32" name="文本框 31"/>
            <p:cNvSpPr txBox="1"/>
            <p:nvPr/>
          </p:nvSpPr>
          <p:spPr>
            <a:xfrm>
              <a:off x="7562412" y="6718166"/>
              <a:ext cx="3625095" cy="369332"/>
            </a:xfrm>
            <a:prstGeom prst="rect">
              <a:avLst/>
            </a:prstGeom>
            <a:solidFill>
              <a:schemeClr val="bg1"/>
            </a:solidFill>
          </p:spPr>
          <p:txBody>
            <a:bodyPr wrap="none" rtlCol="0">
              <a:spAutoFit/>
            </a:bodyPr>
            <a:lstStyle/>
            <a:p>
              <a:r>
                <a:rPr lang="en-US" altLang="zh-CN" dirty="0" smtClean="0"/>
                <a:t>Non-optimized                     optimized</a:t>
              </a:r>
              <a:endParaRPr lang="zh-CN" altLang="en-US" dirty="0"/>
            </a:p>
          </p:txBody>
        </p:sp>
      </p:grpSp>
    </p:spTree>
    <p:extLst>
      <p:ext uri="{BB962C8B-B14F-4D97-AF65-F5344CB8AC3E}">
        <p14:creationId xmlns:p14="http://schemas.microsoft.com/office/powerpoint/2010/main" val="39951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4"/>
          <a:stretch>
            <a:fillRect/>
          </a:stretch>
        </p:blipFill>
        <p:spPr>
          <a:xfrm>
            <a:off x="6181808" y="2252178"/>
            <a:ext cx="5108382" cy="1468002"/>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090857774"/>
              </p:ext>
            </p:extLst>
          </p:nvPr>
        </p:nvGraphicFramePr>
        <p:xfrm>
          <a:off x="1130503" y="1999569"/>
          <a:ext cx="2794000" cy="1752600"/>
        </p:xfrm>
        <a:graphic>
          <a:graphicData uri="http://schemas.openxmlformats.org/presentationml/2006/ole">
            <mc:AlternateContent xmlns:mc="http://schemas.openxmlformats.org/markup-compatibility/2006">
              <mc:Choice xmlns:v="urn:schemas-microsoft-com:vml" Requires="v">
                <p:oleObj spid="_x0000_s7187" name="Equation" r:id="rId5" imgW="2793960" imgH="1752480" progId="Equation.DSMT4">
                  <p:embed/>
                </p:oleObj>
              </mc:Choice>
              <mc:Fallback>
                <p:oleObj name="Equation" r:id="rId5" imgW="2793960" imgH="1752480" progId="Equation.DSMT4">
                  <p:embed/>
                  <p:pic>
                    <p:nvPicPr>
                      <p:cNvPr id="0" name=""/>
                      <p:cNvPicPr/>
                      <p:nvPr/>
                    </p:nvPicPr>
                    <p:blipFill>
                      <a:blip r:embed="rId6"/>
                      <a:stretch>
                        <a:fillRect/>
                      </a:stretch>
                    </p:blipFill>
                    <p:spPr>
                      <a:xfrm>
                        <a:off x="1130503" y="1999569"/>
                        <a:ext cx="2794000" cy="1752600"/>
                      </a:xfrm>
                      <a:prstGeom prst="rect">
                        <a:avLst/>
                      </a:prstGeom>
                    </p:spPr>
                  </p:pic>
                </p:oleObj>
              </mc:Fallback>
            </mc:AlternateContent>
          </a:graphicData>
        </a:graphic>
      </p:graphicFrame>
      <p:cxnSp>
        <p:nvCxnSpPr>
          <p:cNvPr id="7" name="直接箭头连接符 6"/>
          <p:cNvCxnSpPr/>
          <p:nvPr/>
        </p:nvCxnSpPr>
        <p:spPr>
          <a:xfrm flipV="1">
            <a:off x="4134678" y="3001055"/>
            <a:ext cx="1619416" cy="238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7"/>
          <a:stretch>
            <a:fillRect/>
          </a:stretch>
        </p:blipFill>
        <p:spPr>
          <a:xfrm>
            <a:off x="6245418" y="3665551"/>
            <a:ext cx="5717774" cy="1537814"/>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216749" y="3880318"/>
                <a:ext cx="5358005" cy="1105687"/>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f>
                        <m:fPr>
                          <m:ctrlPr>
                            <a:rPr lang="zh-CN" altLang="en-US" i="1">
                              <a:solidFill>
                                <a:srgbClr val="1313FF"/>
                              </a:solidFill>
                              <a:latin typeface="Cambria Math"/>
                            </a:rPr>
                          </m:ctrlPr>
                        </m:fPr>
                        <m:num>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m:rPr>
                                      <m:sty m:val="p"/>
                                    </m:rPr>
                                    <a:rPr lang="el-GR" altLang="zh-CN" i="1">
                                      <a:solidFill>
                                        <a:srgbClr val="1313FF"/>
                                      </a:solidFill>
                                      <a:latin typeface="Cambria Math" panose="02040503050406030204" pitchFamily="18" charset="0"/>
                                      <a:ea typeface="Cambria Math" panose="02040503050406030204" pitchFamily="18" charset="0"/>
                                    </a:rPr>
                                    <m:t>δ</m:t>
                                  </m:r>
                                </m:e>
                                <m:sup>
                                  <m:r>
                                    <a:rPr lang="zh-CN" altLang="en-US">
                                      <a:solidFill>
                                        <a:srgbClr val="1313FF"/>
                                      </a:solidFill>
                                      <a:latin typeface="Cambria Math" panose="02040503050406030204" pitchFamily="18" charset="0"/>
                                    </a:rPr>
                                    <m:t>2</m:t>
                                  </m:r>
                                </m:sup>
                              </m:sSup>
                            </m:num>
                            <m:den>
                              <m:r>
                                <m:rPr>
                                  <m:sty m:val="p"/>
                                </m:rPr>
                                <a:rPr lang="el-GR" altLang="zh-CN" i="1">
                                  <a:solidFill>
                                    <a:srgbClr val="1313FF"/>
                                  </a:solidFill>
                                  <a:latin typeface="Cambria Math" panose="02040503050406030204" pitchFamily="18" charset="0"/>
                                  <a:ea typeface="Cambria Math" panose="02040503050406030204" pitchFamily="18" charset="0"/>
                                </a:rPr>
                                <m:t>δ</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den>
                          </m:f>
                        </m:num>
                        <m:den>
                          <m:r>
                            <a:rPr lang="zh-CN" altLang="en-US">
                              <a:solidFill>
                                <a:srgbClr val="1313FF"/>
                              </a:solidFill>
                              <a:latin typeface="Cambria Math" panose="02040503050406030204" pitchFamily="18" charset="0"/>
                            </a:rPr>
                            <m:t>1+</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𝑥</m:t>
                              </m:r>
                            </m:sub>
                            <m:sup>
                              <m:r>
                                <a:rPr lang="en-US" altLang="zh-CN" i="1">
                                  <a:solidFill>
                                    <a:srgbClr val="1313FF"/>
                                  </a:solidFill>
                                  <a:latin typeface="Cambria Math" panose="02040503050406030204" pitchFamily="18" charset="0"/>
                                </a:rPr>
                                <m:t>1</m:t>
                              </m:r>
                            </m:sup>
                          </m:sSubSup>
                          <m:r>
                            <a:rPr lang="zh-CN" altLang="en-US" i="1">
                              <a:solidFill>
                                <a:srgbClr val="1313FF"/>
                              </a:solidFill>
                              <a:latin typeface="Cambria Math" panose="02040503050406030204" pitchFamily="18" charset="0"/>
                            </a:rPr>
                            <m:t>𝛥</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𝛿</m:t>
                                  </m:r>
                                </m:e>
                                <m:sup>
                                  <m:r>
                                    <a:rPr lang="zh-CN" altLang="en-US">
                                      <a:solidFill>
                                        <a:srgbClr val="1313FF"/>
                                      </a:solidFill>
                                      <a:latin typeface="Cambria Math" panose="02040503050406030204" pitchFamily="18" charset="0"/>
                                    </a:rPr>
                                    <m:t>2</m:t>
                                  </m:r>
                                </m:sup>
                              </m:sSup>
                            </m:num>
                            <m:den>
                              <m:r>
                                <a:rPr lang="zh-CN" altLang="en-US" i="1">
                                  <a:solidFill>
                                    <a:srgbClr val="1313FF"/>
                                  </a:solidFill>
                                  <a:latin typeface="Cambria Math" panose="02040503050406030204" pitchFamily="18" charset="0"/>
                                </a:rPr>
                                <m:t>𝛿</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a:solidFill>
                                        <a:srgbClr val="1313FF"/>
                                      </a:solidFill>
                                      <a:latin typeface="Cambria Math" panose="02040503050406030204" pitchFamily="18" charset="0"/>
                                    </a:rPr>
                                    <m:t>2</m:t>
                                  </m:r>
                                </m:sup>
                              </m:sSup>
                            </m:den>
                          </m:f>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f>
                        <m:fPr>
                          <m:ctrlPr>
                            <a:rPr lang="zh-CN" altLang="en-US" i="1">
                              <a:solidFill>
                                <a:srgbClr val="1313FF"/>
                              </a:solidFill>
                              <a:latin typeface="Cambria Math"/>
                            </a:rPr>
                          </m:ctrlPr>
                        </m:fPr>
                        <m:num>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m:rPr>
                                      <m:sty m:val="p"/>
                                    </m:rPr>
                                    <a:rPr lang="el-GR" altLang="zh-CN" i="1">
                                      <a:solidFill>
                                        <a:srgbClr val="1313FF"/>
                                      </a:solidFill>
                                      <a:latin typeface="Cambria Math" panose="02040503050406030204" pitchFamily="18" charset="0"/>
                                      <a:ea typeface="Cambria Math" panose="02040503050406030204" pitchFamily="18" charset="0"/>
                                    </a:rPr>
                                    <m:t>δ</m:t>
                                  </m:r>
                                </m:e>
                                <m:sup>
                                  <m:r>
                                    <a:rPr lang="zh-CN" altLang="en-US">
                                      <a:solidFill>
                                        <a:srgbClr val="1313FF"/>
                                      </a:solidFill>
                                      <a:latin typeface="Cambria Math" panose="02040503050406030204" pitchFamily="18" charset="0"/>
                                    </a:rPr>
                                    <m:t>2</m:t>
                                  </m:r>
                                </m:sup>
                              </m:sSup>
                            </m:num>
                            <m:den>
                              <m:r>
                                <m:rPr>
                                  <m:sty m:val="p"/>
                                </m:rPr>
                                <a:rPr lang="el-GR" altLang="zh-CN" i="1">
                                  <a:solidFill>
                                    <a:srgbClr val="1313FF"/>
                                  </a:solidFill>
                                  <a:latin typeface="Cambria Math" panose="02040503050406030204" pitchFamily="18" charset="0"/>
                                  <a:ea typeface="Cambria Math" panose="02040503050406030204" pitchFamily="18" charset="0"/>
                                </a:rPr>
                                <m:t>δ</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den>
                          </m:f>
                        </m:num>
                        <m:den>
                          <m:r>
                            <a:rPr lang="zh-CN" altLang="en-US">
                              <a:solidFill>
                                <a:srgbClr val="1313FF"/>
                              </a:solidFill>
                              <a:latin typeface="Cambria Math" panose="02040503050406030204" pitchFamily="18" charset="0"/>
                            </a:rPr>
                            <m:t>1+</m:t>
                          </m:r>
                          <m:sSubSup>
                            <m:sSubSupPr>
                              <m:ctrlPr>
                                <a:rPr lang="zh-CN" altLang="en-US" i="1">
                                  <a:solidFill>
                                    <a:srgbClr val="1313FF"/>
                                  </a:solidFill>
                                  <a:latin typeface="Cambria Math"/>
                                </a:rPr>
                              </m:ctrlPr>
                            </m:sSubSupPr>
                            <m:e>
                              <m:r>
                                <a:rPr lang="zh-CN" altLang="en-US" i="1">
                                  <a:solidFill>
                                    <a:srgbClr val="1313FF"/>
                                  </a:solidFill>
                                  <a:latin typeface="Cambria Math" panose="02040503050406030204" pitchFamily="18" charset="0"/>
                                </a:rPr>
                                <m:t>𝑏</m:t>
                              </m:r>
                            </m:e>
                            <m:sub>
                              <m:r>
                                <a:rPr lang="zh-CN" altLang="en-US" i="1">
                                  <a:solidFill>
                                    <a:srgbClr val="1313FF"/>
                                  </a:solidFill>
                                  <a:latin typeface="Cambria Math" panose="02040503050406030204" pitchFamily="18" charset="0"/>
                                </a:rPr>
                                <m:t>𝑧</m:t>
                              </m:r>
                            </m:sub>
                            <m:sup>
                              <m:r>
                                <a:rPr lang="en-US" altLang="zh-CN" i="1">
                                  <a:solidFill>
                                    <a:srgbClr val="1313FF"/>
                                  </a:solidFill>
                                  <a:latin typeface="Cambria Math" panose="02040503050406030204" pitchFamily="18" charset="0"/>
                                </a:rPr>
                                <m:t>1</m:t>
                              </m:r>
                            </m:sup>
                          </m:sSubSup>
                          <m:r>
                            <a:rPr lang="zh-CN" altLang="en-US" i="1">
                              <a:solidFill>
                                <a:srgbClr val="1313FF"/>
                              </a:solidFill>
                              <a:latin typeface="Cambria Math" panose="02040503050406030204" pitchFamily="18" charset="0"/>
                            </a:rPr>
                            <m:t>𝛥</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𝛿</m:t>
                                  </m:r>
                                </m:e>
                                <m:sup>
                                  <m:r>
                                    <a:rPr lang="zh-CN" altLang="en-US">
                                      <a:solidFill>
                                        <a:srgbClr val="1313FF"/>
                                      </a:solidFill>
                                      <a:latin typeface="Cambria Math" panose="02040503050406030204" pitchFamily="18" charset="0"/>
                                    </a:rPr>
                                    <m:t>2</m:t>
                                  </m:r>
                                </m:sup>
                              </m:sSup>
                            </m:num>
                            <m:den>
                              <m:r>
                                <a:rPr lang="zh-CN" altLang="en-US" i="1">
                                  <a:solidFill>
                                    <a:srgbClr val="1313FF"/>
                                  </a:solidFill>
                                  <a:latin typeface="Cambria Math" panose="02040503050406030204" pitchFamily="18" charset="0"/>
                                </a:rPr>
                                <m:t>𝛿</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𝑧</m:t>
                                  </m:r>
                                </m:e>
                                <m:sup>
                                  <m:r>
                                    <a:rPr lang="zh-CN" altLang="en-US">
                                      <a:solidFill>
                                        <a:srgbClr val="1313FF"/>
                                      </a:solidFill>
                                      <a:latin typeface="Cambria Math" panose="02040503050406030204" pitchFamily="18" charset="0"/>
                                    </a:rPr>
                                    <m:t>2</m:t>
                                  </m:r>
                                </m:sup>
                              </m:sSup>
                            </m:den>
                          </m:f>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f>
                        <m:fPr>
                          <m:ctrlPr>
                            <a:rPr lang="zh-CN" altLang="en-US" i="1">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𝜔</m:t>
                              </m:r>
                            </m:e>
                            <m:sup>
                              <m:r>
                                <a:rPr lang="zh-CN" altLang="en-US">
                                  <a:solidFill>
                                    <a:srgbClr val="1313FF"/>
                                  </a:solidFill>
                                  <a:latin typeface="Cambria Math" panose="02040503050406030204" pitchFamily="18" charset="0"/>
                                </a:rPr>
                                <m:t>2</m:t>
                              </m:r>
                            </m:sup>
                          </m:sSup>
                        </m:num>
                        <m:den>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𝑣</m:t>
                              </m:r>
                            </m:e>
                            <m:sup>
                              <m:r>
                                <a:rPr lang="zh-CN" altLang="en-US">
                                  <a:solidFill>
                                    <a:srgbClr val="1313FF"/>
                                  </a:solidFill>
                                  <a:latin typeface="Cambria Math" panose="02040503050406030204" pitchFamily="18" charset="0"/>
                                </a:rPr>
                                <m:t>2</m:t>
                              </m:r>
                            </m:sup>
                          </m:sSup>
                        </m:den>
                      </m:f>
                      <m:r>
                        <a:rPr lang="zh-CN" altLang="en-US" i="1">
                          <a:solidFill>
                            <a:srgbClr val="1313FF"/>
                          </a:solidFill>
                          <a:latin typeface="Cambria Math" panose="02040503050406030204" pitchFamily="18" charset="0"/>
                        </a:rPr>
                        <m:t>𝑃</m:t>
                      </m:r>
                      <m:r>
                        <a:rPr lang="zh-CN" altLang="en-US">
                          <a:solidFill>
                            <a:srgbClr val="1313FF"/>
                          </a:solidFill>
                          <a:latin typeface="Cambria Math" panose="02040503050406030204" pitchFamily="18" charset="0"/>
                        </a:rPr>
                        <m:t>=</m:t>
                      </m:r>
                      <m:r>
                        <a:rPr lang="zh-CN" altLang="en-US" i="1">
                          <a:solidFill>
                            <a:srgbClr val="1313FF"/>
                          </a:solidFill>
                          <a:latin typeface="Cambria Math" panose="02040503050406030204" pitchFamily="18" charset="0"/>
                        </a:rPr>
                        <m:t>𝑠</m:t>
                      </m:r>
                    </m:oMath>
                  </m:oMathPara>
                </a14:m>
                <a:endParaRPr lang="en-US" altLang="zh-CN" dirty="0">
                  <a:solidFill>
                    <a:srgbClr val="1313FF"/>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216749" y="3880318"/>
                <a:ext cx="5358005" cy="1105687"/>
              </a:xfrm>
              <a:prstGeom prst="rect">
                <a:avLst/>
              </a:prstGeom>
              <a:blipFill rotWithShape="0">
                <a:blip r:embed="rId8"/>
                <a:stretch>
                  <a:fillRect/>
                </a:stretch>
              </a:blipFill>
            </p:spPr>
            <p:txBody>
              <a:bodyPr/>
              <a:lstStyle/>
              <a:p>
                <a:r>
                  <a:rPr lang="zh-CN" altLang="en-US">
                    <a:noFill/>
                  </a:rPr>
                  <a:t> </a:t>
                </a:r>
              </a:p>
            </p:txBody>
          </p:sp>
        </mc:Fallback>
      </mc:AlternateContent>
      <p:cxnSp>
        <p:nvCxnSpPr>
          <p:cNvPr id="11" name="直接箭头连接符 10"/>
          <p:cNvCxnSpPr/>
          <p:nvPr/>
        </p:nvCxnSpPr>
        <p:spPr>
          <a:xfrm flipV="1">
            <a:off x="5206779" y="4341412"/>
            <a:ext cx="809708" cy="238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9"/>
          <a:stretch>
            <a:fillRect/>
          </a:stretch>
        </p:blipFill>
        <p:spPr>
          <a:xfrm>
            <a:off x="1512743" y="5203365"/>
            <a:ext cx="8063519" cy="1600766"/>
          </a:xfrm>
          <a:prstGeom prst="rect">
            <a:avLst/>
          </a:prstGeom>
        </p:spPr>
      </p:pic>
      <p:sp>
        <p:nvSpPr>
          <p:cNvPr id="13" name="矩形 12"/>
          <p:cNvSpPr/>
          <p:nvPr/>
        </p:nvSpPr>
        <p:spPr>
          <a:xfrm>
            <a:off x="838200" y="1510351"/>
            <a:ext cx="7243330" cy="461665"/>
          </a:xfrm>
          <a:prstGeom prst="rect">
            <a:avLst/>
          </a:prstGeom>
        </p:spPr>
        <p:txBody>
          <a:bodyPr wrap="none">
            <a:spAutoFit/>
          </a:bodyPr>
          <a:lstStyle/>
          <a:p>
            <a:r>
              <a:rPr lang="en-US" altLang="zh-CN" sz="2400" u="sng" dirty="0"/>
              <a:t>An generic expression with arbitrary high-order accuracy</a:t>
            </a:r>
            <a:endParaRPr lang="zh-CN" altLang="en-US" sz="2400" u="sng" dirty="0"/>
          </a:p>
        </p:txBody>
      </p:sp>
      <p:sp>
        <p:nvSpPr>
          <p:cNvPr id="14" name="标题 1"/>
          <p:cNvSpPr txBox="1">
            <a:spLocks/>
          </p:cNvSpPr>
          <p:nvPr/>
        </p:nvSpPr>
        <p:spPr>
          <a:xfrm>
            <a:off x="547141" y="80315"/>
            <a:ext cx="11644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smtClean="0"/>
              <a:t>The optimized implicit FD scheme for the Helmholtz equation</a:t>
            </a:r>
            <a:endParaRPr lang="zh-CN" altLang="en-US" sz="3600" dirty="0"/>
          </a:p>
        </p:txBody>
      </p:sp>
    </p:spTree>
    <p:extLst>
      <p:ext uri="{BB962C8B-B14F-4D97-AF65-F5344CB8AC3E}">
        <p14:creationId xmlns:p14="http://schemas.microsoft.com/office/powerpoint/2010/main" val="178532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a:t>
                </a:r>
                <a:r>
                  <a:rPr lang="en-US" altLang="zh-CN" dirty="0">
                    <a:solidFill>
                      <a:srgbClr val="FF0000"/>
                    </a:solidFill>
                  </a:rPr>
                  <a:t>implicit</a:t>
                </a:r>
                <a:r>
                  <a:rPr lang="en-US" altLang="zh-CN" dirty="0"/>
                  <a:t>” FD operator </a:t>
                </a:r>
                <a:endParaRPr lang="en-US" altLang="zh-CN" dirty="0" smtClean="0"/>
              </a:p>
              <a:p>
                <a:pPr lvl="1"/>
                <a:r>
                  <a:rPr lang="en-US" altLang="zh-CN" u="sng" dirty="0"/>
                  <a:t>Why is it called “</a:t>
                </a:r>
                <a:r>
                  <a:rPr lang="en-US" altLang="zh-CN" u="sng" dirty="0">
                    <a:solidFill>
                      <a:srgbClr val="FF0000"/>
                    </a:solidFill>
                  </a:rPr>
                  <a:t>implicit</a:t>
                </a:r>
                <a:r>
                  <a:rPr lang="en-US" altLang="zh-CN" u="sng" dirty="0"/>
                  <a:t>”?</a:t>
                </a:r>
              </a:p>
              <a:p>
                <a:pPr lvl="1"/>
                <a:r>
                  <a:rPr lang="en-US" altLang="zh-CN" u="sng" dirty="0"/>
                  <a:t>Where does it come from?</a:t>
                </a:r>
              </a:p>
              <a:p>
                <a:pPr lvl="1"/>
                <a:r>
                  <a:rPr lang="en-US" altLang="zh-CN" u="sng" dirty="0"/>
                  <a:t>How to measure its accuracy?</a:t>
                </a:r>
              </a:p>
              <a:p>
                <a:pPr lvl="1"/>
                <a:r>
                  <a:rPr lang="en-US" altLang="zh-CN" u="sng" dirty="0"/>
                  <a:t>Can it have a higher accuracy at large </a:t>
                </a:r>
                <a14:m>
                  <m:oMath xmlns:m="http://schemas.openxmlformats.org/officeDocument/2006/math">
                    <m:r>
                      <a:rPr lang="en-US" altLang="zh-CN" i="1" u="sng">
                        <a:latin typeface="Cambria Math" panose="02040503050406030204" pitchFamily="18" charset="0"/>
                      </a:rPr>
                      <m:t>𝐾</m:t>
                    </m:r>
                  </m:oMath>
                </a14:m>
                <a:r>
                  <a:rPr lang="en-US" altLang="zh-CN" u="sng" dirty="0" smtClean="0"/>
                  <a:t>?</a:t>
                </a:r>
                <a:endParaRPr lang="en-US" altLang="zh-CN" dirty="0" smtClean="0"/>
              </a:p>
              <a:p>
                <a:r>
                  <a:rPr lang="en-US" altLang="zh-CN" dirty="0"/>
                  <a:t>The optimized implicit FD scheme for the Helmholtz </a:t>
                </a:r>
                <a:r>
                  <a:rPr lang="en-US" altLang="zh-CN" dirty="0" smtClean="0"/>
                  <a:t>equation</a:t>
                </a:r>
              </a:p>
              <a:p>
                <a:pPr lvl="1"/>
                <a:r>
                  <a:rPr lang="en-US" altLang="zh-CN" u="sng" dirty="0"/>
                  <a:t>The Helmholtz equation</a:t>
                </a:r>
              </a:p>
              <a:p>
                <a:pPr lvl="1"/>
                <a:r>
                  <a:rPr lang="en-US" altLang="zh-CN" u="sng" dirty="0"/>
                  <a:t>Overview of the classical Five-point FD strategy</a:t>
                </a:r>
                <a:endParaRPr lang="zh-CN" altLang="en-US" u="sng" dirty="0"/>
              </a:p>
              <a:p>
                <a:pPr lvl="1"/>
                <a:r>
                  <a:rPr lang="en-US" altLang="zh-CN" u="sng" dirty="0"/>
                  <a:t>The implicit 9-point FD scheme</a:t>
                </a:r>
              </a:p>
              <a:p>
                <a:pPr lvl="1"/>
                <a:r>
                  <a:rPr lang="en-US" altLang="zh-CN" u="sng" dirty="0"/>
                  <a:t>Numerical Experiments</a:t>
                </a:r>
              </a:p>
              <a:p>
                <a:pPr lvl="1"/>
                <a:r>
                  <a:rPr lang="en-US" altLang="zh-CN" u="sng" dirty="0" smtClean="0"/>
                  <a:t>An generic expression with arbitrary high-order accuracy</a:t>
                </a:r>
              </a:p>
              <a:p>
                <a:r>
                  <a:rPr lang="en-US" altLang="zh-CN" dirty="0"/>
                  <a:t>Future works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928" t="-2801" b="-2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7035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works</a:t>
            </a:r>
            <a:endParaRPr lang="zh-CN" altLang="en-US" dirty="0"/>
          </a:p>
        </p:txBody>
      </p:sp>
      <p:sp>
        <p:nvSpPr>
          <p:cNvPr id="3" name="内容占位符 2"/>
          <p:cNvSpPr>
            <a:spLocks noGrp="1"/>
          </p:cNvSpPr>
          <p:nvPr>
            <p:ph idx="1"/>
          </p:nvPr>
        </p:nvSpPr>
        <p:spPr>
          <a:xfrm>
            <a:off x="838200" y="1581462"/>
            <a:ext cx="10515600" cy="4595501"/>
          </a:xfrm>
        </p:spPr>
        <p:txBody>
          <a:bodyPr/>
          <a:lstStyle/>
          <a:p>
            <a:r>
              <a:rPr lang="en-US" altLang="zh-CN" dirty="0" smtClean="0"/>
              <a:t>Get the optimized coefficients at each frequency component, not just the same ones in forward modeling(may increase accuracy further)</a:t>
            </a:r>
          </a:p>
          <a:p>
            <a:r>
              <a:rPr lang="en-US" altLang="zh-CN" dirty="0" smtClean="0"/>
              <a:t>The consideration of parallel (easy to use)</a:t>
            </a:r>
          </a:p>
          <a:p>
            <a:r>
              <a:rPr lang="en-US" altLang="zh-CN" dirty="0" smtClean="0"/>
              <a:t>Application in the migration and inversion(final goal)</a:t>
            </a:r>
            <a:endParaRPr lang="zh-CN" altLang="en-US" dirty="0"/>
          </a:p>
        </p:txBody>
      </p:sp>
      <p:grpSp>
        <p:nvGrpSpPr>
          <p:cNvPr id="10" name="组合 9"/>
          <p:cNvGrpSpPr/>
          <p:nvPr/>
        </p:nvGrpSpPr>
        <p:grpSpPr>
          <a:xfrm>
            <a:off x="524655" y="3427127"/>
            <a:ext cx="11430000" cy="3116081"/>
            <a:chOff x="524655" y="3741919"/>
            <a:chExt cx="11430000" cy="3116081"/>
          </a:xfrm>
        </p:grpSpPr>
        <p:pic>
          <p:nvPicPr>
            <p:cNvPr id="4" name="图片 3"/>
            <p:cNvPicPr>
              <a:picLocks noChangeAspect="1"/>
            </p:cNvPicPr>
            <p:nvPr/>
          </p:nvPicPr>
          <p:blipFill>
            <a:blip r:embed="rId3"/>
            <a:stretch>
              <a:fillRect/>
            </a:stretch>
          </p:blipFill>
          <p:spPr>
            <a:xfrm>
              <a:off x="524655" y="3824364"/>
              <a:ext cx="3282847" cy="2487536"/>
            </a:xfrm>
            <a:prstGeom prst="rect">
              <a:avLst/>
            </a:prstGeom>
          </p:spPr>
        </p:pic>
        <p:pic>
          <p:nvPicPr>
            <p:cNvPr id="5" name="图片 4"/>
            <p:cNvPicPr>
              <a:picLocks noChangeAspect="1"/>
            </p:cNvPicPr>
            <p:nvPr/>
          </p:nvPicPr>
          <p:blipFill>
            <a:blip r:embed="rId4"/>
            <a:stretch>
              <a:fillRect/>
            </a:stretch>
          </p:blipFill>
          <p:spPr>
            <a:xfrm>
              <a:off x="3869126" y="3857155"/>
              <a:ext cx="3236211" cy="2454745"/>
            </a:xfrm>
            <a:prstGeom prst="rect">
              <a:avLst/>
            </a:prstGeom>
          </p:spPr>
        </p:pic>
        <p:pic>
          <p:nvPicPr>
            <p:cNvPr id="6" name="图片 5"/>
            <p:cNvPicPr>
              <a:picLocks noChangeAspect="1"/>
            </p:cNvPicPr>
            <p:nvPr/>
          </p:nvPicPr>
          <p:blipFill>
            <a:blip r:embed="rId5"/>
            <a:stretch>
              <a:fillRect/>
            </a:stretch>
          </p:blipFill>
          <p:spPr>
            <a:xfrm>
              <a:off x="7600014" y="3741919"/>
              <a:ext cx="3492707" cy="2658882"/>
            </a:xfrm>
            <a:prstGeom prst="rect">
              <a:avLst/>
            </a:prstGeom>
          </p:spPr>
        </p:pic>
        <p:sp>
          <p:nvSpPr>
            <p:cNvPr id="7" name="矩形 6"/>
            <p:cNvSpPr/>
            <p:nvPr/>
          </p:nvSpPr>
          <p:spPr>
            <a:xfrm>
              <a:off x="812451" y="6311900"/>
              <a:ext cx="2865208" cy="369332"/>
            </a:xfrm>
            <a:prstGeom prst="rect">
              <a:avLst/>
            </a:prstGeom>
          </p:spPr>
          <p:txBody>
            <a:bodyPr wrap="none">
              <a:spAutoFit/>
            </a:bodyPr>
            <a:lstStyle/>
            <a:p>
              <a:r>
                <a:rPr lang="en-US" altLang="zh-CN" dirty="0" smtClean="0"/>
                <a:t>the </a:t>
              </a:r>
              <a:r>
                <a:rPr lang="en-US" altLang="zh-CN" dirty="0"/>
                <a:t>source Green’s functions</a:t>
              </a:r>
              <a:endParaRPr lang="zh-CN" altLang="en-US" dirty="0"/>
            </a:p>
          </p:txBody>
        </p:sp>
        <p:sp>
          <p:nvSpPr>
            <p:cNvPr id="8" name="矩形 7"/>
            <p:cNvSpPr/>
            <p:nvPr/>
          </p:nvSpPr>
          <p:spPr>
            <a:xfrm>
              <a:off x="4139836" y="6298580"/>
              <a:ext cx="2998000" cy="369332"/>
            </a:xfrm>
            <a:prstGeom prst="rect">
              <a:avLst/>
            </a:prstGeom>
          </p:spPr>
          <p:txBody>
            <a:bodyPr wrap="none">
              <a:spAutoFit/>
            </a:bodyPr>
            <a:lstStyle/>
            <a:p>
              <a:r>
                <a:rPr lang="en-US" altLang="zh-CN" dirty="0" smtClean="0"/>
                <a:t>the </a:t>
              </a:r>
              <a:r>
                <a:rPr lang="en-US" altLang="zh-CN" dirty="0"/>
                <a:t>receiver Green’s functions</a:t>
              </a:r>
              <a:endParaRPr lang="zh-CN" altLang="en-US" dirty="0"/>
            </a:p>
          </p:txBody>
        </p:sp>
        <p:sp>
          <p:nvSpPr>
            <p:cNvPr id="9" name="矩形 8"/>
            <p:cNvSpPr/>
            <p:nvPr/>
          </p:nvSpPr>
          <p:spPr>
            <a:xfrm>
              <a:off x="7632513" y="6211669"/>
              <a:ext cx="4322142" cy="646331"/>
            </a:xfrm>
            <a:prstGeom prst="rect">
              <a:avLst/>
            </a:prstGeom>
          </p:spPr>
          <p:txBody>
            <a:bodyPr wrap="square">
              <a:spAutoFit/>
            </a:bodyPr>
            <a:lstStyle/>
            <a:p>
              <a:r>
                <a:rPr lang="en-US" altLang="zh-CN" dirty="0"/>
                <a:t>the monochromatic </a:t>
              </a:r>
              <a:r>
                <a:rPr lang="en-US" altLang="zh-CN" dirty="0" err="1"/>
                <a:t>wavepath</a:t>
              </a:r>
              <a:r>
                <a:rPr lang="en-US" altLang="zh-CN" dirty="0"/>
                <a:t> (misfit gradient component) for the same S/R pair</a:t>
              </a:r>
              <a:endParaRPr lang="zh-CN" altLang="en-US" dirty="0"/>
            </a:p>
          </p:txBody>
        </p:sp>
      </p:grpSp>
      <p:sp>
        <p:nvSpPr>
          <p:cNvPr id="11" name="矩形 10"/>
          <p:cNvSpPr/>
          <p:nvPr/>
        </p:nvSpPr>
        <p:spPr>
          <a:xfrm>
            <a:off x="559648" y="6427113"/>
            <a:ext cx="7160375" cy="430887"/>
          </a:xfrm>
          <a:prstGeom prst="rect">
            <a:avLst/>
          </a:prstGeom>
        </p:spPr>
        <p:txBody>
          <a:bodyPr wrap="square">
            <a:spAutoFit/>
          </a:bodyPr>
          <a:lstStyle/>
          <a:p>
            <a:r>
              <a:rPr lang="en-US" altLang="zh-CN" sz="1100" dirty="0" smtClean="0">
                <a:hlinkClick r:id="" action="ppaction://hlinkfile"/>
              </a:rPr>
              <a:t>References</a:t>
            </a:r>
            <a:r>
              <a:rPr lang="en-US" altLang="zh-CN" sz="1100" dirty="0" smtClean="0"/>
              <a:t>: </a:t>
            </a:r>
            <a:r>
              <a:rPr lang="en-US" altLang="zh-CN" sz="1100" dirty="0" err="1" smtClean="0">
                <a:solidFill>
                  <a:srgbClr val="222222"/>
                </a:solidFill>
                <a:latin typeface="Arial" panose="020B0604020202020204" pitchFamily="34" charset="0"/>
              </a:rPr>
              <a:t>Ajo</a:t>
            </a:r>
            <a:r>
              <a:rPr lang="en-US" altLang="zh-CN" sz="1100" dirty="0" smtClean="0">
                <a:solidFill>
                  <a:srgbClr val="222222"/>
                </a:solidFill>
                <a:latin typeface="Arial" panose="020B0604020202020204" pitchFamily="34" charset="0"/>
              </a:rPr>
              <a:t>-Franklin </a:t>
            </a:r>
            <a:r>
              <a:rPr lang="en-US" altLang="zh-CN" sz="1100" dirty="0">
                <a:solidFill>
                  <a:srgbClr val="222222"/>
                </a:solidFill>
                <a:latin typeface="Arial" panose="020B0604020202020204" pitchFamily="34" charset="0"/>
              </a:rPr>
              <a:t>J B. Frequency-domain modeling techniques for the scalar wave equation: an introduction[J]. 2005.</a:t>
            </a:r>
            <a:endParaRPr lang="zh-CN" altLang="en-US" sz="1100" dirty="0"/>
          </a:p>
        </p:txBody>
      </p:sp>
    </p:spTree>
    <p:extLst>
      <p:ext uri="{BB962C8B-B14F-4D97-AF65-F5344CB8AC3E}">
        <p14:creationId xmlns:p14="http://schemas.microsoft.com/office/powerpoint/2010/main" val="67668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en-US" altLang="zh-CN" dirty="0" smtClean="0">
                <a:solidFill>
                  <a:srgbClr val="FF0000"/>
                </a:solidFill>
              </a:rPr>
              <a:t>implicit</a:t>
            </a:r>
            <a:r>
              <a:rPr lang="en-US" altLang="zh-CN" dirty="0" smtClean="0"/>
              <a:t>” FD operator </a:t>
            </a:r>
            <a:endParaRPr lang="zh-CN" altLang="en-US" dirty="0"/>
          </a:p>
        </p:txBody>
      </p:sp>
      <p:sp>
        <p:nvSpPr>
          <p:cNvPr id="3" name="内容占位符 2"/>
          <p:cNvSpPr>
            <a:spLocks noGrp="1"/>
          </p:cNvSpPr>
          <p:nvPr>
            <p:ph idx="1"/>
          </p:nvPr>
        </p:nvSpPr>
        <p:spPr>
          <a:xfrm>
            <a:off x="838200" y="1825625"/>
            <a:ext cx="10937682" cy="4351338"/>
          </a:xfrm>
        </p:spPr>
        <p:txBody>
          <a:bodyPr/>
          <a:lstStyle/>
          <a:p>
            <a:r>
              <a:rPr lang="en-US" altLang="zh-CN" dirty="0" smtClean="0"/>
              <a:t>A simple example of </a:t>
            </a:r>
            <a:r>
              <a:rPr lang="en-US" altLang="zh-CN" dirty="0" smtClean="0">
                <a:solidFill>
                  <a:srgbClr val="FF0000"/>
                </a:solidFill>
              </a:rPr>
              <a:t>explicit</a:t>
            </a:r>
            <a:r>
              <a:rPr lang="en-US" altLang="zh-CN" dirty="0" smtClean="0"/>
              <a:t> FD </a:t>
            </a:r>
            <a:r>
              <a:rPr lang="en-US" altLang="zh-CN" dirty="0"/>
              <a:t>operator</a:t>
            </a:r>
            <a:r>
              <a:rPr lang="en-US" altLang="zh-CN" dirty="0" smtClean="0"/>
              <a:t>: the </a:t>
            </a:r>
            <a:r>
              <a:rPr lang="en-US" altLang="zh-CN" dirty="0"/>
              <a:t>central difference operator</a:t>
            </a:r>
            <a:endParaRPr lang="en-US" altLang="zh-CN" dirty="0" smtClean="0"/>
          </a:p>
          <a:p>
            <a:endParaRPr lang="en-US" altLang="zh-CN" dirty="0"/>
          </a:p>
          <a:p>
            <a:endParaRPr lang="en-US" altLang="zh-CN" dirty="0" smtClean="0"/>
          </a:p>
          <a:p>
            <a:endParaRPr lang="en-US" altLang="zh-CN" dirty="0"/>
          </a:p>
          <a:p>
            <a:r>
              <a:rPr lang="en-US" altLang="zh-CN" dirty="0" smtClean="0"/>
              <a:t>A simple example of </a:t>
            </a:r>
            <a:r>
              <a:rPr lang="en-US" altLang="zh-CN" dirty="0" smtClean="0">
                <a:solidFill>
                  <a:srgbClr val="FF0000"/>
                </a:solidFill>
              </a:rPr>
              <a:t>implicit</a:t>
            </a:r>
            <a:r>
              <a:rPr lang="en-US" altLang="zh-CN" dirty="0" smtClean="0"/>
              <a:t> FD operator</a:t>
            </a:r>
            <a:endParaRPr lang="zh-CN" altLang="en-US" dirty="0"/>
          </a:p>
        </p:txBody>
      </p:sp>
      <p:sp>
        <p:nvSpPr>
          <p:cNvPr id="6" name="Rectangle 3"/>
          <p:cNvSpPr>
            <a:spLocks noChangeArrowheads="1"/>
          </p:cNvSpPr>
          <p:nvPr/>
        </p:nvSpPr>
        <p:spPr bwMode="auto">
          <a:xfrm>
            <a:off x="0" y="16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en-US" altLang="zh-CN" sz="700" b="0" i="0" u="none" strike="noStrike" cap="none" normalizeH="0" baseline="0" smtClean="0">
                <a:ln>
                  <a:noFill/>
                </a:ln>
                <a:solidFill>
                  <a:schemeClr val="tx1"/>
                </a:solidFill>
                <a:effectLst/>
              </a:rPr>
              <a:t> </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490440652"/>
              </p:ext>
            </p:extLst>
          </p:nvPr>
        </p:nvGraphicFramePr>
        <p:xfrm>
          <a:off x="1651000" y="2689225"/>
          <a:ext cx="6858000" cy="901700"/>
        </p:xfrm>
        <a:graphic>
          <a:graphicData uri="http://schemas.openxmlformats.org/presentationml/2006/ole">
            <mc:AlternateContent xmlns:mc="http://schemas.openxmlformats.org/markup-compatibility/2006">
              <mc:Choice xmlns:v="urn:schemas-microsoft-com:vml" Requires="v">
                <p:oleObj spid="_x0000_s1177" name="Equation" r:id="rId4" imgW="6858000" imgH="901440" progId="Equation.DSMT4">
                  <p:embed/>
                </p:oleObj>
              </mc:Choice>
              <mc:Fallback>
                <p:oleObj name="Equation" r:id="rId4" imgW="6858000" imgH="901440" progId="Equation.DSMT4">
                  <p:embed/>
                  <p:pic>
                    <p:nvPicPr>
                      <p:cNvPr id="0" name=""/>
                      <p:cNvPicPr/>
                      <p:nvPr/>
                    </p:nvPicPr>
                    <p:blipFill>
                      <a:blip r:embed="rId5"/>
                      <a:stretch>
                        <a:fillRect/>
                      </a:stretch>
                    </p:blipFill>
                    <p:spPr>
                      <a:xfrm>
                        <a:off x="1651000" y="2689225"/>
                        <a:ext cx="6858000" cy="9017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08593976"/>
              </p:ext>
            </p:extLst>
          </p:nvPr>
        </p:nvGraphicFramePr>
        <p:xfrm>
          <a:off x="3683000" y="4440238"/>
          <a:ext cx="2794000" cy="1752600"/>
        </p:xfrm>
        <a:graphic>
          <a:graphicData uri="http://schemas.openxmlformats.org/presentationml/2006/ole">
            <mc:AlternateContent xmlns:mc="http://schemas.openxmlformats.org/markup-compatibility/2006">
              <mc:Choice xmlns:v="urn:schemas-microsoft-com:vml" Requires="v">
                <p:oleObj spid="_x0000_s1178" name="Equation" r:id="rId6" imgW="2793960" imgH="1752480" progId="Equation.DSMT4">
                  <p:embed/>
                </p:oleObj>
              </mc:Choice>
              <mc:Fallback>
                <p:oleObj name="Equation" r:id="rId6" imgW="2793960" imgH="1752480" progId="Equation.DSMT4">
                  <p:embed/>
                  <p:pic>
                    <p:nvPicPr>
                      <p:cNvPr id="0" name=""/>
                      <p:cNvPicPr/>
                      <p:nvPr/>
                    </p:nvPicPr>
                    <p:blipFill>
                      <a:blip r:embed="rId7"/>
                      <a:stretch>
                        <a:fillRect/>
                      </a:stretch>
                    </p:blipFill>
                    <p:spPr>
                      <a:xfrm>
                        <a:off x="3683000" y="4440238"/>
                        <a:ext cx="2794000" cy="1752600"/>
                      </a:xfrm>
                      <a:prstGeom prst="rect">
                        <a:avLst/>
                      </a:prstGeom>
                    </p:spPr>
                  </p:pic>
                </p:oleObj>
              </mc:Fallback>
            </mc:AlternateContent>
          </a:graphicData>
        </a:graphic>
      </p:graphicFrame>
    </p:spTree>
    <p:extLst>
      <p:ext uri="{BB962C8B-B14F-4D97-AF65-F5344CB8AC3E}">
        <p14:creationId xmlns:p14="http://schemas.microsoft.com/office/powerpoint/2010/main" val="42573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en-US" altLang="zh-CN" dirty="0" smtClean="0">
                <a:solidFill>
                  <a:srgbClr val="FF0000"/>
                </a:solidFill>
              </a:rPr>
              <a:t>implicit</a:t>
            </a:r>
            <a:r>
              <a:rPr lang="en-US" altLang="zh-CN" dirty="0" smtClean="0"/>
              <a:t>” FD operator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825625"/>
                <a:ext cx="10515600" cy="3347759"/>
              </a:xfrm>
            </p:spPr>
            <p:txBody>
              <a:bodyPr>
                <a:normAutofit fontScale="92500" lnSpcReduction="10000"/>
              </a:bodyPr>
              <a:lstStyle/>
              <a:p>
                <a:r>
                  <a:rPr lang="en-US" altLang="zh-CN" u="sng" dirty="0" smtClean="0"/>
                  <a:t>Why is it called “</a:t>
                </a:r>
                <a:r>
                  <a:rPr lang="en-US" altLang="zh-CN" u="sng" dirty="0" smtClean="0">
                    <a:solidFill>
                      <a:srgbClr val="FF0000"/>
                    </a:solidFill>
                  </a:rPr>
                  <a:t>implicit</a:t>
                </a:r>
                <a:r>
                  <a:rPr lang="en-US" altLang="zh-CN" u="sng" dirty="0" smtClean="0"/>
                  <a:t>”?</a:t>
                </a:r>
              </a:p>
              <a:p>
                <a:endParaRPr lang="en-US" altLang="zh-CN" dirty="0"/>
              </a:p>
              <a:p>
                <a:endParaRPr lang="en-US" altLang="zh-CN" dirty="0" smtClean="0"/>
              </a:p>
              <a:p>
                <a:endParaRPr lang="en-US" altLang="zh-CN" dirty="0"/>
              </a:p>
              <a:p>
                <a:pPr marL="0" indent="0">
                  <a:buNone/>
                </a:pPr>
                <a:r>
                  <a:rPr lang="en-US" altLang="zh-CN" dirty="0" smtClean="0"/>
                  <a:t>Because</a:t>
                </a:r>
                <a:r>
                  <a:rPr lang="zh-CN" altLang="en-US" dirty="0"/>
                  <a:t> </a:t>
                </a:r>
                <a14:m>
                  <m:oMath xmlns:m="http://schemas.openxmlformats.org/officeDocument/2006/math">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𝛿</m:t>
                            </m:r>
                          </m:e>
                          <m:sup>
                            <m:r>
                              <m:rPr>
                                <m:nor/>
                              </m:rPr>
                              <a:rPr lang="zh-CN" altLang="en-US" i="1">
                                <a:latin typeface="Times New Roman" panose="02020603050405020304" pitchFamily="18" charset="0"/>
                                <a:cs typeface="Times New Roman" panose="02020603050405020304" pitchFamily="18" charset="0"/>
                              </a:rPr>
                              <m:t>2</m:t>
                            </m:r>
                          </m:sup>
                        </m:sSup>
                        <m:r>
                          <a:rPr lang="en-US" altLang="zh-CN" i="1">
                            <a:latin typeface="Cambria Math" panose="02040503050406030204" pitchFamily="18" charset="0"/>
                            <a:cs typeface="Times New Roman" panose="02020603050405020304" pitchFamily="18" charset="0"/>
                          </a:rPr>
                          <m:t>𝑄</m:t>
                        </m:r>
                      </m:num>
                      <m:den>
                        <m:r>
                          <a:rPr lang="zh-CN" altLang="en-US" i="1">
                            <a:latin typeface="Cambria Math" panose="02040503050406030204" pitchFamily="18" charset="0"/>
                          </a:rPr>
                          <m:t>𝛿</m:t>
                        </m:r>
                        <m:sSup>
                          <m:sSupPr>
                            <m:ctrlPr>
                              <a:rPr lang="zh-CN" altLang="en-US" i="1">
                                <a:latin typeface="Cambria Math"/>
                              </a:rPr>
                            </m:ctrlPr>
                          </m:sSupPr>
                          <m:e>
                            <m:r>
                              <a:rPr lang="zh-CN" altLang="en-US" i="1">
                                <a:latin typeface="Cambria Math" panose="02040503050406030204" pitchFamily="18" charset="0"/>
                              </a:rPr>
                              <m:t>𝑥</m:t>
                            </m:r>
                          </m:e>
                          <m:sup>
                            <m:r>
                              <a:rPr lang="zh-CN" altLang="en-US">
                                <a:latin typeface="Cambria Math" panose="02040503050406030204" pitchFamily="18" charset="0"/>
                              </a:rPr>
                              <m:t>2</m:t>
                            </m:r>
                          </m:sup>
                        </m:sSup>
                      </m:den>
                    </m:f>
                    <m:r>
                      <a:rPr lang="zh-CN" altLang="en-US">
                        <a:latin typeface="Cambria Math" panose="02040503050406030204" pitchFamily="18" charset="0"/>
                      </a:rPr>
                      <m:t>=</m:t>
                    </m:r>
                    <m:f>
                      <m:fPr>
                        <m:ctrlPr>
                          <a:rPr lang="zh-CN" altLang="en-US" i="1">
                            <a:latin typeface="Cambria Math"/>
                          </a:rPr>
                        </m:ctrlPr>
                      </m:fPr>
                      <m:num>
                        <m:r>
                          <a:rPr lang="en-US" altLang="zh-CN" i="1">
                            <a:latin typeface="Cambria Math" panose="02040503050406030204" pitchFamily="18" charset="0"/>
                          </a:rPr>
                          <m:t>𝑄</m:t>
                        </m:r>
                        <m:d>
                          <m:dPr>
                            <m:ctrlPr>
                              <a:rPr lang="zh-CN" altLang="en-US" i="1">
                                <a:latin typeface="Cambria Math"/>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e>
                        </m:d>
                        <m:r>
                          <a:rPr lang="zh-CN" altLang="en-US">
                            <a:latin typeface="Cambria Math" panose="02040503050406030204" pitchFamily="18" charset="0"/>
                          </a:rPr>
                          <m:t>+</m:t>
                        </m:r>
                        <m:r>
                          <a:rPr lang="en-US" altLang="zh-CN" i="1">
                            <a:latin typeface="Cambria Math" panose="02040503050406030204" pitchFamily="18" charset="0"/>
                          </a:rPr>
                          <m:t>𝑄</m:t>
                        </m:r>
                        <m:d>
                          <m:dPr>
                            <m:ctrlPr>
                              <a:rPr lang="zh-CN" altLang="en-US" i="1">
                                <a:latin typeface="Cambria Math"/>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e>
                        </m:d>
                        <m:r>
                          <a:rPr lang="zh-CN" altLang="en-US">
                            <a:latin typeface="Cambria Math" panose="02040503050406030204" pitchFamily="18" charset="0"/>
                          </a:rPr>
                          <m:t>−2</m:t>
                        </m:r>
                        <m:r>
                          <a:rPr lang="en-US" altLang="zh-CN" i="1">
                            <a:latin typeface="Cambria Math" panose="02040503050406030204" pitchFamily="18" charset="0"/>
                          </a:rPr>
                          <m:t>𝑄</m:t>
                        </m:r>
                        <m:d>
                          <m:dPr>
                            <m:ctrlPr>
                              <a:rPr lang="zh-CN" altLang="en-US" i="1">
                                <a:latin typeface="Cambria Math"/>
                              </a:rPr>
                            </m:ctrlPr>
                          </m:dPr>
                          <m:e>
                            <m:r>
                              <a:rPr lang="zh-CN" altLang="en-US" i="1">
                                <a:latin typeface="Cambria Math" panose="02040503050406030204" pitchFamily="18" charset="0"/>
                              </a:rPr>
                              <m:t>𝑥</m:t>
                            </m:r>
                          </m:e>
                        </m:d>
                      </m:num>
                      <m:den>
                        <m:r>
                          <a:rPr lang="zh-CN" altLang="en-US" i="1">
                            <a:latin typeface="Cambria Math" panose="02040503050406030204" pitchFamily="18" charset="0"/>
                          </a:rPr>
                          <m:t>𝛥</m:t>
                        </m:r>
                        <m:sSup>
                          <m:sSupPr>
                            <m:ctrlPr>
                              <a:rPr lang="zh-CN" altLang="en-US" i="1">
                                <a:latin typeface="Cambria Math"/>
                              </a:rPr>
                            </m:ctrlPr>
                          </m:sSupPr>
                          <m:e>
                            <m:r>
                              <a:rPr lang="zh-CN" altLang="en-US" i="1">
                                <a:latin typeface="Cambria Math" panose="02040503050406030204" pitchFamily="18" charset="0"/>
                              </a:rPr>
                              <m:t>𝑥</m:t>
                            </m:r>
                          </m:e>
                          <m:sup>
                            <m:r>
                              <a:rPr lang="zh-CN" altLang="en-US">
                                <a:latin typeface="Cambria Math" panose="02040503050406030204" pitchFamily="18" charset="0"/>
                              </a:rPr>
                              <m:t>2</m:t>
                            </m:r>
                          </m:sup>
                        </m:sSup>
                      </m:den>
                    </m:f>
                  </m:oMath>
                </a14:m>
                <a:r>
                  <a:rPr lang="en-US" altLang="zh-CN" dirty="0" smtClean="0"/>
                  <a:t>  , we get,</a:t>
                </a:r>
              </a:p>
              <a:p>
                <a:pPr marL="0" indent="0">
                  <a:buNone/>
                </a:pPr>
                <a:endParaRPr lang="en-US" altLang="zh-CN" b="0" i="1" dirty="0">
                  <a:latin typeface="Cambria Math" panose="02040503050406030204" pitchFamily="18" charset="0"/>
                </a:endParaRPr>
              </a:p>
              <a:p>
                <a:pPr marL="0" indent="0">
                  <a:buNone/>
                </a:pPr>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≠0</m:t>
                    </m:r>
                    <m:r>
                      <a:rPr lang="en-US" altLang="zh-CN" b="0" i="0" smtClean="0">
                        <a:latin typeface="Cambria Math" panose="02040503050406030204" pitchFamily="18" charset="0"/>
                        <a:ea typeface="Cambria Math" panose="02040503050406030204" pitchFamily="18" charset="0"/>
                      </a:rPr>
                      <m:t>, </m:t>
                    </m:r>
                  </m:oMath>
                </a14:m>
                <a:r>
                  <a:rPr lang="en-US" altLang="zh-CN" dirty="0" smtClean="0">
                    <a:solidFill>
                      <a:srgbClr val="FF0000"/>
                    </a:solidFill>
                  </a:rPr>
                  <a:t>    implicit</a:t>
                </a:r>
                <a:endParaRPr lang="en-US" altLang="zh-CN" b="0" dirty="0" smtClean="0">
                  <a:ea typeface="Cambria Math" panose="02040503050406030204" pitchFamily="18" charset="0"/>
                </a:endParaRPr>
              </a:p>
              <a:p>
                <a:pPr marL="0" indent="0">
                  <a:buNone/>
                </a:pPr>
                <a:endParaRPr lang="en-US" altLang="zh-CN" b="0" dirty="0" smtClean="0">
                  <a:ea typeface="Cambria Math" panose="02040503050406030204" pitchFamily="18" charset="0"/>
                </a:endParaRPr>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825625"/>
                <a:ext cx="10515600" cy="3347759"/>
              </a:xfrm>
              <a:blipFill rotWithShape="0">
                <a:blip r:embed="rId4"/>
                <a:stretch>
                  <a:fillRect l="-1043" t="-3636" b="-4545"/>
                </a:stretch>
              </a:blipFill>
            </p:spPr>
            <p:txBody>
              <a:bodyPr/>
              <a:lstStyle/>
              <a:p>
                <a:r>
                  <a:rPr lang="zh-CN" altLang="en-US">
                    <a:noFill/>
                  </a:rPr>
                  <a:t> </a:t>
                </a:r>
              </a:p>
            </p:txBody>
          </p:sp>
        </mc:Fallback>
      </mc:AlternateContent>
      <p:graphicFrame>
        <p:nvGraphicFramePr>
          <p:cNvPr id="6" name="对象 5"/>
          <p:cNvGraphicFramePr>
            <a:graphicFrameLocks noChangeAspect="1"/>
          </p:cNvGraphicFramePr>
          <p:nvPr>
            <p:extLst>
              <p:ext uri="{D42A27DB-BD31-4B8C-83A1-F6EECF244321}">
                <p14:modId xmlns:p14="http://schemas.microsoft.com/office/powerpoint/2010/main" val="1344329442"/>
              </p:ext>
            </p:extLst>
          </p:nvPr>
        </p:nvGraphicFramePr>
        <p:xfrm>
          <a:off x="4622800" y="2971800"/>
          <a:ext cx="914400" cy="336550"/>
        </p:xfrm>
        <a:graphic>
          <a:graphicData uri="http://schemas.openxmlformats.org/presentationml/2006/ole">
            <mc:AlternateContent xmlns:mc="http://schemas.openxmlformats.org/markup-compatibility/2006">
              <mc:Choice xmlns:v="urn:schemas-microsoft-com:vml" Requires="v">
                <p:oleObj spid="_x0000_s2479" name="Equation" r:id="rId5" imgW="914400" imgH="336960" progId="Equation.DSMT4">
                  <p:embed/>
                </p:oleObj>
              </mc:Choice>
              <mc:Fallback>
                <p:oleObj name="Equation" r:id="rId5" imgW="914400" imgH="336960" progId="Equation.DSMT4">
                  <p:embed/>
                  <p:pic>
                    <p:nvPicPr>
                      <p:cNvPr id="0" name=""/>
                      <p:cNvPicPr/>
                      <p:nvPr/>
                    </p:nvPicPr>
                    <p:blipFill>
                      <a:blip r:embed="rId6"/>
                      <a:stretch>
                        <a:fillRect/>
                      </a:stretch>
                    </p:blipFill>
                    <p:spPr>
                      <a:xfrm>
                        <a:off x="4622800" y="2971800"/>
                        <a:ext cx="914400" cy="336550"/>
                      </a:xfrm>
                      <a:prstGeom prst="rect">
                        <a:avLst/>
                      </a:prstGeom>
                    </p:spPr>
                  </p:pic>
                </p:oleObj>
              </mc:Fallback>
            </mc:AlternateContent>
          </a:graphicData>
        </a:graphic>
      </p:graphicFrame>
      <p:sp>
        <p:nvSpPr>
          <p:cNvPr id="10" name="矩形 9"/>
          <p:cNvSpPr/>
          <p:nvPr/>
        </p:nvSpPr>
        <p:spPr>
          <a:xfrm>
            <a:off x="2151185" y="3552463"/>
            <a:ext cx="184731" cy="369332"/>
          </a:xfrm>
          <a:prstGeom prst="rect">
            <a:avLst/>
          </a:prstGeom>
        </p:spPr>
        <p:txBody>
          <a:bodyPr wrap="none">
            <a:spAutoFit/>
          </a:bodyPr>
          <a:lstStyle/>
          <a:p>
            <a:endParaRPr lang="zh-CN" altLang="en-US" dirty="0">
              <a:latin typeface="Times New Roman" panose="02020603050405020304" pitchFamily="18" charset="0"/>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943610684"/>
              </p:ext>
            </p:extLst>
          </p:nvPr>
        </p:nvGraphicFramePr>
        <p:xfrm>
          <a:off x="3486221" y="4551341"/>
          <a:ext cx="8305800" cy="723900"/>
        </p:xfrm>
        <a:graphic>
          <a:graphicData uri="http://schemas.openxmlformats.org/presentationml/2006/ole">
            <mc:AlternateContent xmlns:mc="http://schemas.openxmlformats.org/markup-compatibility/2006">
              <mc:Choice xmlns:v="urn:schemas-microsoft-com:vml" Requires="v">
                <p:oleObj spid="_x0000_s2480" name="Equation" r:id="rId7" imgW="8305560" imgH="723600" progId="Equation.DSMT4">
                  <p:embed/>
                </p:oleObj>
              </mc:Choice>
              <mc:Fallback>
                <p:oleObj name="Equation" r:id="rId7" imgW="8305560" imgH="723600" progId="Equation.DSMT4">
                  <p:embed/>
                  <p:pic>
                    <p:nvPicPr>
                      <p:cNvPr id="0" name=""/>
                      <p:cNvPicPr/>
                      <p:nvPr/>
                    </p:nvPicPr>
                    <p:blipFill>
                      <a:blip r:embed="rId8"/>
                      <a:stretch>
                        <a:fillRect/>
                      </a:stretch>
                    </p:blipFill>
                    <p:spPr>
                      <a:xfrm>
                        <a:off x="3486221" y="4551341"/>
                        <a:ext cx="8305800" cy="723900"/>
                      </a:xfrm>
                      <a:prstGeom prst="rect">
                        <a:avLst/>
                      </a:prstGeom>
                    </p:spPr>
                  </p:pic>
                </p:oleObj>
              </mc:Fallback>
            </mc:AlternateContent>
          </a:graphicData>
        </a:graphic>
      </p:graphicFrame>
      <p:grpSp>
        <p:nvGrpSpPr>
          <p:cNvPr id="7" name="组合 6"/>
          <p:cNvGrpSpPr/>
          <p:nvPr/>
        </p:nvGrpSpPr>
        <p:grpSpPr>
          <a:xfrm>
            <a:off x="1838325" y="2392295"/>
            <a:ext cx="9263063" cy="1243013"/>
            <a:chOff x="1838325" y="2432050"/>
            <a:chExt cx="9263063" cy="1243013"/>
          </a:xfrm>
        </p:grpSpPr>
        <p:sp>
          <p:nvSpPr>
            <p:cNvPr id="14" name="右箭头 13"/>
            <p:cNvSpPr/>
            <p:nvPr/>
          </p:nvSpPr>
          <p:spPr>
            <a:xfrm>
              <a:off x="6184900" y="3050438"/>
              <a:ext cx="1869135" cy="11704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nvGrpSpPr>
            <p:cNvPr id="5" name="组合 4"/>
            <p:cNvGrpSpPr/>
            <p:nvPr/>
          </p:nvGrpSpPr>
          <p:grpSpPr>
            <a:xfrm>
              <a:off x="1838325" y="2432050"/>
              <a:ext cx="9263063" cy="1243013"/>
              <a:chOff x="1838325" y="2432050"/>
              <a:chExt cx="9263063" cy="1243013"/>
            </a:xfrm>
          </p:grpSpPr>
          <p:graphicFrame>
            <p:nvGraphicFramePr>
              <p:cNvPr id="4" name="对象 3"/>
              <p:cNvGraphicFramePr>
                <a:graphicFrameLocks noChangeAspect="1"/>
              </p:cNvGraphicFramePr>
              <p:nvPr>
                <p:extLst>
                  <p:ext uri="{D42A27DB-BD31-4B8C-83A1-F6EECF244321}">
                    <p14:modId xmlns:p14="http://schemas.microsoft.com/office/powerpoint/2010/main" val="71538752"/>
                  </p:ext>
                </p:extLst>
              </p:nvPr>
            </p:nvGraphicFramePr>
            <p:xfrm>
              <a:off x="1838325" y="2432050"/>
              <a:ext cx="2311400" cy="1243013"/>
            </p:xfrm>
            <a:graphic>
              <a:graphicData uri="http://schemas.openxmlformats.org/presentationml/2006/ole">
                <mc:AlternateContent xmlns:mc="http://schemas.openxmlformats.org/markup-compatibility/2006">
                  <mc:Choice xmlns:v="urn:schemas-microsoft-com:vml" Requires="v">
                    <p:oleObj spid="_x0000_s2481" name="Equation" r:id="rId9" imgW="2311200" imgH="1460160" progId="Equation.DSMT4">
                      <p:embed/>
                    </p:oleObj>
                  </mc:Choice>
                  <mc:Fallback>
                    <p:oleObj name="Equation" r:id="rId9" imgW="2311200" imgH="1460160" progId="Equation.DSMT4">
                      <p:embed/>
                      <p:pic>
                        <p:nvPicPr>
                          <p:cNvPr id="0" name=""/>
                          <p:cNvPicPr/>
                          <p:nvPr/>
                        </p:nvPicPr>
                        <p:blipFill>
                          <a:blip r:embed="rId10"/>
                          <a:stretch>
                            <a:fillRect/>
                          </a:stretch>
                        </p:blipFill>
                        <p:spPr>
                          <a:xfrm>
                            <a:off x="1838325" y="2432050"/>
                            <a:ext cx="2311400" cy="12430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0983071"/>
                  </p:ext>
                </p:extLst>
              </p:nvPr>
            </p:nvGraphicFramePr>
            <p:xfrm>
              <a:off x="8459788" y="2684463"/>
              <a:ext cx="2641600" cy="736600"/>
            </p:xfrm>
            <a:graphic>
              <a:graphicData uri="http://schemas.openxmlformats.org/presentationml/2006/ole">
                <mc:AlternateContent xmlns:mc="http://schemas.openxmlformats.org/markup-compatibility/2006">
                  <mc:Choice xmlns:v="urn:schemas-microsoft-com:vml" Requires="v">
                    <p:oleObj spid="_x0000_s2482" name="Equation" r:id="rId11" imgW="2641320" imgH="736560" progId="Equation.DSMT4">
                      <p:embed/>
                    </p:oleObj>
                  </mc:Choice>
                  <mc:Fallback>
                    <p:oleObj name="Equation" r:id="rId11" imgW="2641320" imgH="736560" progId="Equation.DSMT4">
                      <p:embed/>
                      <p:pic>
                        <p:nvPicPr>
                          <p:cNvPr id="0" name=""/>
                          <p:cNvPicPr/>
                          <p:nvPr/>
                        </p:nvPicPr>
                        <p:blipFill>
                          <a:blip r:embed="rId12"/>
                          <a:stretch>
                            <a:fillRect/>
                          </a:stretch>
                        </p:blipFill>
                        <p:spPr>
                          <a:xfrm>
                            <a:off x="8459788" y="2684463"/>
                            <a:ext cx="2641600" cy="7366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76815336"/>
                  </p:ext>
                </p:extLst>
              </p:nvPr>
            </p:nvGraphicFramePr>
            <p:xfrm>
              <a:off x="4555719" y="2694838"/>
              <a:ext cx="1562100" cy="711200"/>
            </p:xfrm>
            <a:graphic>
              <a:graphicData uri="http://schemas.openxmlformats.org/presentationml/2006/ole">
                <mc:AlternateContent xmlns:mc="http://schemas.openxmlformats.org/markup-compatibility/2006">
                  <mc:Choice xmlns:v="urn:schemas-microsoft-com:vml" Requires="v">
                    <p:oleObj spid="_x0000_s2483" name="Equation" r:id="rId13" imgW="1562040" imgH="711000" progId="Equation.DSMT4">
                      <p:embed/>
                    </p:oleObj>
                  </mc:Choice>
                  <mc:Fallback>
                    <p:oleObj name="Equation" r:id="rId13" imgW="1562040" imgH="711000" progId="Equation.DSMT4">
                      <p:embed/>
                      <p:pic>
                        <p:nvPicPr>
                          <p:cNvPr id="0" name=""/>
                          <p:cNvPicPr/>
                          <p:nvPr/>
                        </p:nvPicPr>
                        <p:blipFill>
                          <a:blip r:embed="rId14"/>
                          <a:stretch>
                            <a:fillRect/>
                          </a:stretch>
                        </p:blipFill>
                        <p:spPr>
                          <a:xfrm>
                            <a:off x="4555719" y="2694838"/>
                            <a:ext cx="1562100" cy="711200"/>
                          </a:xfrm>
                          <a:prstGeom prst="rect">
                            <a:avLst/>
                          </a:prstGeom>
                        </p:spPr>
                      </p:pic>
                    </p:oleObj>
                  </mc:Fallback>
                </mc:AlternateContent>
              </a:graphicData>
            </a:graphic>
          </p:graphicFrame>
          <p:sp>
            <p:nvSpPr>
              <p:cNvPr id="13" name="右箭头 12"/>
              <p:cNvSpPr/>
              <p:nvPr/>
            </p:nvSpPr>
            <p:spPr>
              <a:xfrm>
                <a:off x="4235501" y="3050438"/>
                <a:ext cx="234442" cy="877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文本框 14"/>
              <p:cNvSpPr txBox="1"/>
              <p:nvPr/>
            </p:nvSpPr>
            <p:spPr>
              <a:xfrm>
                <a:off x="6181519" y="2761573"/>
                <a:ext cx="1783309" cy="646331"/>
              </a:xfrm>
              <a:prstGeom prst="rect">
                <a:avLst/>
              </a:prstGeom>
              <a:noFill/>
            </p:spPr>
            <p:txBody>
              <a:bodyPr wrap="none" rtlCol="0">
                <a:spAutoFit/>
              </a:bodyPr>
              <a:lstStyle/>
              <a:p>
                <a:r>
                  <a:rPr lang="en-US" altLang="zh-CN" dirty="0"/>
                  <a:t>multiplied by </a:t>
                </a:r>
                <a:r>
                  <a:rPr lang="en-US" altLang="zh-CN" dirty="0" smtClean="0"/>
                  <a:t>the</a:t>
                </a:r>
              </a:p>
              <a:p>
                <a:r>
                  <a:rPr lang="en-US" altLang="zh-CN" dirty="0" smtClean="0"/>
                  <a:t> </a:t>
                </a:r>
                <a:r>
                  <a:rPr lang="en-US" altLang="zh-CN" dirty="0"/>
                  <a:t>denominator </a:t>
                </a:r>
                <a:endParaRPr lang="zh-CN" altLang="en-US" dirty="0"/>
              </a:p>
            </p:txBody>
          </p:sp>
        </p:grpSp>
      </p:grpSp>
      <p:grpSp>
        <p:nvGrpSpPr>
          <p:cNvPr id="20" name="组合 19"/>
          <p:cNvGrpSpPr/>
          <p:nvPr/>
        </p:nvGrpSpPr>
        <p:grpSpPr>
          <a:xfrm>
            <a:off x="772024" y="5634542"/>
            <a:ext cx="8244976" cy="723900"/>
            <a:chOff x="772024" y="5634542"/>
            <a:chExt cx="8244976" cy="723900"/>
          </a:xfrm>
        </p:grpSpPr>
        <mc:AlternateContent xmlns:mc="http://schemas.openxmlformats.org/markup-compatibility/2006" xmlns:a14="http://schemas.microsoft.com/office/drawing/2010/main">
          <mc:Choice Requires="a14">
            <p:graphicFrame>
              <p:nvGraphicFramePr>
                <p:cNvPr id="12" name="对象 11"/>
                <p:cNvGraphicFramePr>
                  <a:graphicFrameLocks noChangeAspect="1"/>
                </p:cNvGraphicFramePr>
                <p:nvPr>
                  <p:extLst>
                    <p:ext uri="{D42A27DB-BD31-4B8C-83A1-F6EECF244321}">
                      <p14:modId xmlns:p14="http://schemas.microsoft.com/office/powerpoint/2010/main" val="1167386472"/>
                    </p:ext>
                  </p:extLst>
                </p:nvPr>
              </p:nvGraphicFramePr>
              <p:xfrm>
                <a:off x="4622800" y="5634542"/>
                <a:ext cx="4394200" cy="723900"/>
              </p:xfrm>
              <a:graphic>
                <a:graphicData uri="http://schemas.openxmlformats.org/presentationml/2006/ole">
                  <mc:AlternateContent>
                    <mc:Choice xmlns:v="urn:schemas-microsoft-com:vml" Requires="v">
                      <p:oleObj spid="_x0000_s2484" name="Equation" r:id="rId15" imgW="4394160" imgH="723600" progId="Equation.DSMT4">
                        <p:embed/>
                      </p:oleObj>
                    </mc:Choice>
                    <mc:Fallback>
                      <p:oleObj name="Equation" r:id="rId15" imgW="4394160" imgH="723600" progId="Equation.DSMT4">
                        <p:embed/>
                        <p:pic>
                          <p:nvPicPr>
                            <p:cNvPr id="0" name=""/>
                            <p:cNvPicPr/>
                            <p:nvPr/>
                          </p:nvPicPr>
                          <p:blipFill>
                            <a:blip r:embed="rId16"/>
                            <a:stretch>
                              <a:fillRect/>
                            </a:stretch>
                          </p:blipFill>
                          <p:spPr>
                            <a:xfrm>
                              <a:off x="4622800" y="5634542"/>
                              <a:ext cx="4394200" cy="723900"/>
                            </a:xfrm>
                            <a:prstGeom prst="rect">
                              <a:avLst/>
                            </a:prstGeom>
                          </p:spPr>
                        </p:pic>
                      </p:oleObj>
                    </mc:Fallback>
                  </mc:AlternateContent>
                </a:graphicData>
              </a:graphic>
            </p:graphicFrame>
          </mc:Choice>
          <mc:Fallback xmlns="">
            <p:graphicFrame>
              <p:nvGraphicFramePr>
                <p:cNvPr id="12" name="对象 11"/>
                <p:cNvGraphicFramePr>
                  <a:graphicFrameLocks noChangeAspect="1"/>
                </p:cNvGraphicFramePr>
                <p:nvPr>
                  <p:extLst>
                    <p:ext uri="{D42A27DB-BD31-4B8C-83A1-F6EECF244321}">
                      <p14:modId xmlns:p14="http://schemas.microsoft.com/office/powerpoint/2010/main" val="1167386472"/>
                    </p:ext>
                  </p:extLst>
                </p:nvPr>
              </p:nvGraphicFramePr>
              <p:xfrm>
                <a:off x="4622800" y="5634542"/>
                <a:ext cx="4394200" cy="723900"/>
              </p:xfrm>
              <a:graphic>
                <a:graphicData uri="http://schemas.openxmlformats.org/presentationml/2006/ole">
                  <mc:AlternateContent>
                    <mc:Choice xmlns:v="urn:schemas-microsoft-com:vml" Requires="v">
                      <p:oleObj spid="_x0000_s2412" name="Equation" r:id="rId17" imgW="4394160" imgH="723600" progId="Equation.DSMT4">
                        <p:embed/>
                      </p:oleObj>
                    </mc:Choice>
                    <mc:Fallback>
                      <p:oleObj name="Equation" r:id="rId17" imgW="4394160" imgH="723600" progId="Equation.DSMT4">
                        <p:embed/>
                        <p:pic>
                          <p:nvPicPr>
                            <p:cNvPr id="0" name=""/>
                            <p:cNvPicPr/>
                            <p:nvPr/>
                          </p:nvPicPr>
                          <p:blipFill>
                            <a:blip r:embed="rId18"/>
                            <a:stretch>
                              <a:fillRect/>
                            </a:stretch>
                          </p:blipFill>
                          <p:spPr>
                            <a:xfrm>
                              <a:off x="4622800" y="5634542"/>
                              <a:ext cx="4394200" cy="7239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9" name="矩形 18"/>
                <p:cNvSpPr/>
                <p:nvPr/>
              </p:nvSpPr>
              <p:spPr>
                <a:xfrm>
                  <a:off x="772024" y="5747218"/>
                  <a:ext cx="2585964" cy="523220"/>
                </a:xfrm>
                <a:prstGeom prst="rect">
                  <a:avLst/>
                </a:prstGeom>
              </p:spPr>
              <p:txBody>
                <a:bodyPr wrap="none">
                  <a:spAutoFit/>
                </a:bodyPr>
                <a:lstStyle/>
                <a:p>
                  <a14:m>
                    <m:oMath xmlns:m="http://schemas.openxmlformats.org/officeDocument/2006/math">
                      <m:r>
                        <a:rPr lang="en-US" altLang="zh-CN" sz="2800" i="1">
                          <a:latin typeface="Cambria Math" panose="02040503050406030204" pitchFamily="18" charset="0"/>
                        </a:rPr>
                        <m:t>𝑏</m:t>
                      </m:r>
                      <m:r>
                        <a:rPr lang="en-US" altLang="zh-CN" sz="2800" i="1">
                          <a:latin typeface="Cambria Math" panose="02040503050406030204" pitchFamily="18" charset="0"/>
                        </a:rPr>
                        <m:t>=0</m:t>
                      </m:r>
                    </m:oMath>
                  </a14:m>
                  <a:r>
                    <a:rPr lang="en-US" altLang="zh-CN" sz="2800" dirty="0">
                      <a:ea typeface="Cambria Math" panose="02040503050406030204" pitchFamily="18" charset="0"/>
                    </a:rPr>
                    <a:t>,     explicit</a:t>
                  </a:r>
                  <a:endParaRPr lang="en-US" altLang="zh-CN" sz="2400" dirty="0">
                    <a:ea typeface="Cambria Math" panose="020405030504060302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772024" y="5747218"/>
                  <a:ext cx="2585964" cy="523220"/>
                </a:xfrm>
                <a:prstGeom prst="rect">
                  <a:avLst/>
                </a:prstGeom>
                <a:blipFill rotWithShape="0">
                  <a:blip r:embed="rId19"/>
                  <a:stretch>
                    <a:fillRect t="-11628" r="-3302" b="-32558"/>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9433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en-US" altLang="zh-CN" dirty="0" smtClean="0">
                <a:solidFill>
                  <a:srgbClr val="FF0000"/>
                </a:solidFill>
              </a:rPr>
              <a:t>implicit</a:t>
            </a:r>
            <a:r>
              <a:rPr lang="en-US" altLang="zh-CN" dirty="0" smtClean="0"/>
              <a:t>” FD operator </a:t>
            </a:r>
            <a:endParaRPr lang="zh-CN" altLang="en-US" dirty="0"/>
          </a:p>
        </p:txBody>
      </p:sp>
      <p:sp>
        <p:nvSpPr>
          <p:cNvPr id="3" name="内容占位符 2"/>
          <p:cNvSpPr>
            <a:spLocks noGrp="1"/>
          </p:cNvSpPr>
          <p:nvPr>
            <p:ph idx="1"/>
          </p:nvPr>
        </p:nvSpPr>
        <p:spPr/>
        <p:txBody>
          <a:bodyPr/>
          <a:lstStyle/>
          <a:p>
            <a:r>
              <a:rPr lang="en-US" altLang="zh-CN" u="sng" dirty="0" smtClean="0"/>
              <a:t>Where does it come from?</a:t>
            </a:r>
          </a:p>
          <a:p>
            <a:pPr lvl="1"/>
            <a:r>
              <a:rPr lang="en-US" altLang="zh-CN" dirty="0" smtClean="0"/>
              <a:t>Taylor series expansion(TE)</a:t>
            </a:r>
          </a:p>
          <a:p>
            <a:pPr lvl="1"/>
            <a:endParaRPr lang="en-US" altLang="zh-CN" dirty="0"/>
          </a:p>
          <a:p>
            <a:pPr lvl="1"/>
            <a:endParaRPr lang="en-US" altLang="zh-CN" dirty="0" smtClean="0"/>
          </a:p>
          <a:p>
            <a:pPr lvl="1"/>
            <a:r>
              <a:rPr lang="en-US" altLang="zh-CN" dirty="0" smtClean="0"/>
              <a:t>Add the above two equations</a:t>
            </a:r>
          </a:p>
          <a:p>
            <a:pPr lvl="1"/>
            <a:endParaRPr lang="en-US" altLang="zh-CN" dirty="0" smtClean="0"/>
          </a:p>
          <a:p>
            <a:pPr marL="0" indent="0">
              <a:buNone/>
            </a:pPr>
            <a:endParaRPr lang="zh-CN" altLang="en-US" dirty="0"/>
          </a:p>
        </p:txBody>
      </p:sp>
      <p:sp>
        <p:nvSpPr>
          <p:cNvPr id="4" name="Rectangle 2"/>
          <p:cNvSpPr>
            <a:spLocks noChangeArrowheads="1"/>
          </p:cNvSpPr>
          <p:nvPr/>
        </p:nvSpPr>
        <p:spPr bwMode="auto">
          <a:xfrm>
            <a:off x="1366788" y="2858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233657581"/>
              </p:ext>
            </p:extLst>
          </p:nvPr>
        </p:nvGraphicFramePr>
        <p:xfrm>
          <a:off x="1723104" y="2707381"/>
          <a:ext cx="7588250" cy="596900"/>
        </p:xfrm>
        <a:graphic>
          <a:graphicData uri="http://schemas.openxmlformats.org/presentationml/2006/ole">
            <mc:AlternateContent xmlns:mc="http://schemas.openxmlformats.org/markup-compatibility/2006">
              <mc:Choice xmlns:v="urn:schemas-microsoft-com:vml" Requires="v">
                <p:oleObj spid="_x0000_s3412" name="Equation" r:id="rId4" imgW="7607160" imgH="596880" progId="Equation.DSMT4">
                  <p:embed/>
                </p:oleObj>
              </mc:Choice>
              <mc:Fallback>
                <p:oleObj name="Equation" r:id="rId4" imgW="7607160" imgH="596880" progId="Equation.DSMT4">
                  <p:embed/>
                  <p:pic>
                    <p:nvPicPr>
                      <p:cNvPr id="0" name="Object 1"/>
                      <p:cNvPicPr>
                        <a:picLocks noChangeAspect="1" noChangeArrowheads="1"/>
                      </p:cNvPicPr>
                      <p:nvPr/>
                    </p:nvPicPr>
                    <p:blipFill>
                      <a:blip r:embed="rId5"/>
                      <a:srcRect/>
                      <a:stretch>
                        <a:fillRect/>
                      </a:stretch>
                    </p:blipFill>
                    <p:spPr bwMode="auto">
                      <a:xfrm>
                        <a:off x="1723104" y="2707381"/>
                        <a:ext cx="75882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6637288" y="29211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660865085"/>
              </p:ext>
            </p:extLst>
          </p:nvPr>
        </p:nvGraphicFramePr>
        <p:xfrm>
          <a:off x="1630363" y="3775075"/>
          <a:ext cx="6432550" cy="685800"/>
        </p:xfrm>
        <a:graphic>
          <a:graphicData uri="http://schemas.openxmlformats.org/presentationml/2006/ole">
            <mc:AlternateContent xmlns:mc="http://schemas.openxmlformats.org/markup-compatibility/2006">
              <mc:Choice xmlns:v="urn:schemas-microsoft-com:vml" Requires="v">
                <p:oleObj spid="_x0000_s3413" name="Equation" r:id="rId6" imgW="6413400" imgH="672840" progId="Equation.DSMT4">
                  <p:embed/>
                </p:oleObj>
              </mc:Choice>
              <mc:Fallback>
                <p:oleObj name="Equation" r:id="rId6" imgW="6413400" imgH="672840" progId="Equation.DSMT4">
                  <p:embed/>
                  <p:pic>
                    <p:nvPicPr>
                      <p:cNvPr id="0" name=""/>
                      <p:cNvPicPr>
                        <a:picLocks noChangeAspect="1" noChangeArrowheads="1"/>
                      </p:cNvPicPr>
                      <p:nvPr/>
                    </p:nvPicPr>
                    <p:blipFill>
                      <a:blip r:embed="rId7"/>
                      <a:srcRect/>
                      <a:stretch>
                        <a:fillRect/>
                      </a:stretch>
                    </p:blipFill>
                    <p:spPr bwMode="auto">
                      <a:xfrm>
                        <a:off x="1630363" y="3775075"/>
                        <a:ext cx="6432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5793000" y="3104937"/>
            <a:ext cx="184731" cy="369332"/>
          </a:xfrm>
          <a:prstGeom prst="rect">
            <a:avLst/>
          </a:prstGeom>
        </p:spPr>
        <p:txBody>
          <a:bodyPr wrap="none">
            <a:spAutoFit/>
          </a:bodyPr>
          <a:lstStyle/>
          <a:p>
            <a:endParaRPr lang="zh-CN" altLang="en-US" dirty="0"/>
          </a:p>
        </p:txBody>
      </p:sp>
      <p:graphicFrame>
        <p:nvGraphicFramePr>
          <p:cNvPr id="18" name="对象 17"/>
          <p:cNvGraphicFramePr>
            <a:graphicFrameLocks noChangeAspect="1"/>
          </p:cNvGraphicFramePr>
          <p:nvPr>
            <p:extLst>
              <p:ext uri="{D42A27DB-BD31-4B8C-83A1-F6EECF244321}">
                <p14:modId xmlns:p14="http://schemas.microsoft.com/office/powerpoint/2010/main" val="1655330079"/>
              </p:ext>
            </p:extLst>
          </p:nvPr>
        </p:nvGraphicFramePr>
        <p:xfrm>
          <a:off x="9545959" y="5367687"/>
          <a:ext cx="2311400" cy="1243013"/>
        </p:xfrm>
        <a:graphic>
          <a:graphicData uri="http://schemas.openxmlformats.org/presentationml/2006/ole">
            <mc:AlternateContent xmlns:mc="http://schemas.openxmlformats.org/markup-compatibility/2006">
              <mc:Choice xmlns:v="urn:schemas-microsoft-com:vml" Requires="v">
                <p:oleObj spid="_x0000_s3414" name="Equation" r:id="rId8" imgW="2311200" imgH="1460160" progId="Equation.DSMT4">
                  <p:embed/>
                </p:oleObj>
              </mc:Choice>
              <mc:Fallback>
                <p:oleObj name="Equation" r:id="rId8" imgW="2311200" imgH="1460160" progId="Equation.DSMT4">
                  <p:embed/>
                  <p:pic>
                    <p:nvPicPr>
                      <p:cNvPr id="0" name=""/>
                      <p:cNvPicPr/>
                      <p:nvPr/>
                    </p:nvPicPr>
                    <p:blipFill>
                      <a:blip r:embed="rId9"/>
                      <a:stretch>
                        <a:fillRect/>
                      </a:stretch>
                    </p:blipFill>
                    <p:spPr>
                      <a:xfrm>
                        <a:off x="9545959" y="5367687"/>
                        <a:ext cx="2311400" cy="1243013"/>
                      </a:xfrm>
                      <a:prstGeom prst="rect">
                        <a:avLst/>
                      </a:prstGeom>
                    </p:spPr>
                  </p:pic>
                </p:oleObj>
              </mc:Fallback>
            </mc:AlternateContent>
          </a:graphicData>
        </a:graphic>
      </p:graphicFrame>
      <p:grpSp>
        <p:nvGrpSpPr>
          <p:cNvPr id="23" name="组合 22"/>
          <p:cNvGrpSpPr/>
          <p:nvPr/>
        </p:nvGrpSpPr>
        <p:grpSpPr>
          <a:xfrm>
            <a:off x="209221" y="5359056"/>
            <a:ext cx="8384301" cy="1230838"/>
            <a:chOff x="209221" y="4832371"/>
            <a:chExt cx="8384301" cy="1230838"/>
          </a:xfrm>
        </p:grpSpPr>
        <mc:AlternateContent xmlns:mc="http://schemas.openxmlformats.org/markup-compatibility/2006" xmlns:a14="http://schemas.microsoft.com/office/drawing/2010/main">
          <mc:Choice Requires="a14">
            <p:graphicFrame>
              <p:nvGraphicFramePr>
                <p:cNvPr id="11" name="对象 10"/>
                <p:cNvGraphicFramePr>
                  <a:graphicFrameLocks noChangeAspect="1"/>
                </p:cNvGraphicFramePr>
                <p:nvPr>
                  <p:extLst>
                    <p:ext uri="{D42A27DB-BD31-4B8C-83A1-F6EECF244321}">
                      <p14:modId xmlns:p14="http://schemas.microsoft.com/office/powerpoint/2010/main" val="1473391021"/>
                    </p:ext>
                  </p:extLst>
                </p:nvPr>
              </p:nvGraphicFramePr>
              <p:xfrm>
                <a:off x="1677988" y="4989878"/>
                <a:ext cx="5719762" cy="685800"/>
              </p:xfrm>
              <a:graphic>
                <a:graphicData uri="http://schemas.openxmlformats.org/presentationml/2006/ole">
                  <mc:AlternateContent>
                    <mc:Choice xmlns:v="urn:schemas-microsoft-com:vml" Requires="v">
                      <p:oleObj spid="_x0000_s3415" name="Equation" r:id="rId10" imgW="5702040" imgH="672840" progId="Equation.DSMT4">
                        <p:embed/>
                      </p:oleObj>
                    </mc:Choice>
                    <mc:Fallback>
                      <p:oleObj name="Equation" r:id="rId10" imgW="5702040" imgH="672840" progId="Equation.DSMT4">
                        <p:embed/>
                        <p:pic>
                          <p:nvPicPr>
                            <p:cNvPr id="0" name=""/>
                            <p:cNvPicPr>
                              <a:picLocks noChangeAspect="1" noChangeArrowheads="1"/>
                            </p:cNvPicPr>
                            <p:nvPr/>
                          </p:nvPicPr>
                          <p:blipFill>
                            <a:blip r:embed="rId11"/>
                            <a:srcRect/>
                            <a:stretch>
                              <a:fillRect/>
                            </a:stretch>
                          </p:blipFill>
                          <p:spPr bwMode="auto">
                            <a:xfrm>
                              <a:off x="1677988" y="4989878"/>
                              <a:ext cx="5719762" cy="6858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11" name="对象 10"/>
                <p:cNvGraphicFramePr>
                  <a:graphicFrameLocks noChangeAspect="1"/>
                </p:cNvGraphicFramePr>
                <p:nvPr>
                  <p:extLst>
                    <p:ext uri="{D42A27DB-BD31-4B8C-83A1-F6EECF244321}">
                      <p14:modId xmlns:p14="http://schemas.microsoft.com/office/powerpoint/2010/main" val="1388334765"/>
                    </p:ext>
                  </p:extLst>
                </p:nvPr>
              </p:nvGraphicFramePr>
              <p:xfrm>
                <a:off x="1791530" y="4989513"/>
                <a:ext cx="5489575" cy="685800"/>
              </p:xfrm>
              <a:graphic>
                <a:graphicData uri="http://schemas.openxmlformats.org/presentationml/2006/ole">
                  <mc:AlternateContent>
                    <mc:Choice xmlns:v="urn:schemas-microsoft-com:vml" Requires="v">
                      <p:oleObj spid="_x0000_s3215" name="Equation" r:id="rId12" imgW="5473440" imgH="672840" progId="Equation.DSMT4">
                        <p:embed/>
                      </p:oleObj>
                    </mc:Choice>
                    <mc:Fallback>
                      <p:oleObj name="Equation" r:id="rId12" imgW="5473440" imgH="672840" progId="Equation.DSMT4">
                        <p:embed/>
                        <p:pic>
                          <p:nvPicPr>
                            <p:cNvPr id="0" name=""/>
                            <p:cNvPicPr>
                              <a:picLocks noChangeAspect="1" noChangeArrowheads="1"/>
                            </p:cNvPicPr>
                            <p:nvPr/>
                          </p:nvPicPr>
                          <p:blipFill>
                            <a:blip r:embed="rId13"/>
                            <a:srcRect/>
                            <a:stretch>
                              <a:fillRect/>
                            </a:stretch>
                          </p:blipFill>
                          <p:spPr bwMode="auto">
                            <a:xfrm>
                              <a:off x="1791530" y="4989513"/>
                              <a:ext cx="54895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12" name="椭圆 11"/>
            <p:cNvSpPr/>
            <p:nvPr/>
          </p:nvSpPr>
          <p:spPr>
            <a:xfrm>
              <a:off x="1649774" y="4854316"/>
              <a:ext cx="3041583" cy="77684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矩形 14"/>
                <p:cNvSpPr/>
                <p:nvPr/>
              </p:nvSpPr>
              <p:spPr>
                <a:xfrm>
                  <a:off x="209221" y="4832371"/>
                  <a:ext cx="643381" cy="697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smtClean="0">
                                <a:solidFill>
                                  <a:srgbClr val="1313FF"/>
                                </a:solidFill>
                                <a:latin typeface="Cambria Math"/>
                              </a:rPr>
                            </m:ctrlPr>
                          </m:fPr>
                          <m:num>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𝛿</m:t>
                                </m:r>
                              </m:e>
                              <m:sup>
                                <m:r>
                                  <m:rPr>
                                    <m:nor/>
                                  </m:rPr>
                                  <a:rPr lang="zh-CN" altLang="en-US" i="1">
                                    <a:solidFill>
                                      <a:srgbClr val="1313FF"/>
                                    </a:solidFill>
                                    <a:latin typeface="Times New Roman" panose="02020603050405020304" pitchFamily="18" charset="0"/>
                                    <a:cs typeface="Times New Roman" panose="02020603050405020304" pitchFamily="18" charset="0"/>
                                  </a:rPr>
                                  <m:t>2</m:t>
                                </m:r>
                              </m:sup>
                            </m:sSup>
                            <m:r>
                              <a:rPr lang="zh-CN" altLang="en-US" i="1">
                                <a:solidFill>
                                  <a:srgbClr val="1313FF"/>
                                </a:solidFill>
                                <a:latin typeface="Cambria Math" panose="02040503050406030204" pitchFamily="18" charset="0"/>
                              </a:rPr>
                              <m:t>𝑝</m:t>
                            </m:r>
                          </m:num>
                          <m:den>
                            <m:r>
                              <a:rPr lang="zh-CN" altLang="en-US" i="1">
                                <a:solidFill>
                                  <a:srgbClr val="1313FF"/>
                                </a:solidFill>
                                <a:latin typeface="Cambria Math" panose="02040503050406030204" pitchFamily="18" charset="0"/>
                              </a:rPr>
                              <m:t>𝛿</m:t>
                            </m:r>
                            <m:sSup>
                              <m:sSupPr>
                                <m:ctrlPr>
                                  <a:rPr lang="zh-CN" altLang="en-US" i="1">
                                    <a:solidFill>
                                      <a:srgbClr val="1313FF"/>
                                    </a:solidFill>
                                    <a:latin typeface="Cambria Math"/>
                                  </a:rPr>
                                </m:ctrlPr>
                              </m:sSupPr>
                              <m:e>
                                <m:r>
                                  <a:rPr lang="zh-CN" altLang="en-US" i="1">
                                    <a:solidFill>
                                      <a:srgbClr val="1313FF"/>
                                    </a:solidFill>
                                    <a:latin typeface="Cambria Math" panose="02040503050406030204" pitchFamily="18" charset="0"/>
                                  </a:rPr>
                                  <m:t>𝑥</m:t>
                                </m:r>
                              </m:e>
                              <m:sup>
                                <m:r>
                                  <a:rPr lang="zh-CN" altLang="en-US" i="0">
                                    <a:solidFill>
                                      <a:srgbClr val="1313FF"/>
                                    </a:solidFill>
                                    <a:latin typeface="Cambria Math" panose="02040503050406030204" pitchFamily="18" charset="0"/>
                                  </a:rPr>
                                  <m:t>2</m:t>
                                </m:r>
                              </m:sup>
                            </m:sSup>
                          </m:den>
                        </m:f>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209221" y="4832371"/>
                  <a:ext cx="643381" cy="697242"/>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7154742" y="5293144"/>
                  <a:ext cx="1438780" cy="6975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i="1" smtClean="0">
                                <a:solidFill>
                                  <a:srgbClr val="FF0000"/>
                                </a:solidFill>
                                <a:latin typeface="Cambria Math"/>
                              </a:rPr>
                            </m:ctrlPr>
                          </m:fPr>
                          <m:num>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𝛿</m:t>
                                </m:r>
                              </m:e>
                              <m:sup>
                                <m:r>
                                  <m:rPr>
                                    <m:nor/>
                                  </m:rPr>
                                  <a:rPr lang="zh-CN" altLang="en-US" i="1">
                                    <a:solidFill>
                                      <a:srgbClr val="FF0000"/>
                                    </a:solidFill>
                                    <a:latin typeface="Times New Roman" panose="02020603050405020304" pitchFamily="18" charset="0"/>
                                    <a:cs typeface="Times New Roman" panose="02020603050405020304" pitchFamily="18" charset="0"/>
                                  </a:rPr>
                                  <m:t>2</m:t>
                                </m:r>
                              </m:sup>
                            </m:sSup>
                          </m:num>
                          <m:den>
                            <m:r>
                              <a:rPr lang="zh-CN" altLang="en-US" i="1">
                                <a:solidFill>
                                  <a:srgbClr val="FF0000"/>
                                </a:solidFill>
                                <a:latin typeface="Cambria Math" panose="02040503050406030204" pitchFamily="18" charset="0"/>
                              </a:rPr>
                              <m:t>𝛿</m:t>
                            </m:r>
                            <m:sSup>
                              <m:sSupPr>
                                <m:ctrlPr>
                                  <a:rPr lang="zh-CN" altLang="en-US" i="1">
                                    <a:solidFill>
                                      <a:srgbClr val="FF0000"/>
                                    </a:solidFill>
                                    <a:latin typeface="Cambria Math"/>
                                  </a:rPr>
                                </m:ctrlPr>
                              </m:sSupPr>
                              <m:e>
                                <m:r>
                                  <a:rPr lang="zh-CN" altLang="en-US" i="1">
                                    <a:solidFill>
                                      <a:srgbClr val="FF0000"/>
                                    </a:solidFill>
                                    <a:latin typeface="Cambria Math" panose="02040503050406030204" pitchFamily="18" charset="0"/>
                                  </a:rPr>
                                  <m:t>𝑥</m:t>
                                </m:r>
                              </m:e>
                              <m:sup>
                                <m:r>
                                  <a:rPr lang="zh-CN" altLang="en-US" i="0">
                                    <a:solidFill>
                                      <a:srgbClr val="FF0000"/>
                                    </a:solidFill>
                                    <a:latin typeface="Cambria Math" panose="02040503050406030204" pitchFamily="18" charset="0"/>
                                  </a:rPr>
                                  <m:t>2</m:t>
                                </m:r>
                              </m:sup>
                            </m:sSup>
                          </m:den>
                        </m:f>
                      </m:oMath>
                    </m:oMathPara>
                  </a14:m>
                  <a:endParaRPr lang="zh-CN"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7154742" y="5293144"/>
                  <a:ext cx="1438780" cy="697563"/>
                </a:xfrm>
                <a:prstGeom prst="rect">
                  <a:avLst/>
                </a:prstGeom>
                <a:blipFill rotWithShape="0">
                  <a:blip r:embed="rId15"/>
                  <a:stretch>
                    <a:fillRect/>
                  </a:stretch>
                </a:blipFill>
              </p:spPr>
              <p:txBody>
                <a:bodyPr/>
                <a:lstStyle/>
                <a:p>
                  <a:r>
                    <a:rPr lang="zh-CN" altLang="en-US">
                      <a:noFill/>
                    </a:rPr>
                    <a:t> </a:t>
                  </a:r>
                </a:p>
              </p:txBody>
            </p:sp>
          </mc:Fallback>
        </mc:AlternateContent>
        <p:sp>
          <p:nvSpPr>
            <p:cNvPr id="17" name="椭圆 16"/>
            <p:cNvSpPr/>
            <p:nvPr/>
          </p:nvSpPr>
          <p:spPr>
            <a:xfrm>
              <a:off x="5324126" y="5002845"/>
              <a:ext cx="468436" cy="7593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文本框 6"/>
            <p:cNvSpPr txBox="1"/>
            <p:nvPr/>
          </p:nvSpPr>
          <p:spPr>
            <a:xfrm>
              <a:off x="6046880" y="5693877"/>
              <a:ext cx="1367682" cy="369332"/>
            </a:xfrm>
            <a:prstGeom prst="rect">
              <a:avLst/>
            </a:prstGeom>
            <a:noFill/>
          </p:spPr>
          <p:txBody>
            <a:bodyPr wrap="none" rtlCol="0">
              <a:spAutoFit/>
            </a:bodyPr>
            <a:lstStyle/>
            <a:p>
              <a:r>
                <a:rPr lang="en-US" altLang="zh-CN" dirty="0" smtClean="0"/>
                <a:t>approximate</a:t>
              </a:r>
              <a:endParaRPr lang="zh-CN" altLang="en-US" dirty="0"/>
            </a:p>
          </p:txBody>
        </p:sp>
        <p:sp>
          <p:nvSpPr>
            <p:cNvPr id="20" name="左箭头 19"/>
            <p:cNvSpPr/>
            <p:nvPr/>
          </p:nvSpPr>
          <p:spPr>
            <a:xfrm>
              <a:off x="5948733" y="5675313"/>
              <a:ext cx="1563977" cy="11832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文本框 20"/>
            <p:cNvSpPr txBox="1"/>
            <p:nvPr/>
          </p:nvSpPr>
          <p:spPr>
            <a:xfrm>
              <a:off x="893858" y="4859578"/>
              <a:ext cx="707245" cy="369332"/>
            </a:xfrm>
            <a:prstGeom prst="rect">
              <a:avLst/>
            </a:prstGeom>
            <a:noFill/>
          </p:spPr>
          <p:txBody>
            <a:bodyPr wrap="none" rtlCol="0">
              <a:spAutoFit/>
            </a:bodyPr>
            <a:lstStyle/>
            <a:p>
              <a:r>
                <a:rPr lang="en-US" altLang="zh-CN" dirty="0" smtClean="0"/>
                <a:t>equal</a:t>
              </a:r>
              <a:endParaRPr lang="zh-CN" altLang="en-US" dirty="0"/>
            </a:p>
          </p:txBody>
        </p:sp>
        <p:sp>
          <p:nvSpPr>
            <p:cNvPr id="22" name="左右箭头 21"/>
            <p:cNvSpPr/>
            <p:nvPr/>
          </p:nvSpPr>
          <p:spPr>
            <a:xfrm>
              <a:off x="814836" y="5190721"/>
              <a:ext cx="923646" cy="12841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aphicFrame>
        <p:nvGraphicFramePr>
          <p:cNvPr id="24" name="对象 23"/>
          <p:cNvGraphicFramePr>
            <a:graphicFrameLocks noChangeAspect="1"/>
          </p:cNvGraphicFramePr>
          <p:nvPr>
            <p:extLst>
              <p:ext uri="{D42A27DB-BD31-4B8C-83A1-F6EECF244321}">
                <p14:modId xmlns:p14="http://schemas.microsoft.com/office/powerpoint/2010/main" val="2079570928"/>
              </p:ext>
            </p:extLst>
          </p:nvPr>
        </p:nvGraphicFramePr>
        <p:xfrm>
          <a:off x="1649774" y="4593813"/>
          <a:ext cx="5884862" cy="608013"/>
        </p:xfrm>
        <a:graphic>
          <a:graphicData uri="http://schemas.openxmlformats.org/presentationml/2006/ole">
            <mc:AlternateContent xmlns:mc="http://schemas.openxmlformats.org/markup-compatibility/2006">
              <mc:Choice xmlns:v="urn:schemas-microsoft-com:vml" Requires="v">
                <p:oleObj spid="_x0000_s3416" name="Equation" r:id="rId16" imgW="5867280" imgH="596880" progId="Equation.DSMT4">
                  <p:embed/>
                </p:oleObj>
              </mc:Choice>
              <mc:Fallback>
                <p:oleObj name="Equation" r:id="rId16" imgW="5867280" imgH="596880" progId="Equation.DSMT4">
                  <p:embed/>
                  <p:pic>
                    <p:nvPicPr>
                      <p:cNvPr id="0" name=""/>
                      <p:cNvPicPr>
                        <a:picLocks noChangeAspect="1" noChangeArrowheads="1"/>
                      </p:cNvPicPr>
                      <p:nvPr/>
                    </p:nvPicPr>
                    <p:blipFill>
                      <a:blip r:embed="rId17"/>
                      <a:srcRect/>
                      <a:stretch>
                        <a:fillRect/>
                      </a:stretch>
                    </p:blipFill>
                    <p:spPr bwMode="auto">
                      <a:xfrm>
                        <a:off x="1649774" y="4593813"/>
                        <a:ext cx="5884862"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右箭头 24"/>
          <p:cNvSpPr/>
          <p:nvPr/>
        </p:nvSpPr>
        <p:spPr>
          <a:xfrm>
            <a:off x="8519827" y="5733534"/>
            <a:ext cx="740407" cy="6788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flipV="1">
            <a:off x="5320336" y="6151362"/>
            <a:ext cx="5381324" cy="162274"/>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183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en-US" altLang="zh-CN" dirty="0" smtClean="0">
                <a:solidFill>
                  <a:srgbClr val="FF0000"/>
                </a:solidFill>
              </a:rPr>
              <a:t>implicit</a:t>
            </a:r>
            <a:r>
              <a:rPr lang="en-US" altLang="zh-CN" dirty="0"/>
              <a:t>” FD operator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54141" y="1548310"/>
                <a:ext cx="10515600" cy="3415242"/>
              </a:xfrm>
            </p:spPr>
            <p:txBody>
              <a:bodyPr>
                <a:normAutofit/>
              </a:bodyPr>
              <a:lstStyle/>
              <a:p>
                <a:r>
                  <a:rPr lang="en-US" altLang="zh-CN" u="sng" dirty="0" smtClean="0"/>
                  <a:t>How to measure its accuracy?</a:t>
                </a:r>
              </a:p>
              <a:p>
                <a:pPr marL="914400" lvl="1" indent="-457200">
                  <a:buFont typeface="+mj-lt"/>
                  <a:buAutoNum type="arabicPeriod"/>
                </a:pPr>
                <a:r>
                  <a:rPr lang="en-US" altLang="zh-CN" dirty="0" smtClean="0"/>
                  <a:t>Substitute a plane wave  </a:t>
                </a:r>
                <a14:m>
                  <m:oMath xmlns:m="http://schemas.openxmlformats.org/officeDocument/2006/math">
                    <m:r>
                      <a:rPr lang="zh-CN" altLang="en-US" i="1">
                        <a:latin typeface="Cambria Math" panose="02040503050406030204" pitchFamily="18" charset="0"/>
                      </a:rPr>
                      <m:t>𝑝</m:t>
                    </m:r>
                    <m:r>
                      <a:rPr lang="zh-CN" altLang="en-US">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𝑝</m:t>
                        </m:r>
                      </m:e>
                      <m:sub>
                        <m:r>
                          <a:rPr lang="zh-CN" altLang="en-US">
                            <a:latin typeface="Cambria Math" panose="02040503050406030204" pitchFamily="18" charset="0"/>
                          </a:rPr>
                          <m:t>0</m:t>
                        </m:r>
                      </m:sub>
                    </m:sSub>
                    <m:sSup>
                      <m:sSupPr>
                        <m:ctrlPr>
                          <a:rPr lang="zh-CN" altLang="en-US" i="1">
                            <a:latin typeface="Cambria Math"/>
                          </a:rPr>
                        </m:ctrlPr>
                      </m:sSupPr>
                      <m:e>
                        <m:r>
                          <a:rPr lang="zh-CN" altLang="en-US" i="1">
                            <a:latin typeface="Cambria Math" panose="02040503050406030204" pitchFamily="18" charset="0"/>
                          </a:rPr>
                          <m:t>𝑒</m:t>
                        </m:r>
                      </m:e>
                      <m:sup>
                        <m:r>
                          <a:rPr lang="zh-CN" altLang="en-US" i="1">
                            <a:latin typeface="Cambria Math" panose="02040503050406030204" pitchFamily="18" charset="0"/>
                          </a:rPr>
                          <m:t>𝑖𝑘𝑥</m:t>
                        </m:r>
                      </m:sup>
                    </m:sSup>
                  </m:oMath>
                </a14:m>
                <a:r>
                  <a:rPr lang="en-US" altLang="zh-CN" dirty="0" smtClean="0"/>
                  <a:t>  into the FD operator, where </a:t>
                </a:r>
                <a14:m>
                  <m:oMath xmlns:m="http://schemas.openxmlformats.org/officeDocument/2006/math">
                    <m:sSub>
                      <m:sSubPr>
                        <m:ctrlPr>
                          <a:rPr lang="en-US" altLang="zh-CN" b="0" i="1" smtClean="0">
                            <a:latin typeface="Cambria Math"/>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en-US" altLang="zh-CN" dirty="0" smtClean="0"/>
                  <a:t>is a constant value,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ad>
                      <m:radPr>
                        <m:degHide m:val="on"/>
                        <m:ctrlPr>
                          <a:rPr lang="en-US" altLang="zh-CN" b="0" i="1" smtClean="0">
                            <a:latin typeface="Cambria Math"/>
                          </a:rPr>
                        </m:ctrlPr>
                      </m:radPr>
                      <m:deg/>
                      <m:e>
                        <m:r>
                          <a:rPr lang="en-US" altLang="zh-CN" b="0" i="1" smtClean="0">
                            <a:latin typeface="Cambria Math" panose="02040503050406030204" pitchFamily="18" charset="0"/>
                          </a:rPr>
                          <m:t>−1</m:t>
                        </m:r>
                      </m:e>
                    </m:rad>
                  </m:oMath>
                </a14:m>
                <a:r>
                  <a:rPr lang="en-US" altLang="zh-CN" dirty="0" smtClean="0"/>
                  <a:t>, </a:t>
                </a:r>
                <a14:m>
                  <m:oMath xmlns:m="http://schemas.openxmlformats.org/officeDocument/2006/math">
                    <m:r>
                      <a:rPr lang="en-US" altLang="zh-CN" b="0" i="1" smtClean="0">
                        <a:latin typeface="Cambria Math" panose="02040503050406030204" pitchFamily="18" charset="0"/>
                      </a:rPr>
                      <m:t>𝑘</m:t>
                    </m:r>
                  </m:oMath>
                </a14:m>
                <a:r>
                  <a:rPr lang="zh-CN" altLang="en-US" dirty="0" smtClean="0"/>
                  <a:t> </a:t>
                </a:r>
                <a:r>
                  <a:rPr lang="en-US" altLang="zh-CN" dirty="0" smtClean="0"/>
                  <a:t>represents the wavenumber.</a:t>
                </a:r>
              </a:p>
              <a:p>
                <a:pPr marL="914400" lvl="1" indent="-457200">
                  <a:buFont typeface="+mj-lt"/>
                  <a:buAutoNum type="arabicPeriod"/>
                </a:pPr>
                <a:r>
                  <a:rPr lang="en-US" altLang="zh-CN" dirty="0" smtClean="0"/>
                  <a:t>Get the dispersion relation of the FD operator</a:t>
                </a:r>
              </a:p>
              <a:p>
                <a:pPr marL="914400" lvl="1" indent="-457200">
                  <a:buFont typeface="+mj-lt"/>
                  <a:buAutoNum type="arabicPeriod"/>
                </a:pPr>
                <a:r>
                  <a:rPr lang="en-US" altLang="zh-CN" dirty="0" smtClean="0"/>
                  <a:t>Analyze the error of the dispersion relation</a:t>
                </a:r>
              </a:p>
              <a:p>
                <a:pPr lvl="1"/>
                <a:r>
                  <a:rPr lang="en-US" altLang="zh-CN" dirty="0" smtClean="0"/>
                  <a:t>take the explicit central FD operator for example.</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smtClean="0"/>
              </a:p>
              <a:p>
                <a:pPr lvl="1"/>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54141" y="1548310"/>
                <a:ext cx="10515600" cy="3415242"/>
              </a:xfrm>
              <a:blipFill rotWithShape="0">
                <a:blip r:embed="rId4"/>
                <a:stretch>
                  <a:fillRect l="-1043" t="-3036"/>
                </a:stretch>
              </a:blipFill>
            </p:spPr>
            <p:txBody>
              <a:bodyPr/>
              <a:lstStyle/>
              <a:p>
                <a:r>
                  <a:rPr lang="zh-CN" altLang="en-US">
                    <a:noFill/>
                  </a:rPr>
                  <a:t> </a:t>
                </a:r>
              </a:p>
            </p:txBody>
          </p:sp>
        </mc:Fallback>
      </mc:AlternateContent>
      <p:grpSp>
        <p:nvGrpSpPr>
          <p:cNvPr id="22" name="组合 21"/>
          <p:cNvGrpSpPr/>
          <p:nvPr/>
        </p:nvGrpSpPr>
        <p:grpSpPr>
          <a:xfrm>
            <a:off x="689436" y="4203329"/>
            <a:ext cx="7241976" cy="723900"/>
            <a:chOff x="1221582" y="3595688"/>
            <a:chExt cx="7241976" cy="723900"/>
          </a:xfrm>
        </p:grpSpPr>
        <p:graphicFrame>
          <p:nvGraphicFramePr>
            <p:cNvPr id="5" name="对象 4"/>
            <p:cNvGraphicFramePr>
              <a:graphicFrameLocks noChangeAspect="1"/>
            </p:cNvGraphicFramePr>
            <p:nvPr>
              <p:extLst>
                <p:ext uri="{D42A27DB-BD31-4B8C-83A1-F6EECF244321}">
                  <p14:modId xmlns:p14="http://schemas.microsoft.com/office/powerpoint/2010/main" val="426545409"/>
                </p:ext>
              </p:extLst>
            </p:nvPr>
          </p:nvGraphicFramePr>
          <p:xfrm>
            <a:off x="3421658" y="3595688"/>
            <a:ext cx="5041900" cy="723900"/>
          </p:xfrm>
          <a:graphic>
            <a:graphicData uri="http://schemas.openxmlformats.org/presentationml/2006/ole">
              <mc:AlternateContent xmlns:mc="http://schemas.openxmlformats.org/markup-compatibility/2006">
                <mc:Choice xmlns:v="urn:schemas-microsoft-com:vml" Requires="v">
                  <p:oleObj spid="_x0000_s4447" name="Equation" r:id="rId5" imgW="5041800" imgH="723600" progId="Equation.DSMT4">
                    <p:embed/>
                  </p:oleObj>
                </mc:Choice>
                <mc:Fallback>
                  <p:oleObj name="Equation" r:id="rId5" imgW="5041800" imgH="723600" progId="Equation.DSMT4">
                    <p:embed/>
                    <p:pic>
                      <p:nvPicPr>
                        <p:cNvPr id="0" name=""/>
                        <p:cNvPicPr/>
                        <p:nvPr/>
                      </p:nvPicPr>
                      <p:blipFill>
                        <a:blip r:embed="rId6"/>
                        <a:stretch>
                          <a:fillRect/>
                        </a:stretch>
                      </p:blipFill>
                      <p:spPr>
                        <a:xfrm>
                          <a:off x="3421658" y="3595688"/>
                          <a:ext cx="5041900" cy="7239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87627823"/>
                </p:ext>
              </p:extLst>
            </p:nvPr>
          </p:nvGraphicFramePr>
          <p:xfrm>
            <a:off x="1221582" y="3779838"/>
            <a:ext cx="990600" cy="355600"/>
          </p:xfrm>
          <a:graphic>
            <a:graphicData uri="http://schemas.openxmlformats.org/presentationml/2006/ole">
              <mc:AlternateContent xmlns:mc="http://schemas.openxmlformats.org/markup-compatibility/2006">
                <mc:Choice xmlns:v="urn:schemas-microsoft-com:vml" Requires="v">
                  <p:oleObj spid="_x0000_s4448" name="Equation" r:id="rId7" imgW="990360" imgH="355320" progId="Equation.DSMT4">
                    <p:embed/>
                  </p:oleObj>
                </mc:Choice>
                <mc:Fallback>
                  <p:oleObj name="Equation" r:id="rId7" imgW="990360" imgH="355320" progId="Equation.DSMT4">
                    <p:embed/>
                    <p:pic>
                      <p:nvPicPr>
                        <p:cNvPr id="0" name=""/>
                        <p:cNvPicPr/>
                        <p:nvPr/>
                      </p:nvPicPr>
                      <p:blipFill>
                        <a:blip r:embed="rId8"/>
                        <a:stretch>
                          <a:fillRect/>
                        </a:stretch>
                      </p:blipFill>
                      <p:spPr>
                        <a:xfrm>
                          <a:off x="1221582" y="3779838"/>
                          <a:ext cx="990600" cy="355600"/>
                        </a:xfrm>
                        <a:prstGeom prst="rect">
                          <a:avLst/>
                        </a:prstGeom>
                      </p:spPr>
                    </p:pic>
                  </p:oleObj>
                </mc:Fallback>
              </mc:AlternateContent>
            </a:graphicData>
          </a:graphic>
        </p:graphicFrame>
        <p:sp>
          <p:nvSpPr>
            <p:cNvPr id="9" name="文本框 8"/>
            <p:cNvSpPr txBox="1"/>
            <p:nvPr/>
          </p:nvSpPr>
          <p:spPr>
            <a:xfrm>
              <a:off x="2274157" y="3631962"/>
              <a:ext cx="1122615" cy="369332"/>
            </a:xfrm>
            <a:prstGeom prst="rect">
              <a:avLst/>
            </a:prstGeom>
            <a:noFill/>
          </p:spPr>
          <p:txBody>
            <a:bodyPr wrap="none" rtlCol="0">
              <a:spAutoFit/>
            </a:bodyPr>
            <a:lstStyle/>
            <a:p>
              <a:r>
                <a:rPr lang="en-US" altLang="zh-CN" dirty="0" smtClean="0"/>
                <a:t>substitute</a:t>
              </a:r>
              <a:endParaRPr lang="zh-CN" altLang="en-US" dirty="0"/>
            </a:p>
          </p:txBody>
        </p:sp>
        <p:sp>
          <p:nvSpPr>
            <p:cNvPr id="10" name="右箭头 9"/>
            <p:cNvSpPr/>
            <p:nvPr/>
          </p:nvSpPr>
          <p:spPr>
            <a:xfrm>
              <a:off x="2274157" y="3934918"/>
              <a:ext cx="1031174" cy="663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23" name="组合 22"/>
          <p:cNvGrpSpPr/>
          <p:nvPr/>
        </p:nvGrpSpPr>
        <p:grpSpPr>
          <a:xfrm>
            <a:off x="689436" y="4743079"/>
            <a:ext cx="2083750" cy="1010981"/>
            <a:chOff x="1221582" y="4135438"/>
            <a:chExt cx="2083750" cy="1010981"/>
          </a:xfrm>
        </p:grpSpPr>
        <p:graphicFrame>
          <p:nvGraphicFramePr>
            <p:cNvPr id="12" name="对象 11"/>
            <p:cNvGraphicFramePr>
              <a:graphicFrameLocks noChangeAspect="1"/>
            </p:cNvGraphicFramePr>
            <p:nvPr>
              <p:extLst>
                <p:ext uri="{D42A27DB-BD31-4B8C-83A1-F6EECF244321}">
                  <p14:modId xmlns:p14="http://schemas.microsoft.com/office/powerpoint/2010/main" val="3447271662"/>
                </p:ext>
              </p:extLst>
            </p:nvPr>
          </p:nvGraphicFramePr>
          <p:xfrm>
            <a:off x="1221582" y="4435219"/>
            <a:ext cx="1384300" cy="711200"/>
          </p:xfrm>
          <a:graphic>
            <a:graphicData uri="http://schemas.openxmlformats.org/presentationml/2006/ole">
              <mc:AlternateContent xmlns:mc="http://schemas.openxmlformats.org/markup-compatibility/2006">
                <mc:Choice xmlns:v="urn:schemas-microsoft-com:vml" Requires="v">
                  <p:oleObj spid="_x0000_s4449" name="Equation" r:id="rId9" imgW="1384200" imgH="711000" progId="Equation.DSMT4">
                    <p:embed/>
                  </p:oleObj>
                </mc:Choice>
                <mc:Fallback>
                  <p:oleObj name="Equation" r:id="rId9" imgW="1384200" imgH="711000" progId="Equation.DSMT4">
                    <p:embed/>
                    <p:pic>
                      <p:nvPicPr>
                        <p:cNvPr id="0" name=""/>
                        <p:cNvPicPr/>
                        <p:nvPr/>
                      </p:nvPicPr>
                      <p:blipFill>
                        <a:blip r:embed="rId10"/>
                        <a:stretch>
                          <a:fillRect/>
                        </a:stretch>
                      </p:blipFill>
                      <p:spPr>
                        <a:xfrm>
                          <a:off x="1221582" y="4435219"/>
                          <a:ext cx="1384300" cy="711200"/>
                        </a:xfrm>
                        <a:prstGeom prst="rect">
                          <a:avLst/>
                        </a:prstGeom>
                      </p:spPr>
                    </p:pic>
                  </p:oleObj>
                </mc:Fallback>
              </mc:AlternateContent>
            </a:graphicData>
          </a:graphic>
        </p:graphicFrame>
        <p:cxnSp>
          <p:nvCxnSpPr>
            <p:cNvPr id="14" name="直接箭头连接符 13"/>
            <p:cNvCxnSpPr/>
            <p:nvPr/>
          </p:nvCxnSpPr>
          <p:spPr>
            <a:xfrm flipH="1">
              <a:off x="2466204" y="4135438"/>
              <a:ext cx="839128" cy="521229"/>
            </a:xfrm>
            <a:prstGeom prst="straightConnector1">
              <a:avLst/>
            </a:prstGeom>
            <a:ln w="57150">
              <a:solidFill>
                <a:srgbClr val="1313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530671" y="4804266"/>
            <a:ext cx="8572500" cy="975194"/>
            <a:chOff x="3062817" y="4196625"/>
            <a:chExt cx="8572500" cy="975194"/>
          </a:xfrm>
        </p:grpSpPr>
        <p:graphicFrame>
          <p:nvGraphicFramePr>
            <p:cNvPr id="11" name="对象 10"/>
            <p:cNvGraphicFramePr>
              <a:graphicFrameLocks noChangeAspect="1"/>
            </p:cNvGraphicFramePr>
            <p:nvPr>
              <p:extLst>
                <p:ext uri="{D42A27DB-BD31-4B8C-83A1-F6EECF244321}">
                  <p14:modId xmlns:p14="http://schemas.microsoft.com/office/powerpoint/2010/main" val="3941358153"/>
                </p:ext>
              </p:extLst>
            </p:nvPr>
          </p:nvGraphicFramePr>
          <p:xfrm>
            <a:off x="3062817" y="4435219"/>
            <a:ext cx="8572500" cy="736600"/>
          </p:xfrm>
          <a:graphic>
            <a:graphicData uri="http://schemas.openxmlformats.org/presentationml/2006/ole">
              <mc:AlternateContent xmlns:mc="http://schemas.openxmlformats.org/markup-compatibility/2006">
                <mc:Choice xmlns:v="urn:schemas-microsoft-com:vml" Requires="v">
                  <p:oleObj spid="_x0000_s4450" name="Equation" r:id="rId11" imgW="8572320" imgH="736560" progId="Equation.DSMT4">
                    <p:embed/>
                  </p:oleObj>
                </mc:Choice>
                <mc:Fallback>
                  <p:oleObj name="Equation" r:id="rId11" imgW="8572320" imgH="736560" progId="Equation.DSMT4">
                    <p:embed/>
                    <p:pic>
                      <p:nvPicPr>
                        <p:cNvPr id="0" name=""/>
                        <p:cNvPicPr/>
                        <p:nvPr/>
                      </p:nvPicPr>
                      <p:blipFill>
                        <a:blip r:embed="rId12"/>
                        <a:stretch>
                          <a:fillRect/>
                        </a:stretch>
                      </p:blipFill>
                      <p:spPr>
                        <a:xfrm>
                          <a:off x="3062817" y="4435219"/>
                          <a:ext cx="8572500" cy="736600"/>
                        </a:xfrm>
                        <a:prstGeom prst="rect">
                          <a:avLst/>
                        </a:prstGeom>
                      </p:spPr>
                    </p:pic>
                  </p:oleObj>
                </mc:Fallback>
              </mc:AlternateContent>
            </a:graphicData>
          </a:graphic>
        </p:graphicFrame>
        <p:cxnSp>
          <p:nvCxnSpPr>
            <p:cNvPr id="16" name="直接箭头连接符 15"/>
            <p:cNvCxnSpPr/>
            <p:nvPr/>
          </p:nvCxnSpPr>
          <p:spPr>
            <a:xfrm>
              <a:off x="4699000" y="4196625"/>
              <a:ext cx="4876800" cy="324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5" name="对象 34"/>
          <p:cNvGraphicFramePr>
            <a:graphicFrameLocks noChangeAspect="1"/>
          </p:cNvGraphicFramePr>
          <p:nvPr>
            <p:extLst>
              <p:ext uri="{D42A27DB-BD31-4B8C-83A1-F6EECF244321}">
                <p14:modId xmlns:p14="http://schemas.microsoft.com/office/powerpoint/2010/main" val="3389226913"/>
              </p:ext>
            </p:extLst>
          </p:nvPr>
        </p:nvGraphicFramePr>
        <p:xfrm>
          <a:off x="4043067" y="5994765"/>
          <a:ext cx="2438400" cy="723900"/>
        </p:xfrm>
        <a:graphic>
          <a:graphicData uri="http://schemas.openxmlformats.org/presentationml/2006/ole">
            <mc:AlternateContent xmlns:mc="http://schemas.openxmlformats.org/markup-compatibility/2006">
              <mc:Choice xmlns:v="urn:schemas-microsoft-com:vml" Requires="v">
                <p:oleObj spid="_x0000_s4451" name="Equation" r:id="rId13" imgW="2438280" imgH="723600" progId="Equation.DSMT4">
                  <p:embed/>
                </p:oleObj>
              </mc:Choice>
              <mc:Fallback>
                <p:oleObj name="Equation" r:id="rId13" imgW="2438280" imgH="723600" progId="Equation.DSMT4">
                  <p:embed/>
                  <p:pic>
                    <p:nvPicPr>
                      <p:cNvPr id="0" name=""/>
                      <p:cNvPicPr/>
                      <p:nvPr/>
                    </p:nvPicPr>
                    <p:blipFill>
                      <a:blip r:embed="rId14"/>
                      <a:stretch>
                        <a:fillRect/>
                      </a:stretch>
                    </p:blipFill>
                    <p:spPr>
                      <a:xfrm>
                        <a:off x="4043067" y="5994765"/>
                        <a:ext cx="2438400" cy="723900"/>
                      </a:xfrm>
                      <a:prstGeom prst="rect">
                        <a:avLst/>
                      </a:prstGeom>
                    </p:spPr>
                  </p:pic>
                </p:oleObj>
              </mc:Fallback>
            </mc:AlternateContent>
          </a:graphicData>
        </a:graphic>
      </p:graphicFrame>
      <p:cxnSp>
        <p:nvCxnSpPr>
          <p:cNvPr id="13" name="直接箭头连接符 12"/>
          <p:cNvCxnSpPr/>
          <p:nvPr/>
        </p:nvCxnSpPr>
        <p:spPr>
          <a:xfrm>
            <a:off x="3852472" y="5636302"/>
            <a:ext cx="254833" cy="4347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047738" y="3721281"/>
            <a:ext cx="3702752" cy="1186642"/>
            <a:chOff x="8047738" y="3721281"/>
            <a:chExt cx="3702752" cy="1186642"/>
          </a:xfrm>
        </p:grpSpPr>
        <p:grpSp>
          <p:nvGrpSpPr>
            <p:cNvPr id="29" name="组合 28"/>
            <p:cNvGrpSpPr/>
            <p:nvPr/>
          </p:nvGrpSpPr>
          <p:grpSpPr>
            <a:xfrm>
              <a:off x="8047738" y="4184023"/>
              <a:ext cx="3345978" cy="723900"/>
              <a:chOff x="8579884" y="3254639"/>
              <a:chExt cx="3345978" cy="723900"/>
            </a:xfrm>
          </p:grpSpPr>
          <p:graphicFrame>
            <p:nvGraphicFramePr>
              <p:cNvPr id="21" name="对象 20"/>
              <p:cNvGraphicFramePr>
                <a:graphicFrameLocks noChangeAspect="1"/>
              </p:cNvGraphicFramePr>
              <p:nvPr>
                <p:extLst>
                  <p:ext uri="{D42A27DB-BD31-4B8C-83A1-F6EECF244321}">
                    <p14:modId xmlns:p14="http://schemas.microsoft.com/office/powerpoint/2010/main" val="1573379426"/>
                  </p:ext>
                </p:extLst>
              </p:nvPr>
            </p:nvGraphicFramePr>
            <p:xfrm>
              <a:off x="9525562" y="3254639"/>
              <a:ext cx="2400300" cy="723900"/>
            </p:xfrm>
            <a:graphic>
              <a:graphicData uri="http://schemas.openxmlformats.org/presentationml/2006/ole">
                <mc:AlternateContent xmlns:mc="http://schemas.openxmlformats.org/markup-compatibility/2006">
                  <mc:Choice xmlns:v="urn:schemas-microsoft-com:vml" Requires="v">
                    <p:oleObj spid="_x0000_s4452" name="Equation" r:id="rId15" imgW="2400120" imgH="723600" progId="Equation.DSMT4">
                      <p:embed/>
                    </p:oleObj>
                  </mc:Choice>
                  <mc:Fallback>
                    <p:oleObj name="Equation" r:id="rId15" imgW="2400120" imgH="723600" progId="Equation.DSMT4">
                      <p:embed/>
                      <p:pic>
                        <p:nvPicPr>
                          <p:cNvPr id="0" name=""/>
                          <p:cNvPicPr/>
                          <p:nvPr/>
                        </p:nvPicPr>
                        <p:blipFill>
                          <a:blip r:embed="rId16"/>
                          <a:stretch>
                            <a:fillRect/>
                          </a:stretch>
                        </p:blipFill>
                        <p:spPr>
                          <a:xfrm>
                            <a:off x="9525562" y="3254639"/>
                            <a:ext cx="2400300" cy="723900"/>
                          </a:xfrm>
                          <a:prstGeom prst="rect">
                            <a:avLst/>
                          </a:prstGeom>
                          <a:ln w="19050">
                            <a:solidFill>
                              <a:schemeClr val="tx1"/>
                            </a:solidFill>
                          </a:ln>
                        </p:spPr>
                      </p:pic>
                    </p:oleObj>
                  </mc:Fallback>
                </mc:AlternateContent>
              </a:graphicData>
            </a:graphic>
          </p:graphicFrame>
          <p:cxnSp>
            <p:nvCxnSpPr>
              <p:cNvPr id="27" name="直接箭头连接符 26"/>
              <p:cNvCxnSpPr/>
              <p:nvPr/>
            </p:nvCxnSpPr>
            <p:spPr>
              <a:xfrm>
                <a:off x="8579884" y="3646363"/>
                <a:ext cx="818116" cy="112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6"/>
            <p:cNvSpPr txBox="1"/>
            <p:nvPr/>
          </p:nvSpPr>
          <p:spPr>
            <a:xfrm>
              <a:off x="8865854" y="3721281"/>
              <a:ext cx="288463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t>Numeric dispersion relation </a:t>
              </a:r>
              <a:endParaRPr lang="zh-CN" altLang="en-US" b="1" dirty="0"/>
            </a:p>
          </p:txBody>
        </p:sp>
      </p:grpSp>
    </p:spTree>
    <p:extLst>
      <p:ext uri="{BB962C8B-B14F-4D97-AF65-F5344CB8AC3E}">
        <p14:creationId xmlns:p14="http://schemas.microsoft.com/office/powerpoint/2010/main" val="15654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en-US" altLang="zh-CN" dirty="0">
                <a:solidFill>
                  <a:srgbClr val="FF0000"/>
                </a:solidFill>
              </a:rPr>
              <a:t>implicit</a:t>
            </a:r>
            <a:r>
              <a:rPr lang="en-US" altLang="zh-CN" dirty="0"/>
              <a:t>” FD operator </a:t>
            </a:r>
            <a:endParaRPr lang="zh-CN" altLang="en-US" dirty="0"/>
          </a:p>
        </p:txBody>
      </p:sp>
      <mc:AlternateContent xmlns:mc="http://schemas.openxmlformats.org/markup-compatibility/2006" xmlns:a14="http://schemas.microsoft.com/office/drawing/2010/main">
        <mc:Choice Requires="a14">
          <p:sp>
            <p:nvSpPr>
              <p:cNvPr id="8" name="文本框 24"/>
              <p:cNvSpPr txBox="1"/>
              <p:nvPr/>
            </p:nvSpPr>
            <p:spPr>
              <a:xfrm>
                <a:off x="3506525" y="1738268"/>
                <a:ext cx="7954277"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altLang="zh-CN" sz="2400" dirty="0" smtClean="0"/>
                  <a:t>Let </a:t>
                </a:r>
                <a14:m>
                  <m:oMath xmlns:m="http://schemas.openxmlformats.org/officeDocument/2006/math">
                    <m:r>
                      <a:rPr lang="en-US" altLang="zh-CN" sz="2400" b="0" i="1" smtClean="0">
                        <a:latin typeface="Cambria Math" panose="02040503050406030204" pitchFamily="18" charset="0"/>
                      </a:rPr>
                      <m:t>𝐾</m:t>
                    </m:r>
                    <m:r>
                      <a:rPr lang="en-US" altLang="zh-CN" sz="2400" i="1">
                        <a:latin typeface="Cambria Math" panose="02040503050406030204" pitchFamily="18" charset="0"/>
                      </a:rPr>
                      <m:t>=</m:t>
                    </m:r>
                    <m:f>
                      <m:fPr>
                        <m:type m:val="lin"/>
                        <m:ctrlPr>
                          <a:rPr lang="en-US" altLang="zh-CN" sz="2400" i="1" smtClean="0">
                            <a:latin typeface="Cambria Math"/>
                          </a:rPr>
                        </m:ctrlPr>
                      </m:fPr>
                      <m:num>
                        <m:r>
                          <a:rPr lang="en-US" altLang="zh-CN" sz="2400" i="1">
                            <a:latin typeface="Cambria Math" panose="02040503050406030204" pitchFamily="18" charset="0"/>
                          </a:rPr>
                          <m:t>𝑘</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num>
                      <m:den>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𝜋</m:t>
                        </m:r>
                        <m:r>
                          <a:rPr lang="en-US" altLang="zh-CN" sz="2400" b="0" i="1" smtClean="0">
                            <a:latin typeface="Cambria Math" panose="02040503050406030204" pitchFamily="18" charset="0"/>
                          </a:rPr>
                          <m:t>)</m:t>
                        </m:r>
                      </m:den>
                    </m:f>
                  </m:oMath>
                </a14:m>
                <a:r>
                  <a:rPr lang="en-US" altLang="zh-CN" sz="2400" dirty="0" smtClean="0"/>
                  <a:t>, is a dimensionless wave number, relative to the selected grid spacing.  </a:t>
                </a:r>
                <a14:m>
                  <m:oMath xmlns:m="http://schemas.openxmlformats.org/officeDocument/2006/math">
                    <m:r>
                      <a:rPr lang="en-US" altLang="zh-CN" sz="2400" i="1">
                        <a:solidFill>
                          <a:srgbClr val="FF0000"/>
                        </a:solidFill>
                        <a:latin typeface="Cambria Math" panose="02040503050406030204" pitchFamily="18" charset="0"/>
                      </a:rPr>
                      <m:t>𝐾</m:t>
                    </m:r>
                    <m:r>
                      <a:rPr lang="en-US" altLang="zh-CN" sz="2400" i="1">
                        <a:solidFill>
                          <a:srgbClr val="FF0000"/>
                        </a:solidFill>
                        <a:latin typeface="Cambria Math" panose="02040503050406030204" pitchFamily="18" charset="0"/>
                      </a:rPr>
                      <m:t>&lt;0.5</m:t>
                    </m:r>
                  </m:oMath>
                </a14:m>
                <a:r>
                  <a:rPr lang="en-US" altLang="zh-CN" sz="2400" dirty="0" smtClean="0"/>
                  <a:t>, b</a:t>
                </a:r>
                <a:r>
                  <a:rPr lang="en-US" altLang="zh-CN" sz="2400" dirty="0"/>
                  <a:t>ecause</a:t>
                </a:r>
                <a14:m>
                  <m:oMath xmlns:m="http://schemas.openxmlformats.org/officeDocument/2006/math">
                    <m:r>
                      <a:rPr lang="zh-CN" altLang="en-US" sz="2400" i="1">
                        <a:latin typeface="Cambria Math" panose="02040503050406030204" pitchFamily="18" charset="0"/>
                        <a:ea typeface="Cambria Math" panose="02040503050406030204" pitchFamily="18" charset="0"/>
                      </a:rPr>
                      <m:t>𝜆</m:t>
                    </m:r>
                    <m:r>
                      <a:rPr lang="en-US" altLang="zh-CN" sz="2400" i="1">
                        <a:latin typeface="Cambria Math" panose="02040503050406030204" pitchFamily="18" charset="0"/>
                        <a:ea typeface="Cambria Math" panose="02040503050406030204" pitchFamily="18" charset="0"/>
                      </a:rPr>
                      <m:t>=</m:t>
                    </m:r>
                    <m:f>
                      <m:fPr>
                        <m:type m:val="lin"/>
                        <m:ctrlPr>
                          <a:rPr lang="en-US" altLang="zh-CN" sz="2400" i="1">
                            <a:latin typeface="Cambria Math"/>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2</m:t>
                        </m:r>
                        <m:r>
                          <a:rPr lang="zh-CN" altLang="en-US" sz="2400" i="1">
                            <a:latin typeface="Cambria Math" panose="02040503050406030204" pitchFamily="18" charset="0"/>
                            <a:ea typeface="Cambria Math" panose="02040503050406030204" pitchFamily="18" charset="0"/>
                          </a:rPr>
                          <m:t>𝜋</m:t>
                        </m:r>
                      </m:num>
                      <m:den>
                        <m:r>
                          <a:rPr lang="en-US" altLang="zh-CN" sz="2400" i="1">
                            <a:latin typeface="Cambria Math" panose="02040503050406030204" pitchFamily="18" charset="0"/>
                            <a:ea typeface="Cambria Math" panose="02040503050406030204" pitchFamily="18" charset="0"/>
                          </a:rPr>
                          <m:t>𝑘</m:t>
                        </m:r>
                      </m:den>
                    </m:f>
                    <m:r>
                      <a:rPr lang="en-US" altLang="zh-CN" sz="2400" b="0" i="1" smtClean="0">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r>
                      <a:rPr lang="en-US" altLang="zh-CN" sz="2400" i="1">
                        <a:latin typeface="Cambria Math" panose="02040503050406030204" pitchFamily="18" charset="0"/>
                        <a:ea typeface="Cambria Math" panose="02040503050406030204" pitchFamily="18" charset="0"/>
                      </a:rPr>
                      <m:t>&lt;</m:t>
                    </m:r>
                    <m:f>
                      <m:fPr>
                        <m:type m:val="lin"/>
                        <m:ctrlPr>
                          <a:rPr lang="en-US" altLang="zh-CN" sz="2400" i="1">
                            <a:latin typeface="Cambria Math"/>
                            <a:ea typeface="Cambria Math" panose="02040503050406030204" pitchFamily="18" charset="0"/>
                          </a:rPr>
                        </m:ctrlPr>
                      </m:fPr>
                      <m:num>
                        <m:r>
                          <a:rPr lang="zh-CN" altLang="en-US" sz="2400" i="1">
                            <a:latin typeface="Cambria Math" panose="02040503050406030204" pitchFamily="18" charset="0"/>
                            <a:ea typeface="Cambria Math" panose="02040503050406030204" pitchFamily="18" charset="0"/>
                          </a:rPr>
                          <m:t>𝜆</m:t>
                        </m:r>
                      </m:num>
                      <m:den>
                        <m:r>
                          <a:rPr lang="en-US" altLang="zh-CN" sz="2400" i="1">
                            <a:latin typeface="Cambria Math" panose="02040503050406030204" pitchFamily="18" charset="0"/>
                            <a:ea typeface="Cambria Math" panose="02040503050406030204" pitchFamily="18" charset="0"/>
                          </a:rPr>
                          <m:t>2</m:t>
                        </m:r>
                      </m:den>
                    </m:f>
                  </m:oMath>
                </a14:m>
                <a:r>
                  <a:rPr lang="en-US" altLang="zh-CN" sz="2400" dirty="0"/>
                  <a:t>(Nyquist spatial </a:t>
                </a:r>
                <a:r>
                  <a:rPr lang="en-US" altLang="zh-CN" sz="2400" dirty="0" smtClean="0"/>
                  <a:t>sampling limit)</a:t>
                </a:r>
                <a:endParaRPr lang="zh-CN" altLang="en-US" sz="2400" dirty="0">
                  <a:solidFill>
                    <a:srgbClr val="FF0000"/>
                  </a:solidFill>
                </a:endParaRPr>
              </a:p>
              <a:p>
                <a:endParaRPr lang="zh-CN" altLang="en-US" dirty="0"/>
              </a:p>
            </p:txBody>
          </p:sp>
        </mc:Choice>
        <mc:Fallback xmlns="">
          <p:sp>
            <p:nvSpPr>
              <p:cNvPr id="8" name="文本框 24"/>
              <p:cNvSpPr txBox="1">
                <a:spLocks noRot="1" noChangeAspect="1" noMove="1" noResize="1" noEditPoints="1" noAdjustHandles="1" noChangeArrowheads="1" noChangeShapeType="1" noTextEdit="1"/>
              </p:cNvSpPr>
              <p:nvPr/>
            </p:nvSpPr>
            <p:spPr>
              <a:xfrm>
                <a:off x="3506525" y="1738268"/>
                <a:ext cx="7954277" cy="1477328"/>
              </a:xfrm>
              <a:prstGeom prst="rect">
                <a:avLst/>
              </a:prstGeom>
              <a:blipFill rotWithShape="0">
                <a:blip r:embed="rId4"/>
                <a:stretch>
                  <a:fillRect l="-1149" t="-39256" b="-40909"/>
                </a:stretch>
              </a:blipFill>
            </p:spPr>
            <p:txBody>
              <a:bodyPr/>
              <a:lstStyle/>
              <a:p>
                <a:r>
                  <a:rPr lang="zh-CN" altLang="en-US">
                    <a:noFill/>
                  </a:rPr>
                  <a:t> </a:t>
                </a:r>
              </a:p>
            </p:txBody>
          </p:sp>
        </mc:Fallback>
      </mc:AlternateContent>
      <p:pic>
        <p:nvPicPr>
          <p:cNvPr id="9" name="图片 8"/>
          <p:cNvPicPr/>
          <p:nvPr/>
        </p:nvPicPr>
        <p:blipFill>
          <a:blip r:embed="rId5"/>
          <a:stretch>
            <a:fillRect/>
          </a:stretch>
        </p:blipFill>
        <p:spPr>
          <a:xfrm>
            <a:off x="414309" y="3785182"/>
            <a:ext cx="2590800" cy="406400"/>
          </a:xfrm>
          <a:prstGeom prst="rect">
            <a:avLst/>
          </a:prstGeom>
          <a:ln w="19050">
            <a:noFill/>
          </a:ln>
        </p:spPr>
      </p:pic>
      <p:pic>
        <p:nvPicPr>
          <p:cNvPr id="10" name="图片 9"/>
          <p:cNvPicPr/>
          <p:nvPr/>
        </p:nvPicPr>
        <p:blipFill>
          <a:blip r:embed="rId6"/>
          <a:stretch>
            <a:fillRect/>
          </a:stretch>
        </p:blipFill>
        <p:spPr>
          <a:xfrm>
            <a:off x="465613" y="4415236"/>
            <a:ext cx="2578100" cy="482600"/>
          </a:xfrm>
          <a:prstGeom prst="rect">
            <a:avLst/>
          </a:prstGeom>
          <a:ln w="19050">
            <a:noFill/>
          </a:ln>
        </p:spPr>
      </p:pic>
      <p:pic>
        <p:nvPicPr>
          <p:cNvPr id="11" name="图片 10"/>
          <p:cNvPicPr/>
          <p:nvPr/>
        </p:nvPicPr>
        <p:blipFill>
          <a:blip r:embed="rId7"/>
          <a:stretch>
            <a:fillRect/>
          </a:stretch>
        </p:blipFill>
        <p:spPr>
          <a:xfrm>
            <a:off x="308491" y="5208007"/>
            <a:ext cx="2781300" cy="482600"/>
          </a:xfrm>
          <a:prstGeom prst="rect">
            <a:avLst/>
          </a:prstGeom>
          <a:ln w="19050">
            <a:noFill/>
          </a:ln>
        </p:spPr>
      </p:pic>
      <p:pic>
        <p:nvPicPr>
          <p:cNvPr id="12" name="图片 11"/>
          <p:cNvPicPr/>
          <p:nvPr/>
        </p:nvPicPr>
        <p:blipFill>
          <a:blip r:embed="rId8"/>
          <a:stretch>
            <a:fillRect/>
          </a:stretch>
        </p:blipFill>
        <p:spPr>
          <a:xfrm>
            <a:off x="308491" y="5891346"/>
            <a:ext cx="3022600" cy="482600"/>
          </a:xfrm>
          <a:prstGeom prst="rect">
            <a:avLst/>
          </a:prstGeom>
          <a:ln w="19050">
            <a:noFill/>
          </a:ln>
        </p:spPr>
      </p:pic>
      <p:pic>
        <p:nvPicPr>
          <p:cNvPr id="13" name="图片 12"/>
          <p:cNvPicPr/>
          <p:nvPr/>
        </p:nvPicPr>
        <p:blipFill>
          <a:blip r:embed="rId9"/>
          <a:stretch>
            <a:fillRect/>
          </a:stretch>
        </p:blipFill>
        <p:spPr>
          <a:xfrm>
            <a:off x="3306456" y="4185748"/>
            <a:ext cx="3144838" cy="536575"/>
          </a:xfrm>
          <a:prstGeom prst="rect">
            <a:avLst/>
          </a:prstGeom>
          <a:ln w="19050">
            <a:noFill/>
          </a:ln>
        </p:spPr>
      </p:pic>
      <p:graphicFrame>
        <p:nvGraphicFramePr>
          <p:cNvPr id="20" name="对象 19"/>
          <p:cNvGraphicFramePr>
            <a:graphicFrameLocks noChangeAspect="1"/>
          </p:cNvGraphicFramePr>
          <p:nvPr>
            <p:extLst>
              <p:ext uri="{D42A27DB-BD31-4B8C-83A1-F6EECF244321}">
                <p14:modId xmlns:p14="http://schemas.microsoft.com/office/powerpoint/2010/main" val="975273282"/>
              </p:ext>
            </p:extLst>
          </p:nvPr>
        </p:nvGraphicFramePr>
        <p:xfrm>
          <a:off x="4031473" y="5208007"/>
          <a:ext cx="1845331" cy="636321"/>
        </p:xfrm>
        <a:graphic>
          <a:graphicData uri="http://schemas.openxmlformats.org/presentationml/2006/ole">
            <mc:AlternateContent xmlns:mc="http://schemas.openxmlformats.org/markup-compatibility/2006">
              <mc:Choice xmlns:v="urn:schemas-microsoft-com:vml" Requires="v">
                <p:oleObj spid="_x0000_s6222" name="Equation" r:id="rId10" imgW="1104840" imgH="380880" progId="Equation.DSMT4">
                  <p:embed/>
                </p:oleObj>
              </mc:Choice>
              <mc:Fallback>
                <p:oleObj name="Equation" r:id="rId10" imgW="1104840" imgH="380880" progId="Equation.DSMT4">
                  <p:embed/>
                  <p:pic>
                    <p:nvPicPr>
                      <p:cNvPr id="0" name=""/>
                      <p:cNvPicPr/>
                      <p:nvPr/>
                    </p:nvPicPr>
                    <p:blipFill>
                      <a:blip r:embed="rId11"/>
                      <a:stretch>
                        <a:fillRect/>
                      </a:stretch>
                    </p:blipFill>
                    <p:spPr>
                      <a:xfrm>
                        <a:off x="4031473" y="5208007"/>
                        <a:ext cx="1845331" cy="636321"/>
                      </a:xfrm>
                      <a:prstGeom prst="rect">
                        <a:avLst/>
                      </a:prstGeom>
                    </p:spPr>
                  </p:pic>
                </p:oleObj>
              </mc:Fallback>
            </mc:AlternateContent>
          </a:graphicData>
        </a:graphic>
      </p:graphicFrame>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3988" y="2891407"/>
            <a:ext cx="5121982" cy="3834639"/>
          </a:xfrm>
          <a:prstGeom prst="rect">
            <a:avLst/>
          </a:prstGeom>
        </p:spPr>
      </p:pic>
      <p:sp>
        <p:nvSpPr>
          <p:cNvPr id="24" name="文本框 6"/>
          <p:cNvSpPr txBox="1"/>
          <p:nvPr/>
        </p:nvSpPr>
        <p:spPr>
          <a:xfrm>
            <a:off x="4171725" y="3801767"/>
            <a:ext cx="1518749"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t>Error function</a:t>
            </a:r>
            <a:endParaRPr lang="zh-CN" altLang="en-US" b="1" dirty="0"/>
          </a:p>
        </p:txBody>
      </p:sp>
      <p:grpSp>
        <p:nvGrpSpPr>
          <p:cNvPr id="3" name="组合 2"/>
          <p:cNvGrpSpPr/>
          <p:nvPr/>
        </p:nvGrpSpPr>
        <p:grpSpPr>
          <a:xfrm>
            <a:off x="465613" y="1716087"/>
            <a:ext cx="2884636" cy="1222131"/>
            <a:chOff x="465613" y="1716087"/>
            <a:chExt cx="2884636" cy="1222131"/>
          </a:xfrm>
        </p:grpSpPr>
        <p:graphicFrame>
          <p:nvGraphicFramePr>
            <p:cNvPr id="19" name="对象 18"/>
            <p:cNvGraphicFramePr>
              <a:graphicFrameLocks noChangeAspect="1"/>
            </p:cNvGraphicFramePr>
            <p:nvPr>
              <p:extLst>
                <p:ext uri="{D42A27DB-BD31-4B8C-83A1-F6EECF244321}">
                  <p14:modId xmlns:p14="http://schemas.microsoft.com/office/powerpoint/2010/main" val="4083382188"/>
                </p:ext>
              </p:extLst>
            </p:nvPr>
          </p:nvGraphicFramePr>
          <p:xfrm>
            <a:off x="643413" y="2214318"/>
            <a:ext cx="2400300" cy="723900"/>
          </p:xfrm>
          <a:graphic>
            <a:graphicData uri="http://schemas.openxmlformats.org/presentationml/2006/ole">
              <mc:AlternateContent xmlns:mc="http://schemas.openxmlformats.org/markup-compatibility/2006">
                <mc:Choice xmlns:v="urn:schemas-microsoft-com:vml" Requires="v">
                  <p:oleObj spid="_x0000_s6223" name="Equation" r:id="rId13" imgW="2400120" imgH="723600" progId="Equation.DSMT4">
                    <p:embed/>
                  </p:oleObj>
                </mc:Choice>
                <mc:Fallback>
                  <p:oleObj name="Equation" r:id="rId13" imgW="2400120" imgH="723600" progId="Equation.DSMT4">
                    <p:embed/>
                    <p:pic>
                      <p:nvPicPr>
                        <p:cNvPr id="0" name=""/>
                        <p:cNvPicPr/>
                        <p:nvPr/>
                      </p:nvPicPr>
                      <p:blipFill>
                        <a:blip r:embed="rId14"/>
                        <a:stretch>
                          <a:fillRect/>
                        </a:stretch>
                      </p:blipFill>
                      <p:spPr>
                        <a:xfrm>
                          <a:off x="643413" y="2214318"/>
                          <a:ext cx="2400300" cy="723900"/>
                        </a:xfrm>
                        <a:prstGeom prst="rect">
                          <a:avLst/>
                        </a:prstGeom>
                        <a:ln w="19050">
                          <a:solidFill>
                            <a:schemeClr val="tx1"/>
                          </a:solidFill>
                        </a:ln>
                      </p:spPr>
                    </p:pic>
                  </p:oleObj>
                </mc:Fallback>
              </mc:AlternateContent>
            </a:graphicData>
          </a:graphic>
        </p:graphicFrame>
        <p:sp>
          <p:nvSpPr>
            <p:cNvPr id="14" name="文本框 6"/>
            <p:cNvSpPr txBox="1"/>
            <p:nvPr/>
          </p:nvSpPr>
          <p:spPr>
            <a:xfrm>
              <a:off x="465613" y="1716087"/>
              <a:ext cx="288463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t>Numeric dispersion relation </a:t>
              </a:r>
              <a:endParaRPr lang="zh-CN" altLang="en-US" b="1" dirty="0"/>
            </a:p>
          </p:txBody>
        </p:sp>
      </p:grpSp>
    </p:spTree>
    <p:extLst>
      <p:ext uri="{BB962C8B-B14F-4D97-AF65-F5344CB8AC3E}">
        <p14:creationId xmlns:p14="http://schemas.microsoft.com/office/powerpoint/2010/main" val="38664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en-US" altLang="zh-CN" dirty="0">
                <a:solidFill>
                  <a:srgbClr val="FF0000"/>
                </a:solidFill>
              </a:rPr>
              <a:t>implicit</a:t>
            </a:r>
            <a:r>
              <a:rPr lang="en-US" altLang="zh-CN" dirty="0"/>
              <a:t>” FD operator </a:t>
            </a:r>
            <a:endParaRPr lang="zh-CN" altLang="en-US" dirty="0"/>
          </a:p>
        </p:txBody>
      </p:sp>
      <p:sp>
        <p:nvSpPr>
          <p:cNvPr id="3" name="内容占位符 2"/>
          <p:cNvSpPr>
            <a:spLocks noGrp="1"/>
          </p:cNvSpPr>
          <p:nvPr>
            <p:ph idx="1"/>
          </p:nvPr>
        </p:nvSpPr>
        <p:spPr/>
        <p:txBody>
          <a:bodyPr/>
          <a:lstStyle/>
          <a:p>
            <a:r>
              <a:rPr lang="en-US" altLang="zh-CN" dirty="0" smtClean="0"/>
              <a:t>For the implicit FD operator </a:t>
            </a:r>
          </a:p>
          <a:p>
            <a:endParaRPr lang="en-US" altLang="zh-CN" dirty="0" smtClean="0"/>
          </a:p>
          <a:p>
            <a:endParaRPr lang="en-US" altLang="zh-CN" dirty="0"/>
          </a:p>
          <a:p>
            <a:endParaRPr lang="en-US" altLang="zh-CN" dirty="0"/>
          </a:p>
          <a:p>
            <a:r>
              <a:rPr lang="en-US" altLang="zh-CN" dirty="0" smtClean="0"/>
              <a:t>Its dispersion relation </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4230067883"/>
              </p:ext>
            </p:extLst>
          </p:nvPr>
        </p:nvGraphicFramePr>
        <p:xfrm>
          <a:off x="2002125" y="2345883"/>
          <a:ext cx="2032000" cy="1295400"/>
        </p:xfrm>
        <a:graphic>
          <a:graphicData uri="http://schemas.openxmlformats.org/presentationml/2006/ole">
            <mc:AlternateContent xmlns:mc="http://schemas.openxmlformats.org/markup-compatibility/2006">
              <mc:Choice xmlns:v="urn:schemas-microsoft-com:vml" Requires="v">
                <p:oleObj spid="_x0000_s5239" name="Equation" r:id="rId4" imgW="2031840" imgH="1295280" progId="Equation.DSMT4">
                  <p:embed/>
                </p:oleObj>
              </mc:Choice>
              <mc:Fallback>
                <p:oleObj name="Equation" r:id="rId4" imgW="2031840" imgH="1295280" progId="Equation.DSMT4">
                  <p:embed/>
                  <p:pic>
                    <p:nvPicPr>
                      <p:cNvPr id="0" name=""/>
                      <p:cNvPicPr/>
                      <p:nvPr/>
                    </p:nvPicPr>
                    <p:blipFill>
                      <a:blip r:embed="rId5"/>
                      <a:stretch>
                        <a:fillRect/>
                      </a:stretch>
                    </p:blipFill>
                    <p:spPr>
                      <a:xfrm>
                        <a:off x="2002125" y="2345883"/>
                        <a:ext cx="2032000" cy="1295400"/>
                      </a:xfrm>
                      <a:prstGeom prst="rect">
                        <a:avLst/>
                      </a:prstGeom>
                    </p:spPr>
                  </p:pic>
                </p:oleObj>
              </mc:Fallback>
            </mc:AlternateContent>
          </a:graphicData>
        </a:graphic>
      </p:graphicFrame>
      <p:grpSp>
        <p:nvGrpSpPr>
          <p:cNvPr id="5" name="组合 4"/>
          <p:cNvGrpSpPr/>
          <p:nvPr/>
        </p:nvGrpSpPr>
        <p:grpSpPr>
          <a:xfrm>
            <a:off x="738188" y="4773613"/>
            <a:ext cx="4559300" cy="1543050"/>
            <a:chOff x="738188" y="4773613"/>
            <a:chExt cx="4559300" cy="1543050"/>
          </a:xfrm>
        </p:grpSpPr>
        <p:graphicFrame>
          <p:nvGraphicFramePr>
            <p:cNvPr id="6" name="对象 5"/>
            <p:cNvGraphicFramePr>
              <a:graphicFrameLocks noChangeAspect="1"/>
            </p:cNvGraphicFramePr>
            <p:nvPr>
              <p:extLst>
                <p:ext uri="{D42A27DB-BD31-4B8C-83A1-F6EECF244321}">
                  <p14:modId xmlns:p14="http://schemas.microsoft.com/office/powerpoint/2010/main" val="3820269493"/>
                </p:ext>
              </p:extLst>
            </p:nvPr>
          </p:nvGraphicFramePr>
          <p:xfrm>
            <a:off x="738188" y="4773613"/>
            <a:ext cx="4559300" cy="825500"/>
          </p:xfrm>
          <a:graphic>
            <a:graphicData uri="http://schemas.openxmlformats.org/presentationml/2006/ole">
              <mc:AlternateContent xmlns:mc="http://schemas.openxmlformats.org/markup-compatibility/2006">
                <mc:Choice xmlns:v="urn:schemas-microsoft-com:vml" Requires="v">
                  <p:oleObj spid="_x0000_s5240" name="Equation" r:id="rId6" imgW="4559040" imgH="825480" progId="Equation.DSMT4">
                    <p:embed/>
                  </p:oleObj>
                </mc:Choice>
                <mc:Fallback>
                  <p:oleObj name="Equation" r:id="rId6" imgW="4559040" imgH="825480" progId="Equation.DSMT4">
                    <p:embed/>
                    <p:pic>
                      <p:nvPicPr>
                        <p:cNvPr id="0" name=""/>
                        <p:cNvPicPr/>
                        <p:nvPr/>
                      </p:nvPicPr>
                      <p:blipFill>
                        <a:blip r:embed="rId7"/>
                        <a:stretch>
                          <a:fillRect/>
                        </a:stretch>
                      </p:blipFill>
                      <p:spPr>
                        <a:xfrm>
                          <a:off x="738188" y="4773613"/>
                          <a:ext cx="4559300" cy="825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77334127"/>
                </p:ext>
              </p:extLst>
            </p:nvPr>
          </p:nvGraphicFramePr>
          <p:xfrm>
            <a:off x="872995" y="5707063"/>
            <a:ext cx="685800" cy="609600"/>
          </p:xfrm>
          <a:graphic>
            <a:graphicData uri="http://schemas.openxmlformats.org/presentationml/2006/ole">
              <mc:AlternateContent xmlns:mc="http://schemas.openxmlformats.org/markup-compatibility/2006">
                <mc:Choice xmlns:v="urn:schemas-microsoft-com:vml" Requires="v">
                  <p:oleObj spid="_x0000_s5241" name="Equation" r:id="rId8" imgW="685800" imgH="609480" progId="Equation.DSMT4">
                    <p:embed/>
                  </p:oleObj>
                </mc:Choice>
                <mc:Fallback>
                  <p:oleObj name="Equation" r:id="rId8" imgW="685800" imgH="609480" progId="Equation.DSMT4">
                    <p:embed/>
                    <p:pic>
                      <p:nvPicPr>
                        <p:cNvPr id="0" name=""/>
                        <p:cNvPicPr/>
                        <p:nvPr/>
                      </p:nvPicPr>
                      <p:blipFill>
                        <a:blip r:embed="rId9"/>
                        <a:stretch>
                          <a:fillRect/>
                        </a:stretch>
                      </p:blipFill>
                      <p:spPr>
                        <a:xfrm>
                          <a:off x="872995" y="5707063"/>
                          <a:ext cx="685800" cy="609600"/>
                        </a:xfrm>
                        <a:prstGeom prst="rect">
                          <a:avLst/>
                        </a:prstGeom>
                      </p:spPr>
                    </p:pic>
                  </p:oleObj>
                </mc:Fallback>
              </mc:AlternateContent>
            </a:graphicData>
          </a:graphic>
        </p:graphicFrame>
        <p:sp>
          <p:nvSpPr>
            <p:cNvPr id="8" name="文本框 7"/>
            <p:cNvSpPr txBox="1"/>
            <p:nvPr/>
          </p:nvSpPr>
          <p:spPr>
            <a:xfrm>
              <a:off x="1821305" y="5877481"/>
              <a:ext cx="2372957" cy="369332"/>
            </a:xfrm>
            <a:prstGeom prst="rect">
              <a:avLst/>
            </a:prstGeom>
            <a:noFill/>
          </p:spPr>
          <p:txBody>
            <a:bodyPr wrap="none" rtlCol="0">
              <a:spAutoFit/>
            </a:bodyPr>
            <a:lstStyle/>
            <a:p>
              <a:r>
                <a:rPr lang="en-US" altLang="zh-CN" dirty="0" smtClean="0"/>
                <a:t>obtained by TE method</a:t>
              </a:r>
              <a:endParaRPr lang="zh-CN" altLang="en-US" dirty="0"/>
            </a:p>
          </p:txBody>
        </p:sp>
      </p:grpSp>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9465" y="1685925"/>
            <a:ext cx="5846845" cy="4377317"/>
          </a:xfrm>
          <a:prstGeom prst="rect">
            <a:avLst/>
          </a:prstGeom>
        </p:spPr>
      </p:pic>
    </p:spTree>
    <p:extLst>
      <p:ext uri="{BB962C8B-B14F-4D97-AF65-F5344CB8AC3E}">
        <p14:creationId xmlns:p14="http://schemas.microsoft.com/office/powerpoint/2010/main" val="22451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en-US" altLang="zh-CN" dirty="0">
                <a:solidFill>
                  <a:srgbClr val="FF0000"/>
                </a:solidFill>
              </a:rPr>
              <a:t>implicit</a:t>
            </a:r>
            <a:r>
              <a:rPr lang="en-US" altLang="zh-CN" dirty="0"/>
              <a:t>” FD operator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u="sng" dirty="0" smtClean="0"/>
                  <a:t>Can it have a higher accuracy at large </a:t>
                </a:r>
                <a14:m>
                  <m:oMath xmlns:m="http://schemas.openxmlformats.org/officeDocument/2006/math">
                    <m:r>
                      <a:rPr lang="en-US" altLang="zh-CN" b="0" i="1" u="sng" smtClean="0">
                        <a:latin typeface="Cambria Math" panose="02040503050406030204" pitchFamily="18" charset="0"/>
                      </a:rPr>
                      <m:t>𝐾</m:t>
                    </m:r>
                  </m:oMath>
                </a14:m>
                <a:r>
                  <a:rPr lang="en-US" altLang="zh-CN" u="sng" dirty="0" smtClean="0"/>
                  <a:t>?</a:t>
                </a:r>
              </a:p>
              <a:p>
                <a:pPr lvl="1"/>
                <a:r>
                  <a:rPr lang="en-US" altLang="zh-CN" dirty="0" smtClean="0"/>
                  <a:t>Yes.   Just change the value of </a:t>
                </a:r>
                <a14:m>
                  <m:oMath xmlns:m="http://schemas.openxmlformats.org/officeDocument/2006/math">
                    <m:r>
                      <a:rPr lang="en-US" altLang="zh-CN" b="0" i="1" smtClean="0">
                        <a:solidFill>
                          <a:srgbClr val="FF0000"/>
                        </a:solidFill>
                        <a:latin typeface="Cambria Math" panose="02040503050406030204" pitchFamily="18" charset="0"/>
                      </a:rPr>
                      <m:t>𝑏</m:t>
                    </m:r>
                  </m:oMath>
                </a14:m>
                <a:endParaRPr lang="en-US" altLang="zh-CN" dirty="0" smtClean="0">
                  <a:solidFill>
                    <a:srgbClr val="FF0000"/>
                  </a:solidFill>
                </a:endParaRPr>
              </a:p>
              <a:p>
                <a:endParaRPr lang="en-US" altLang="zh-CN" dirty="0" smtClean="0"/>
              </a:p>
              <a:p>
                <a:endParaRPr lang="en-US" altLang="zh-CN" dirty="0"/>
              </a:p>
              <a:p>
                <a:endParaRPr lang="en-US" altLang="zh-CN" dirty="0" smtClean="0"/>
              </a:p>
              <a:p>
                <a:pPr marL="228600" lvl="1">
                  <a:spcBef>
                    <a:spcPts val="1000"/>
                  </a:spcBef>
                </a:pPr>
                <a:r>
                  <a:rPr lang="en-US" altLang="zh-CN" dirty="0" smtClean="0"/>
                  <a:t>We try to obtain </a:t>
                </a:r>
                <a14:m>
                  <m:oMath xmlns:m="http://schemas.openxmlformats.org/officeDocument/2006/math">
                    <m:r>
                      <a:rPr lang="en-US" altLang="zh-CN" i="1">
                        <a:solidFill>
                          <a:srgbClr val="FF0000"/>
                        </a:solidFill>
                        <a:latin typeface="Cambria Math" panose="02040503050406030204" pitchFamily="18" charset="0"/>
                      </a:rPr>
                      <m:t>𝑏</m:t>
                    </m:r>
                  </m:oMath>
                </a14:m>
                <a:r>
                  <a:rPr lang="en-US" altLang="zh-CN" dirty="0" smtClean="0">
                    <a:solidFill>
                      <a:srgbClr val="FF0000"/>
                    </a:solidFill>
                  </a:rPr>
                  <a:t> </a:t>
                </a:r>
                <a:r>
                  <a:rPr lang="en-US" altLang="zh-CN" dirty="0" smtClean="0"/>
                  <a:t>by the optimization method</a:t>
                </a:r>
              </a:p>
              <a:p>
                <a:pPr marL="914400" lvl="2" indent="-457200">
                  <a:spcBef>
                    <a:spcPts val="1000"/>
                  </a:spcBef>
                  <a:buFont typeface="+mj-lt"/>
                  <a:buAutoNum type="arabicPeriod"/>
                </a:pPr>
                <a:r>
                  <a:rPr lang="en-US" altLang="zh-CN" dirty="0" smtClean="0"/>
                  <a:t>The error function:</a:t>
                </a:r>
                <a14:m>
                  <m:oMath xmlns:m="http://schemas.openxmlformats.org/officeDocument/2006/math">
                    <m:r>
                      <a:rPr lang="zh-CN" altLang="en-US" i="1" smtClean="0">
                        <a:latin typeface="Cambria Math" panose="02040503050406030204" pitchFamily="18" charset="0"/>
                      </a:rPr>
                      <m:t>𝜀</m:t>
                    </m:r>
                    <m:d>
                      <m:dPr>
                        <m:ctrlPr>
                          <a:rPr lang="en-US" altLang="zh-CN" b="0" i="1" smtClean="0">
                            <a:latin typeface="Cambria Math"/>
                          </a:rPr>
                        </m:ctrlPr>
                      </m:dPr>
                      <m:e>
                        <m:r>
                          <a:rPr lang="en-US" altLang="zh-CN" b="0" i="1" smtClean="0">
                            <a:latin typeface="Cambria Math" panose="02040503050406030204" pitchFamily="18" charset="0"/>
                          </a:rPr>
                          <m:t>𝐾</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𝑓</m:t>
                        </m:r>
                      </m:e>
                      <m:sub>
                        <m:r>
                          <a:rPr lang="zh-CN" altLang="en-US" i="1">
                            <a:latin typeface="Cambria Math" panose="02040503050406030204" pitchFamily="18" charset="0"/>
                          </a:rPr>
                          <m:t>𝐼</m:t>
                        </m:r>
                      </m:sub>
                    </m:sSub>
                    <m:d>
                      <m:dPr>
                        <m:ctrlPr>
                          <a:rPr lang="zh-CN" altLang="en-US" i="1">
                            <a:latin typeface="Cambria Math"/>
                          </a:rPr>
                        </m:ctrlPr>
                      </m:dPr>
                      <m:e>
                        <m:r>
                          <a:rPr lang="zh-CN" altLang="en-US" i="1">
                            <a:latin typeface="Cambria Math" panose="02040503050406030204" pitchFamily="18" charset="0"/>
                          </a:rPr>
                          <m:t>𝐾</m:t>
                        </m:r>
                      </m:e>
                    </m:d>
                    <m:r>
                      <a:rPr lang="zh-CN" altLang="en-US">
                        <a:latin typeface="Cambria Math" panose="02040503050406030204" pitchFamily="18" charset="0"/>
                      </a:rPr>
                      <m:t>=</m:t>
                    </m:r>
                    <m:f>
                      <m:fPr>
                        <m:ctrlPr>
                          <a:rPr lang="zh-CN" altLang="en-US" i="1">
                            <a:latin typeface="Cambria Math"/>
                          </a:rPr>
                        </m:ctrlPr>
                      </m:fPr>
                      <m:num>
                        <m:r>
                          <a:rPr lang="zh-CN" altLang="en-US">
                            <a:latin typeface="Cambria Math" panose="02040503050406030204" pitchFamily="18" charset="0"/>
                          </a:rPr>
                          <m:t>1</m:t>
                        </m:r>
                      </m:num>
                      <m:den>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m:t>
                        </m:r>
                      </m:den>
                    </m:f>
                    <m:rad>
                      <m:radPr>
                        <m:degHide m:val="on"/>
                        <m:ctrlPr>
                          <a:rPr lang="zh-CN" altLang="en-US" i="1">
                            <a:latin typeface="Cambria Math"/>
                          </a:rPr>
                        </m:ctrlPr>
                      </m:radPr>
                      <m:deg/>
                      <m:e>
                        <m:f>
                          <m:fPr>
                            <m:ctrlPr>
                              <a:rPr lang="zh-CN" altLang="en-US" i="1">
                                <a:latin typeface="Cambria Math"/>
                              </a:rPr>
                            </m:ctrlPr>
                          </m:fPr>
                          <m:num>
                            <m:r>
                              <a:rPr lang="zh-CN" altLang="en-US">
                                <a:latin typeface="Cambria Math" panose="02040503050406030204" pitchFamily="18" charset="0"/>
                              </a:rPr>
                              <m:t>2−2</m:t>
                            </m:r>
                            <m:r>
                              <m:rPr>
                                <m:sty m:val="p"/>
                              </m:rPr>
                              <a:rPr lang="zh-CN" altLang="en-US">
                                <a:latin typeface="Cambria Math" panose="02040503050406030204" pitchFamily="18" charset="0"/>
                              </a:rPr>
                              <m:t>cos</m:t>
                            </m:r>
                            <m:d>
                              <m:dPr>
                                <m:ctrlPr>
                                  <a:rPr lang="zh-CN" altLang="en-US" i="1">
                                    <a:latin typeface="Cambria Math"/>
                                  </a:rPr>
                                </m:ctrlPr>
                              </m:dPr>
                              <m:e>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m:t>
                                </m:r>
                              </m:e>
                            </m:d>
                          </m:num>
                          <m:den>
                            <m:r>
                              <a:rPr lang="zh-CN" altLang="en-US">
                                <a:latin typeface="Cambria Math" panose="02040503050406030204" pitchFamily="18" charset="0"/>
                              </a:rPr>
                              <m:t>1+2</m:t>
                            </m:r>
                            <m:r>
                              <a:rPr lang="zh-CN" altLang="en-US" i="1">
                                <a:latin typeface="Cambria Math" panose="02040503050406030204" pitchFamily="18" charset="0"/>
                              </a:rPr>
                              <m:t>𝑏</m:t>
                            </m:r>
                            <m:r>
                              <m:rPr>
                                <m:sty m:val="p"/>
                              </m:rPr>
                              <a:rPr lang="zh-CN" altLang="en-US">
                                <a:latin typeface="Cambria Math" panose="02040503050406030204" pitchFamily="18" charset="0"/>
                              </a:rPr>
                              <m:t>cos</m:t>
                            </m:r>
                            <m:d>
                              <m:dPr>
                                <m:ctrlPr>
                                  <a:rPr lang="zh-CN" altLang="en-US" i="1">
                                    <a:latin typeface="Cambria Math"/>
                                  </a:rPr>
                                </m:ctrlPr>
                              </m:dPr>
                              <m:e>
                                <m:r>
                                  <a:rPr lang="zh-CN" altLang="en-US">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𝐾</m:t>
                                </m:r>
                              </m:e>
                            </m:d>
                            <m:r>
                              <a:rPr lang="zh-CN" altLang="en-US">
                                <a:latin typeface="Cambria Math" panose="02040503050406030204" pitchFamily="18" charset="0"/>
                              </a:rPr>
                              <m:t>−2</m:t>
                            </m:r>
                            <m:r>
                              <a:rPr lang="zh-CN" altLang="en-US" i="1">
                                <a:latin typeface="Cambria Math" panose="02040503050406030204" pitchFamily="18" charset="0"/>
                              </a:rPr>
                              <m:t>𝑏</m:t>
                            </m:r>
                          </m:den>
                        </m:f>
                      </m:e>
                    </m:rad>
                    <m:r>
                      <a:rPr lang="zh-CN" altLang="en-US">
                        <a:latin typeface="Cambria Math" panose="02040503050406030204" pitchFamily="18" charset="0"/>
                      </a:rPr>
                      <m:t>−1</m:t>
                    </m:r>
                  </m:oMath>
                </a14:m>
                <a:endParaRPr lang="zh-CN" altLang="en-US" dirty="0"/>
              </a:p>
              <a:p>
                <a:pPr marL="914400" lvl="2" indent="-457200">
                  <a:spcBef>
                    <a:spcPts val="1000"/>
                  </a:spcBef>
                  <a:buFont typeface="+mj-lt"/>
                  <a:buAutoNum type="arabicPeriod"/>
                </a:pPr>
                <a:r>
                  <a:rPr lang="en-US" altLang="zh-CN" dirty="0" smtClean="0"/>
                  <a:t>The square of </a:t>
                </a:r>
                <a14:m>
                  <m:oMath xmlns:m="http://schemas.openxmlformats.org/officeDocument/2006/math">
                    <m:sSub>
                      <m:sSubPr>
                        <m:ctrlPr>
                          <a:rPr lang="en-US" altLang="zh-CN" b="0" i="1" smtClean="0">
                            <a:latin typeface="Cambria Math"/>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2</m:t>
                        </m:r>
                      </m:sub>
                    </m:sSub>
                  </m:oMath>
                </a14:m>
                <a:r>
                  <a:rPr lang="en-US" altLang="zh-CN" dirty="0" smtClean="0"/>
                  <a:t> norm of the error:</a:t>
                </a:r>
                <a14:m>
                  <m:oMath xmlns:m="http://schemas.openxmlformats.org/officeDocument/2006/math">
                    <m:r>
                      <m:rPr>
                        <m:sty m:val="p"/>
                      </m:rPr>
                      <a:rPr lang="en-US" altLang="zh-CN" b="0" i="0" smtClean="0">
                        <a:solidFill>
                          <a:srgbClr val="FF0000"/>
                        </a:solidFill>
                        <a:latin typeface="Cambria Math" panose="02040503050406030204" pitchFamily="18" charset="0"/>
                      </a:rPr>
                      <m:t>E</m:t>
                    </m:r>
                    <m:d>
                      <m:dPr>
                        <m:ctrlPr>
                          <a:rPr lang="en-US" altLang="zh-CN" b="0" i="1" smtClean="0">
                            <a:solidFill>
                              <a:srgbClr val="FF0000"/>
                            </a:solidFill>
                            <a:latin typeface="Cambria Math"/>
                          </a:rPr>
                        </m:ctrlPr>
                      </m:dPr>
                      <m:e>
                        <m:r>
                          <m:rPr>
                            <m:sty m:val="p"/>
                          </m:rPr>
                          <a:rPr lang="en-US" altLang="zh-CN" b="0" i="0" smtClean="0">
                            <a:solidFill>
                              <a:srgbClr val="FF0000"/>
                            </a:solidFill>
                            <a:latin typeface="Cambria Math" panose="02040503050406030204" pitchFamily="18" charset="0"/>
                          </a:rPr>
                          <m:t>b</m:t>
                        </m:r>
                      </m:e>
                    </m:d>
                    <m:r>
                      <a:rPr lang="en-US" altLang="zh-CN" b="0" i="0" smtClean="0">
                        <a:solidFill>
                          <a:srgbClr val="FF0000"/>
                        </a:solidFill>
                        <a:latin typeface="Cambria Math" panose="02040503050406030204" pitchFamily="18" charset="0"/>
                      </a:rPr>
                      <m:t>=</m:t>
                    </m:r>
                    <m:nary>
                      <m:naryPr>
                        <m:ctrlPr>
                          <a:rPr lang="en-US" altLang="zh-CN" b="0" i="1" smtClean="0">
                            <a:solidFill>
                              <a:srgbClr val="FF0000"/>
                            </a:solidFill>
                            <a:latin typeface="Cambria Math"/>
                          </a:rPr>
                        </m:ctrlPr>
                      </m:naryPr>
                      <m:sub>
                        <m:r>
                          <m:rPr>
                            <m:brk m:alnAt="23"/>
                          </m:rPr>
                          <a:rPr lang="en-US" altLang="zh-CN" b="0" i="1" smtClean="0">
                            <a:solidFill>
                              <a:srgbClr val="FF0000"/>
                            </a:solidFill>
                            <a:latin typeface="Cambria Math" panose="02040503050406030204" pitchFamily="18" charset="0"/>
                          </a:rPr>
                          <m:t>0</m:t>
                        </m:r>
                      </m:sub>
                      <m:sup>
                        <m:sSub>
                          <m:sSubPr>
                            <m:ctrlPr>
                              <a:rPr lang="en-US" altLang="zh-CN" b="0" i="1" smtClean="0">
                                <a:solidFill>
                                  <a:srgbClr val="FF0000"/>
                                </a:solidFill>
                                <a:latin typeface="Cambria Math"/>
                              </a:rPr>
                            </m:ctrlPr>
                          </m:sSubPr>
                          <m:e>
                            <m:r>
                              <a:rPr lang="en-US" altLang="zh-CN" b="0" i="1" smtClean="0">
                                <a:solidFill>
                                  <a:srgbClr val="FF0000"/>
                                </a:solidFill>
                                <a:latin typeface="Cambria Math" panose="02040503050406030204" pitchFamily="18" charset="0"/>
                              </a:rPr>
                              <m:t>𝐾</m:t>
                            </m:r>
                          </m:e>
                          <m:sub>
                            <m:r>
                              <a:rPr lang="en-US" altLang="zh-CN" b="0" i="1" smtClean="0">
                                <a:solidFill>
                                  <a:srgbClr val="FF0000"/>
                                </a:solidFill>
                                <a:latin typeface="Cambria Math" panose="02040503050406030204" pitchFamily="18" charset="0"/>
                              </a:rPr>
                              <m:t>𝑚𝑎𝑥</m:t>
                            </m:r>
                          </m:sub>
                        </m:sSub>
                      </m:sup>
                      <m:e>
                        <m:sSup>
                          <m:sSupPr>
                            <m:ctrlPr>
                              <a:rPr lang="en-US" altLang="zh-CN" b="0" i="1" smtClean="0">
                                <a:solidFill>
                                  <a:srgbClr val="FF0000"/>
                                </a:solidFill>
                                <a:latin typeface="Cambria Math"/>
                              </a:rPr>
                            </m:ctrlPr>
                          </m:sSupPr>
                          <m:e>
                            <m:r>
                              <a:rPr lang="zh-CN" altLang="en-US" i="1">
                                <a:solidFill>
                                  <a:srgbClr val="FF0000"/>
                                </a:solidFill>
                                <a:latin typeface="Cambria Math" panose="02040503050406030204" pitchFamily="18" charset="0"/>
                              </a:rPr>
                              <m:t>𝜀</m:t>
                            </m:r>
                          </m:e>
                          <m:sup>
                            <m:r>
                              <a:rPr lang="en-US" altLang="zh-CN" b="0" i="1" smtClean="0">
                                <a:solidFill>
                                  <a:srgbClr val="FF0000"/>
                                </a:solidFill>
                                <a:latin typeface="Cambria Math" panose="02040503050406030204" pitchFamily="18" charset="0"/>
                              </a:rPr>
                              <m:t>2</m:t>
                            </m:r>
                          </m:sup>
                        </m:sSup>
                        <m:d>
                          <m:dPr>
                            <m:ctrlPr>
                              <a:rPr lang="en-US" altLang="zh-CN" i="1">
                                <a:solidFill>
                                  <a:srgbClr val="FF0000"/>
                                </a:solidFill>
                                <a:latin typeface="Cambria Math"/>
                              </a:rPr>
                            </m:ctrlPr>
                          </m:dPr>
                          <m:e>
                            <m:r>
                              <a:rPr lang="en-US" altLang="zh-CN" i="1">
                                <a:solidFill>
                                  <a:srgbClr val="FF0000"/>
                                </a:solidFill>
                                <a:latin typeface="Cambria Math" panose="02040503050406030204" pitchFamily="18" charset="0"/>
                              </a:rPr>
                              <m:t>𝐾</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𝑏</m:t>
                            </m:r>
                          </m:e>
                        </m:d>
                        <m:r>
                          <m:rPr>
                            <m:nor/>
                          </m:rPr>
                          <a:rPr lang="en-US" altLang="zh-CN" dirty="0">
                            <a:solidFill>
                              <a:srgbClr val="FF0000"/>
                            </a:solidFill>
                          </a:rPr>
                          <m:t> </m:t>
                        </m:r>
                        <m:r>
                          <a:rPr lang="en-US" altLang="zh-CN" b="0" i="1" dirty="0" smtClean="0">
                            <a:solidFill>
                              <a:srgbClr val="FF0000"/>
                            </a:solidFill>
                            <a:latin typeface="Cambria Math" panose="02040503050406030204" pitchFamily="18" charset="0"/>
                          </a:rPr>
                          <m:t>𝑑𝐾</m:t>
                        </m:r>
                      </m:e>
                    </m:nary>
                  </m:oMath>
                </a14:m>
                <a:endParaRPr lang="en-US" altLang="zh-CN" dirty="0" smtClean="0"/>
              </a:p>
              <a:p>
                <a:pPr marL="914400" lvl="2" indent="-457200">
                  <a:spcBef>
                    <a:spcPts val="1000"/>
                  </a:spcBef>
                  <a:buFont typeface="+mj-lt"/>
                  <a:buAutoNum type="arabicPeriod"/>
                </a:pPr>
                <a:r>
                  <a:rPr lang="en-US" altLang="zh-CN" dirty="0"/>
                  <a:t>F</a:t>
                </a:r>
                <a:r>
                  <a:rPr lang="en-US" altLang="zh-CN" dirty="0" smtClean="0"/>
                  <a:t>ind </a:t>
                </a:r>
                <a14:m>
                  <m:oMath xmlns:m="http://schemas.openxmlformats.org/officeDocument/2006/math">
                    <m:r>
                      <a:rPr lang="en-US" altLang="zh-CN" b="0" i="1" smtClean="0">
                        <a:latin typeface="Cambria Math" panose="02040503050406030204" pitchFamily="18" charset="0"/>
                      </a:rPr>
                      <m:t>𝑏</m:t>
                    </m:r>
                  </m:oMath>
                </a14:m>
                <a:r>
                  <a:rPr lang="en-US" altLang="zh-CN" dirty="0" smtClean="0"/>
                  <a:t> in order to minimize E(b), and obtain optimized </a:t>
                </a:r>
                <a14:m>
                  <m:oMath xmlns:m="http://schemas.openxmlformats.org/officeDocument/2006/math">
                    <m:r>
                      <a:rPr lang="en-US" altLang="zh-CN" i="1">
                        <a:latin typeface="Cambria Math" panose="02040503050406030204" pitchFamily="18" charset="0"/>
                      </a:rPr>
                      <m:t>𝑏</m:t>
                    </m:r>
                  </m:oMath>
                </a14:m>
                <a:r>
                  <a:rPr lang="en-US" altLang="zh-CN" dirty="0"/>
                  <a:t> </a:t>
                </a:r>
                <a:r>
                  <a:rPr lang="en-US" altLang="zh-CN" dirty="0" smtClean="0"/>
                  <a:t>for different </a:t>
                </a:r>
                <a14:m>
                  <m:oMath xmlns:m="http://schemas.openxmlformats.org/officeDocument/2006/math">
                    <m:sSub>
                      <m:sSubPr>
                        <m:ctrlPr>
                          <a:rPr lang="en-US" altLang="zh-CN" i="1" smtClean="0">
                            <a:latin typeface="Cambria Math"/>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𝑚𝑎𝑥</m:t>
                        </m:r>
                      </m:sub>
                    </m:sSub>
                  </m:oMath>
                </a14:m>
                <a:endParaRPr lang="en-US" altLang="zh-CN" dirty="0" smtClean="0"/>
              </a:p>
              <a:p>
                <a:pPr marL="685800" lvl="2">
                  <a:spcBef>
                    <a:spcPts val="1000"/>
                  </a:spcBef>
                </a:pPr>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929639" y="2596925"/>
                <a:ext cx="2234201" cy="1205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a:rPr>
                          </m:ctrlPr>
                        </m:fPr>
                        <m:num>
                          <m:sSup>
                            <m:sSupPr>
                              <m:ctrlPr>
                                <a:rPr lang="zh-CN" altLang="en-US" i="1">
                                  <a:latin typeface="Cambria Math"/>
                                </a:rPr>
                              </m:ctrlPr>
                            </m:sSupPr>
                            <m:e>
                              <m:r>
                                <a:rPr lang="zh-CN" altLang="en-US">
                                  <a:latin typeface="Cambria Math" panose="02040503050406030204" pitchFamily="18" charset="0"/>
                                </a:rPr>
                                <m:t>𝜕</m:t>
                              </m:r>
                            </m:e>
                            <m:sup>
                              <m:r>
                                <a:rPr lang="zh-CN" altLang="en-US" i="0">
                                  <a:latin typeface="Cambria Math" panose="02040503050406030204" pitchFamily="18" charset="0"/>
                                </a:rPr>
                                <m:t>2</m:t>
                              </m:r>
                            </m:sup>
                          </m:sSup>
                          <m:r>
                            <a:rPr lang="zh-CN" altLang="en-US" i="1">
                              <a:latin typeface="Cambria Math" panose="02040503050406030204" pitchFamily="18" charset="0"/>
                            </a:rPr>
                            <m:t>𝑝</m:t>
                          </m:r>
                        </m:num>
                        <m:den>
                          <m:r>
                            <a:rPr lang="zh-CN" altLang="en-US" i="0">
                              <a:latin typeface="Cambria Math" panose="02040503050406030204" pitchFamily="18" charset="0"/>
                            </a:rPr>
                            <m:t>𝜕</m:t>
                          </m:r>
                          <m:sSup>
                            <m:sSupPr>
                              <m:ctrlPr>
                                <a:rPr lang="zh-CN" altLang="en-US" i="1">
                                  <a:latin typeface="Cambria Math"/>
                                </a:rPr>
                              </m:ctrlPr>
                            </m:sSupPr>
                            <m:e>
                              <m:r>
                                <a:rPr lang="zh-CN" altLang="en-US" i="1">
                                  <a:latin typeface="Cambria Math" panose="02040503050406030204" pitchFamily="18" charset="0"/>
                                </a:rPr>
                                <m:t>𝑥</m:t>
                              </m:r>
                            </m:e>
                            <m:sup>
                              <m:r>
                                <a:rPr lang="zh-CN" altLang="en-US" i="0">
                                  <a:latin typeface="Cambria Math" panose="02040503050406030204" pitchFamily="18" charset="0"/>
                                </a:rPr>
                                <m:t>2</m:t>
                              </m:r>
                            </m:sup>
                          </m:sSup>
                        </m:den>
                      </m:f>
                      <m:r>
                        <a:rPr lang="zh-CN" altLang="en-US" i="0">
                          <a:latin typeface="Cambria Math" panose="02040503050406030204" pitchFamily="18" charset="0"/>
                        </a:rPr>
                        <m:t>≈</m:t>
                      </m:r>
                      <m:f>
                        <m:fPr>
                          <m:ctrlPr>
                            <a:rPr lang="zh-CN" altLang="en-US" i="1">
                              <a:latin typeface="Cambria Math"/>
                            </a:rPr>
                          </m:ctrlPr>
                        </m:fPr>
                        <m:num>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𝛿</m:t>
                                  </m:r>
                                </m:e>
                                <m:sup>
                                  <m:r>
                                    <m:rPr>
                                      <m:nor/>
                                    </m:rPr>
                                    <a:rPr lang="zh-CN" altLang="en-US" i="1">
                                      <a:latin typeface="Times New Roman" panose="02020603050405020304" pitchFamily="18" charset="0"/>
                                      <a:cs typeface="Times New Roman" panose="02020603050405020304" pitchFamily="18" charset="0"/>
                                    </a:rPr>
                                    <m:t>2</m:t>
                                  </m:r>
                                </m:sup>
                              </m:sSup>
                              <m:r>
                                <a:rPr lang="zh-CN" altLang="en-US" i="1">
                                  <a:latin typeface="Cambria Math" panose="02040503050406030204" pitchFamily="18" charset="0"/>
                                </a:rPr>
                                <m:t>𝑝</m:t>
                              </m:r>
                            </m:num>
                            <m:den>
                              <m:r>
                                <a:rPr lang="zh-CN" altLang="en-US" i="1">
                                  <a:latin typeface="Cambria Math" panose="02040503050406030204" pitchFamily="18" charset="0"/>
                                </a:rPr>
                                <m:t>𝛿</m:t>
                              </m:r>
                              <m:sSup>
                                <m:sSupPr>
                                  <m:ctrlPr>
                                    <a:rPr lang="zh-CN" altLang="en-US" i="1">
                                      <a:latin typeface="Cambria Math"/>
                                    </a:rPr>
                                  </m:ctrlPr>
                                </m:sSupPr>
                                <m:e>
                                  <m:r>
                                    <a:rPr lang="zh-CN" altLang="en-US" i="1">
                                      <a:latin typeface="Cambria Math" panose="02040503050406030204" pitchFamily="18" charset="0"/>
                                    </a:rPr>
                                    <m:t>𝑥</m:t>
                                  </m:r>
                                </m:e>
                                <m:sup>
                                  <m:r>
                                    <a:rPr lang="zh-CN" altLang="en-US" i="0">
                                      <a:latin typeface="Cambria Math" panose="02040503050406030204" pitchFamily="18" charset="0"/>
                                    </a:rPr>
                                    <m:t>2</m:t>
                                  </m:r>
                                </m:sup>
                              </m:sSup>
                            </m:den>
                          </m:f>
                        </m:num>
                        <m:den>
                          <m:r>
                            <a:rPr lang="zh-CN" altLang="en-US" i="0">
                              <a:latin typeface="Cambria Math" panose="02040503050406030204" pitchFamily="18" charset="0"/>
                            </a:rPr>
                            <m:t>1+</m:t>
                          </m:r>
                          <m:r>
                            <a:rPr lang="zh-CN" altLang="en-US" i="1" smtClean="0">
                              <a:solidFill>
                                <a:srgbClr val="FF0000"/>
                              </a:solidFill>
                              <a:latin typeface="Cambria Math" panose="02040503050406030204" pitchFamily="18" charset="0"/>
                            </a:rPr>
                            <m:t>𝑏</m:t>
                          </m:r>
                          <m:r>
                            <a:rPr lang="zh-CN" altLang="en-US" i="1">
                              <a:latin typeface="Cambria Math" panose="02040503050406030204" pitchFamily="18" charset="0"/>
                            </a:rPr>
                            <m:t>𝛥</m:t>
                          </m:r>
                          <m:sSup>
                            <m:sSupPr>
                              <m:ctrlPr>
                                <a:rPr lang="zh-CN" altLang="en-US" i="1">
                                  <a:latin typeface="Cambria Math"/>
                                </a:rPr>
                              </m:ctrlPr>
                            </m:sSupPr>
                            <m:e>
                              <m:r>
                                <a:rPr lang="zh-CN" altLang="en-US" i="1">
                                  <a:latin typeface="Cambria Math" panose="02040503050406030204" pitchFamily="18" charset="0"/>
                                </a:rPr>
                                <m:t>𝑥</m:t>
                              </m:r>
                            </m:e>
                            <m:sup>
                              <m:r>
                                <a:rPr lang="zh-CN" altLang="en-US" i="0">
                                  <a:latin typeface="Cambria Math" panose="02040503050406030204" pitchFamily="18" charset="0"/>
                                </a:rPr>
                                <m:t>2</m:t>
                              </m:r>
                            </m:sup>
                          </m:sSup>
                          <m:f>
                            <m:fPr>
                              <m:ctrlPr>
                                <a:rPr lang="zh-CN" altLang="en-US" i="1">
                                  <a:latin typeface="Cambria Math"/>
                                </a:rPr>
                              </m:ctrlPr>
                            </m:fPr>
                            <m:num>
                              <m:sSup>
                                <m:sSupPr>
                                  <m:ctrlPr>
                                    <a:rPr lang="zh-CN" altLang="en-US" i="1">
                                      <a:latin typeface="Cambria Math"/>
                                    </a:rPr>
                                  </m:ctrlPr>
                                </m:sSupPr>
                                <m:e>
                                  <m:r>
                                    <a:rPr lang="zh-CN" altLang="en-US" i="1">
                                      <a:latin typeface="Cambria Math" panose="02040503050406030204" pitchFamily="18" charset="0"/>
                                    </a:rPr>
                                    <m:t>𝛿</m:t>
                                  </m:r>
                                </m:e>
                                <m:sup>
                                  <m:r>
                                    <m:rPr>
                                      <m:nor/>
                                    </m:rPr>
                                    <a:rPr lang="zh-CN" altLang="en-US" i="1">
                                      <a:latin typeface="Times New Roman" panose="02020603050405020304" pitchFamily="18" charset="0"/>
                                      <a:cs typeface="Times New Roman" panose="02020603050405020304" pitchFamily="18" charset="0"/>
                                    </a:rPr>
                                    <m:t>2</m:t>
                                  </m:r>
                                </m:sup>
                              </m:sSup>
                            </m:num>
                            <m:den>
                              <m:r>
                                <a:rPr lang="zh-CN" altLang="en-US" i="1">
                                  <a:latin typeface="Cambria Math" panose="02040503050406030204" pitchFamily="18" charset="0"/>
                                </a:rPr>
                                <m:t>𝛿</m:t>
                              </m:r>
                              <m:sSup>
                                <m:sSupPr>
                                  <m:ctrlPr>
                                    <a:rPr lang="zh-CN" altLang="en-US" i="1">
                                      <a:latin typeface="Cambria Math"/>
                                    </a:rPr>
                                  </m:ctrlPr>
                                </m:sSupPr>
                                <m:e>
                                  <m:r>
                                    <a:rPr lang="zh-CN" altLang="en-US" i="1">
                                      <a:latin typeface="Cambria Math" panose="02040503050406030204" pitchFamily="18" charset="0"/>
                                    </a:rPr>
                                    <m:t>𝑥</m:t>
                                  </m:r>
                                </m:e>
                                <m:sup>
                                  <m:r>
                                    <a:rPr lang="zh-CN" altLang="en-US" i="0">
                                      <a:latin typeface="Cambria Math" panose="02040503050406030204" pitchFamily="18" charset="0"/>
                                    </a:rPr>
                                    <m:t>2</m:t>
                                  </m:r>
                                </m:sup>
                              </m:sSup>
                            </m:den>
                          </m:f>
                        </m:den>
                      </m:f>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1929639" y="2596925"/>
                <a:ext cx="2234201" cy="1205586"/>
              </a:xfrm>
              <a:prstGeom prst="rect">
                <a:avLst/>
              </a:prstGeom>
              <a:blipFill rotWithShape="0">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03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2539</Words>
  <Application>Microsoft Office PowerPoint</Application>
  <PresentationFormat>自定义</PresentationFormat>
  <Paragraphs>227</Paragraphs>
  <Slides>20</Slides>
  <Notes>17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Office 主题</vt:lpstr>
      <vt:lpstr>Equation</vt:lpstr>
      <vt:lpstr>An optimized implicit ﬁnite-difference scheme for the two-dimensional Helmholtz equation</vt:lpstr>
      <vt:lpstr>Outline</vt:lpstr>
      <vt:lpstr>“implicit” FD operator </vt:lpstr>
      <vt:lpstr>“implicit” FD operator </vt:lpstr>
      <vt:lpstr>“implicit” FD operator </vt:lpstr>
      <vt:lpstr>“implicit” FD operator </vt:lpstr>
      <vt:lpstr>“implicit” FD operator </vt:lpstr>
      <vt:lpstr>“implicit” FD operator </vt:lpstr>
      <vt:lpstr>“implicit” FD operator </vt:lpstr>
      <vt:lpstr>“implicit” FD operator </vt:lpstr>
      <vt:lpstr>The optimized implicit FD scheme for the Helmholtz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Future works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Zhaolun</dc:creator>
  <cp:lastModifiedBy>Liu Zhaolun</cp:lastModifiedBy>
  <cp:revision>89</cp:revision>
  <dcterms:created xsi:type="dcterms:W3CDTF">2015-09-02T12:04:37Z</dcterms:created>
  <dcterms:modified xsi:type="dcterms:W3CDTF">2016-12-01T10:51:17Z</dcterms:modified>
</cp:coreProperties>
</file>